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0"/>
  </p:notesMasterIdLst>
  <p:handoutMasterIdLst>
    <p:handoutMasterId r:id="rId371"/>
  </p:handoutMasterIdLst>
  <p:sldIdLst>
    <p:sldId id="257" r:id="rId5"/>
    <p:sldId id="317" r:id="rId6"/>
    <p:sldId id="318" r:id="rId7"/>
    <p:sldId id="319" r:id="rId8"/>
    <p:sldId id="261" r:id="rId9"/>
    <p:sldId id="262" r:id="rId10"/>
    <p:sldId id="316" r:id="rId11"/>
    <p:sldId id="290" r:id="rId12"/>
    <p:sldId id="287"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11" r:id="rId27"/>
    <p:sldId id="304" r:id="rId28"/>
    <p:sldId id="305" r:id="rId29"/>
    <p:sldId id="306" r:id="rId30"/>
    <p:sldId id="274" r:id="rId31"/>
    <p:sldId id="268" r:id="rId32"/>
    <p:sldId id="271" r:id="rId33"/>
    <p:sldId id="309" r:id="rId34"/>
    <p:sldId id="315" r:id="rId35"/>
    <p:sldId id="312" r:id="rId36"/>
    <p:sldId id="307" r:id="rId37"/>
    <p:sldId id="308" r:id="rId38"/>
    <p:sldId id="279" r:id="rId39"/>
    <p:sldId id="320"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350" r:id="rId68"/>
    <p:sldId id="351" r:id="rId69"/>
    <p:sldId id="352" r:id="rId70"/>
    <p:sldId id="353" r:id="rId71"/>
    <p:sldId id="354" r:id="rId72"/>
    <p:sldId id="355" r:id="rId73"/>
    <p:sldId id="356"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372" r:id="rId90"/>
    <p:sldId id="373" r:id="rId91"/>
    <p:sldId id="374" r:id="rId92"/>
    <p:sldId id="375" r:id="rId93"/>
    <p:sldId id="376" r:id="rId94"/>
    <p:sldId id="377" r:id="rId95"/>
    <p:sldId id="378" r:id="rId96"/>
    <p:sldId id="379" r:id="rId97"/>
    <p:sldId id="380" r:id="rId98"/>
    <p:sldId id="381" r:id="rId99"/>
    <p:sldId id="382" r:id="rId100"/>
    <p:sldId id="383" r:id="rId101"/>
    <p:sldId id="384" r:id="rId102"/>
    <p:sldId id="385" r:id="rId103"/>
    <p:sldId id="386" r:id="rId104"/>
    <p:sldId id="387" r:id="rId105"/>
    <p:sldId id="388" r:id="rId106"/>
    <p:sldId id="389" r:id="rId107"/>
    <p:sldId id="390" r:id="rId108"/>
    <p:sldId id="391" r:id="rId109"/>
    <p:sldId id="392" r:id="rId110"/>
    <p:sldId id="393" r:id="rId111"/>
    <p:sldId id="394" r:id="rId112"/>
    <p:sldId id="395" r:id="rId113"/>
    <p:sldId id="396" r:id="rId114"/>
    <p:sldId id="397" r:id="rId115"/>
    <p:sldId id="398" r:id="rId116"/>
    <p:sldId id="399" r:id="rId117"/>
    <p:sldId id="400" r:id="rId118"/>
    <p:sldId id="401" r:id="rId119"/>
    <p:sldId id="402" r:id="rId120"/>
    <p:sldId id="403" r:id="rId121"/>
    <p:sldId id="404" r:id="rId122"/>
    <p:sldId id="405" r:id="rId123"/>
    <p:sldId id="406" r:id="rId124"/>
    <p:sldId id="407" r:id="rId125"/>
    <p:sldId id="408" r:id="rId126"/>
    <p:sldId id="409" r:id="rId127"/>
    <p:sldId id="410" r:id="rId128"/>
    <p:sldId id="411" r:id="rId129"/>
    <p:sldId id="412" r:id="rId130"/>
    <p:sldId id="413" r:id="rId131"/>
    <p:sldId id="414" r:id="rId132"/>
    <p:sldId id="415" r:id="rId133"/>
    <p:sldId id="416" r:id="rId134"/>
    <p:sldId id="417" r:id="rId135"/>
    <p:sldId id="418" r:id="rId136"/>
    <p:sldId id="419" r:id="rId137"/>
    <p:sldId id="420" r:id="rId138"/>
    <p:sldId id="421" r:id="rId139"/>
    <p:sldId id="422" r:id="rId140"/>
    <p:sldId id="423" r:id="rId141"/>
    <p:sldId id="424" r:id="rId142"/>
    <p:sldId id="425" r:id="rId143"/>
    <p:sldId id="426" r:id="rId144"/>
    <p:sldId id="427" r:id="rId145"/>
    <p:sldId id="428" r:id="rId146"/>
    <p:sldId id="429" r:id="rId147"/>
    <p:sldId id="430" r:id="rId148"/>
    <p:sldId id="431" r:id="rId149"/>
    <p:sldId id="432" r:id="rId150"/>
    <p:sldId id="433" r:id="rId151"/>
    <p:sldId id="434" r:id="rId152"/>
    <p:sldId id="435" r:id="rId153"/>
    <p:sldId id="438" r:id="rId154"/>
    <p:sldId id="439" r:id="rId155"/>
    <p:sldId id="440" r:id="rId156"/>
    <p:sldId id="441" r:id="rId157"/>
    <p:sldId id="442" r:id="rId158"/>
    <p:sldId id="443" r:id="rId159"/>
    <p:sldId id="444" r:id="rId160"/>
    <p:sldId id="445" r:id="rId161"/>
    <p:sldId id="446" r:id="rId162"/>
    <p:sldId id="447" r:id="rId163"/>
    <p:sldId id="448" r:id="rId164"/>
    <p:sldId id="449" r:id="rId165"/>
    <p:sldId id="450" r:id="rId166"/>
    <p:sldId id="451" r:id="rId167"/>
    <p:sldId id="452" r:id="rId168"/>
    <p:sldId id="453" r:id="rId169"/>
    <p:sldId id="454" r:id="rId170"/>
    <p:sldId id="455" r:id="rId171"/>
    <p:sldId id="456" r:id="rId172"/>
    <p:sldId id="457" r:id="rId173"/>
    <p:sldId id="458" r:id="rId174"/>
    <p:sldId id="459" r:id="rId175"/>
    <p:sldId id="460" r:id="rId176"/>
    <p:sldId id="461" r:id="rId177"/>
    <p:sldId id="462" r:id="rId178"/>
    <p:sldId id="463" r:id="rId179"/>
    <p:sldId id="464" r:id="rId180"/>
    <p:sldId id="465" r:id="rId181"/>
    <p:sldId id="466" r:id="rId182"/>
    <p:sldId id="467" r:id="rId183"/>
    <p:sldId id="468" r:id="rId184"/>
    <p:sldId id="469" r:id="rId185"/>
    <p:sldId id="470" r:id="rId186"/>
    <p:sldId id="471" r:id="rId187"/>
    <p:sldId id="472" r:id="rId188"/>
    <p:sldId id="473" r:id="rId189"/>
    <p:sldId id="474" r:id="rId190"/>
    <p:sldId id="475" r:id="rId191"/>
    <p:sldId id="476" r:id="rId192"/>
    <p:sldId id="477" r:id="rId193"/>
    <p:sldId id="478" r:id="rId194"/>
    <p:sldId id="479" r:id="rId195"/>
    <p:sldId id="480" r:id="rId196"/>
    <p:sldId id="481" r:id="rId197"/>
    <p:sldId id="482" r:id="rId198"/>
    <p:sldId id="483" r:id="rId199"/>
    <p:sldId id="484" r:id="rId200"/>
    <p:sldId id="485" r:id="rId201"/>
    <p:sldId id="486" r:id="rId202"/>
    <p:sldId id="487" r:id="rId203"/>
    <p:sldId id="488" r:id="rId204"/>
    <p:sldId id="489" r:id="rId205"/>
    <p:sldId id="490" r:id="rId206"/>
    <p:sldId id="491" r:id="rId207"/>
    <p:sldId id="492" r:id="rId208"/>
    <p:sldId id="493" r:id="rId209"/>
    <p:sldId id="494" r:id="rId210"/>
    <p:sldId id="497" r:id="rId211"/>
    <p:sldId id="498" r:id="rId212"/>
    <p:sldId id="499" r:id="rId213"/>
    <p:sldId id="500" r:id="rId214"/>
    <p:sldId id="501" r:id="rId215"/>
    <p:sldId id="502" r:id="rId216"/>
    <p:sldId id="503" r:id="rId217"/>
    <p:sldId id="504" r:id="rId218"/>
    <p:sldId id="505" r:id="rId219"/>
    <p:sldId id="506" r:id="rId220"/>
    <p:sldId id="507" r:id="rId221"/>
    <p:sldId id="508" r:id="rId222"/>
    <p:sldId id="509" r:id="rId223"/>
    <p:sldId id="510" r:id="rId224"/>
    <p:sldId id="511" r:id="rId225"/>
    <p:sldId id="512" r:id="rId226"/>
    <p:sldId id="513" r:id="rId227"/>
    <p:sldId id="514" r:id="rId228"/>
    <p:sldId id="515" r:id="rId229"/>
    <p:sldId id="516" r:id="rId230"/>
    <p:sldId id="517" r:id="rId231"/>
    <p:sldId id="518" r:id="rId232"/>
    <p:sldId id="519" r:id="rId233"/>
    <p:sldId id="520" r:id="rId234"/>
    <p:sldId id="521" r:id="rId235"/>
    <p:sldId id="522" r:id="rId236"/>
    <p:sldId id="523" r:id="rId237"/>
    <p:sldId id="524" r:id="rId238"/>
    <p:sldId id="525" r:id="rId239"/>
    <p:sldId id="526" r:id="rId240"/>
    <p:sldId id="527" r:id="rId241"/>
    <p:sldId id="528" r:id="rId242"/>
    <p:sldId id="529" r:id="rId243"/>
    <p:sldId id="530" r:id="rId244"/>
    <p:sldId id="531" r:id="rId245"/>
    <p:sldId id="532" r:id="rId246"/>
    <p:sldId id="533" r:id="rId247"/>
    <p:sldId id="534" r:id="rId248"/>
    <p:sldId id="535" r:id="rId249"/>
    <p:sldId id="536" r:id="rId250"/>
    <p:sldId id="537" r:id="rId251"/>
    <p:sldId id="538" r:id="rId252"/>
    <p:sldId id="539" r:id="rId253"/>
    <p:sldId id="540" r:id="rId254"/>
    <p:sldId id="541" r:id="rId255"/>
    <p:sldId id="542" r:id="rId256"/>
    <p:sldId id="543" r:id="rId257"/>
    <p:sldId id="544" r:id="rId258"/>
    <p:sldId id="545" r:id="rId259"/>
    <p:sldId id="546" r:id="rId260"/>
    <p:sldId id="547" r:id="rId261"/>
    <p:sldId id="548" r:id="rId262"/>
    <p:sldId id="549" r:id="rId263"/>
    <p:sldId id="550" r:id="rId264"/>
    <p:sldId id="551" r:id="rId265"/>
    <p:sldId id="552" r:id="rId266"/>
    <p:sldId id="553" r:id="rId267"/>
    <p:sldId id="554" r:id="rId268"/>
    <p:sldId id="557" r:id="rId269"/>
    <p:sldId id="558" r:id="rId270"/>
    <p:sldId id="559" r:id="rId271"/>
    <p:sldId id="560" r:id="rId272"/>
    <p:sldId id="561" r:id="rId273"/>
    <p:sldId id="562" r:id="rId274"/>
    <p:sldId id="563" r:id="rId275"/>
    <p:sldId id="564" r:id="rId276"/>
    <p:sldId id="565" r:id="rId277"/>
    <p:sldId id="566" r:id="rId278"/>
    <p:sldId id="567" r:id="rId279"/>
    <p:sldId id="568" r:id="rId280"/>
    <p:sldId id="569"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2" r:id="rId294"/>
    <p:sldId id="583" r:id="rId295"/>
    <p:sldId id="584" r:id="rId296"/>
    <p:sldId id="585" r:id="rId297"/>
    <p:sldId id="586" r:id="rId298"/>
    <p:sldId id="587" r:id="rId299"/>
    <p:sldId id="588" r:id="rId300"/>
    <p:sldId id="589" r:id="rId301"/>
    <p:sldId id="590" r:id="rId302"/>
    <p:sldId id="591" r:id="rId303"/>
    <p:sldId id="592" r:id="rId304"/>
    <p:sldId id="593" r:id="rId305"/>
    <p:sldId id="594" r:id="rId306"/>
    <p:sldId id="597" r:id="rId307"/>
    <p:sldId id="598" r:id="rId308"/>
    <p:sldId id="599" r:id="rId309"/>
    <p:sldId id="600" r:id="rId310"/>
    <p:sldId id="601" r:id="rId311"/>
    <p:sldId id="602" r:id="rId312"/>
    <p:sldId id="603" r:id="rId313"/>
    <p:sldId id="604" r:id="rId314"/>
    <p:sldId id="605" r:id="rId315"/>
    <p:sldId id="606" r:id="rId316"/>
    <p:sldId id="607" r:id="rId317"/>
    <p:sldId id="608" r:id="rId318"/>
    <p:sldId id="609" r:id="rId319"/>
    <p:sldId id="610" r:id="rId320"/>
    <p:sldId id="611" r:id="rId321"/>
    <p:sldId id="612" r:id="rId322"/>
    <p:sldId id="613" r:id="rId323"/>
    <p:sldId id="614" r:id="rId324"/>
    <p:sldId id="615" r:id="rId325"/>
    <p:sldId id="616" r:id="rId326"/>
    <p:sldId id="617" r:id="rId327"/>
    <p:sldId id="618"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632" r:id="rId342"/>
    <p:sldId id="633" r:id="rId343"/>
    <p:sldId id="634" r:id="rId344"/>
    <p:sldId id="637" r:id="rId345"/>
    <p:sldId id="638" r:id="rId346"/>
    <p:sldId id="639" r:id="rId347"/>
    <p:sldId id="640" r:id="rId348"/>
    <p:sldId id="641" r:id="rId349"/>
    <p:sldId id="642" r:id="rId350"/>
    <p:sldId id="643" r:id="rId351"/>
    <p:sldId id="644" r:id="rId352"/>
    <p:sldId id="645" r:id="rId353"/>
    <p:sldId id="646" r:id="rId354"/>
    <p:sldId id="647" r:id="rId355"/>
    <p:sldId id="648" r:id="rId356"/>
    <p:sldId id="649" r:id="rId357"/>
    <p:sldId id="650" r:id="rId358"/>
    <p:sldId id="651" r:id="rId359"/>
    <p:sldId id="652" r:id="rId360"/>
    <p:sldId id="653" r:id="rId361"/>
    <p:sldId id="654" r:id="rId362"/>
    <p:sldId id="655" r:id="rId363"/>
    <p:sldId id="656" r:id="rId364"/>
    <p:sldId id="657" r:id="rId365"/>
    <p:sldId id="658" r:id="rId366"/>
    <p:sldId id="659" r:id="rId367"/>
    <p:sldId id="660" r:id="rId368"/>
    <p:sldId id="661" r:id="rId3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3F79"/>
    <a:srgbClr val="692D56"/>
    <a:srgbClr val="682252"/>
    <a:srgbClr val="A44687"/>
    <a:srgbClr val="008080"/>
    <a:srgbClr val="5E20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000" autoAdjust="0"/>
    <p:restoredTop sz="66994" autoAdjust="0"/>
  </p:normalViewPr>
  <p:slideViewPr>
    <p:cSldViewPr>
      <p:cViewPr varScale="1">
        <p:scale>
          <a:sx n="37" d="100"/>
          <a:sy n="37" d="100"/>
        </p:scale>
        <p:origin x="2045" y="3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04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slide" Target="slides/slide299.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324" Type="http://schemas.openxmlformats.org/officeDocument/2006/relationships/slide" Target="slides/slide320.xml"/><Relationship Id="rId345" Type="http://schemas.openxmlformats.org/officeDocument/2006/relationships/slide" Target="slides/slide341.xml"/><Relationship Id="rId366" Type="http://schemas.openxmlformats.org/officeDocument/2006/relationships/slide" Target="slides/slide362.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314" Type="http://schemas.openxmlformats.org/officeDocument/2006/relationships/slide" Target="slides/slide310.xml"/><Relationship Id="rId335" Type="http://schemas.openxmlformats.org/officeDocument/2006/relationships/slide" Target="slides/slide331.xml"/><Relationship Id="rId356" Type="http://schemas.openxmlformats.org/officeDocument/2006/relationships/slide" Target="slides/slide352.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25" Type="http://schemas.openxmlformats.org/officeDocument/2006/relationships/slide" Target="slides/slide321.xml"/><Relationship Id="rId346" Type="http://schemas.openxmlformats.org/officeDocument/2006/relationships/slide" Target="slides/slide342.xml"/><Relationship Id="rId367" Type="http://schemas.openxmlformats.org/officeDocument/2006/relationships/slide" Target="slides/slide363.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315" Type="http://schemas.openxmlformats.org/officeDocument/2006/relationships/slide" Target="slides/slide311.xml"/><Relationship Id="rId336" Type="http://schemas.openxmlformats.org/officeDocument/2006/relationships/slide" Target="slides/slide332.xml"/><Relationship Id="rId357" Type="http://schemas.openxmlformats.org/officeDocument/2006/relationships/slide" Target="slides/slide353.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slide" Target="slides/slide301.xml"/><Relationship Id="rId326" Type="http://schemas.openxmlformats.org/officeDocument/2006/relationships/slide" Target="slides/slide322.xml"/><Relationship Id="rId347" Type="http://schemas.openxmlformats.org/officeDocument/2006/relationships/slide" Target="slides/slide343.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368" Type="http://schemas.openxmlformats.org/officeDocument/2006/relationships/slide" Target="slides/slide364.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slide" Target="slides/slide312.xml"/><Relationship Id="rId337" Type="http://schemas.openxmlformats.org/officeDocument/2006/relationships/slide" Target="slides/slide333.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358" Type="http://schemas.openxmlformats.org/officeDocument/2006/relationships/slide" Target="slides/slide354.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slide" Target="slides/slide323.xml"/><Relationship Id="rId348" Type="http://schemas.openxmlformats.org/officeDocument/2006/relationships/slide" Target="slides/slide344.xml"/><Relationship Id="rId369" Type="http://schemas.openxmlformats.org/officeDocument/2006/relationships/slide" Target="slides/slide365.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338" Type="http://schemas.openxmlformats.org/officeDocument/2006/relationships/slide" Target="slides/slide334.xml"/><Relationship Id="rId359" Type="http://schemas.openxmlformats.org/officeDocument/2006/relationships/slide" Target="slides/slide355.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70" Type="http://schemas.openxmlformats.org/officeDocument/2006/relationships/notesMaster" Target="notesMasters/notesMaster1.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37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presProps" Target="presProps.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viewProps" Target="viewProps.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theme" Target="theme/theme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tableStyles" Target="tableStyles.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249C1-C5DC-4B80-9BEA-47139A5299E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238E87EB-2DFB-49D0-A0D5-6012425389CA}">
      <dgm:prSet phldrT="[Text]"/>
      <dgm:spPr/>
      <dgm:t>
        <a:bodyPr/>
        <a:lstStyle/>
        <a:p>
          <a:r>
            <a:rPr lang="en-US" dirty="0" smtClean="0"/>
            <a:t>Complexity of solution</a:t>
          </a:r>
          <a:endParaRPr lang="en-US" dirty="0"/>
        </a:p>
      </dgm:t>
    </dgm:pt>
    <dgm:pt modelId="{AB5453A0-FDAE-4BD7-9747-2D0C1E3C1DF0}" type="parTrans" cxnId="{AF8F5B2D-8C8F-4944-9C5A-EE01AD6C0BA1}">
      <dgm:prSet/>
      <dgm:spPr/>
      <dgm:t>
        <a:bodyPr/>
        <a:lstStyle/>
        <a:p>
          <a:endParaRPr lang="en-US"/>
        </a:p>
      </dgm:t>
    </dgm:pt>
    <dgm:pt modelId="{A9097F0E-C9DA-45DF-8773-913CA1116D77}" type="sibTrans" cxnId="{AF8F5B2D-8C8F-4944-9C5A-EE01AD6C0BA1}">
      <dgm:prSet/>
      <dgm:spPr/>
      <dgm:t>
        <a:bodyPr/>
        <a:lstStyle/>
        <a:p>
          <a:endParaRPr lang="en-US"/>
        </a:p>
      </dgm:t>
    </dgm:pt>
    <dgm:pt modelId="{EC6155BD-8AE6-4264-BFFC-F703829F67DF}">
      <dgm:prSet phldrT="[Text]"/>
      <dgm:spPr/>
      <dgm:t>
        <a:bodyPr/>
        <a:lstStyle/>
        <a:p>
          <a:r>
            <a:rPr lang="en-US" dirty="0" smtClean="0"/>
            <a:t>Timeline</a:t>
          </a:r>
          <a:endParaRPr lang="en-US" dirty="0"/>
        </a:p>
      </dgm:t>
    </dgm:pt>
    <dgm:pt modelId="{BD154A9C-79E5-4E9A-834B-1CB7FD10E209}" type="parTrans" cxnId="{B70B8FD2-B43A-4D03-BDEB-0F16D7AB6DC7}">
      <dgm:prSet/>
      <dgm:spPr/>
      <dgm:t>
        <a:bodyPr/>
        <a:lstStyle/>
        <a:p>
          <a:endParaRPr lang="en-US"/>
        </a:p>
      </dgm:t>
    </dgm:pt>
    <dgm:pt modelId="{66564B7A-C7A8-4033-89C9-96CC3AD8A1E4}" type="sibTrans" cxnId="{B70B8FD2-B43A-4D03-BDEB-0F16D7AB6DC7}">
      <dgm:prSet/>
      <dgm:spPr/>
      <dgm:t>
        <a:bodyPr/>
        <a:lstStyle/>
        <a:p>
          <a:endParaRPr lang="en-US"/>
        </a:p>
      </dgm:t>
    </dgm:pt>
    <dgm:pt modelId="{6F1803D0-E1C0-479A-B150-1256EAA75854}">
      <dgm:prSet phldrT="[Text]"/>
      <dgm:spPr/>
      <dgm:t>
        <a:bodyPr/>
        <a:lstStyle/>
        <a:p>
          <a:r>
            <a:rPr lang="en-US" dirty="0" smtClean="0"/>
            <a:t>Maintainability</a:t>
          </a:r>
          <a:endParaRPr lang="en-US" dirty="0"/>
        </a:p>
      </dgm:t>
    </dgm:pt>
    <dgm:pt modelId="{A70FC6BD-60A3-45B7-9969-CF642FDB3881}" type="parTrans" cxnId="{87ABED3C-D08C-4069-88F4-89F4C5810606}">
      <dgm:prSet/>
      <dgm:spPr/>
      <dgm:t>
        <a:bodyPr/>
        <a:lstStyle/>
        <a:p>
          <a:endParaRPr lang="en-US"/>
        </a:p>
      </dgm:t>
    </dgm:pt>
    <dgm:pt modelId="{6FDFB4AD-54F3-4C28-ADA2-966E3CD49F58}" type="sibTrans" cxnId="{87ABED3C-D08C-4069-88F4-89F4C5810606}">
      <dgm:prSet/>
      <dgm:spPr/>
      <dgm:t>
        <a:bodyPr/>
        <a:lstStyle/>
        <a:p>
          <a:endParaRPr lang="en-US"/>
        </a:p>
      </dgm:t>
    </dgm:pt>
    <dgm:pt modelId="{193BD2F1-0FE4-4B95-A724-BE0783CE2C0D}">
      <dgm:prSet phldrT="[Text]"/>
      <dgm:spPr/>
      <dgm:t>
        <a:bodyPr/>
        <a:lstStyle/>
        <a:p>
          <a:r>
            <a:rPr lang="en-US" dirty="0" smtClean="0"/>
            <a:t>Familiarity with Framework</a:t>
          </a:r>
          <a:endParaRPr lang="en-US" dirty="0"/>
        </a:p>
      </dgm:t>
    </dgm:pt>
    <dgm:pt modelId="{EE24CB6D-5BDE-40DC-9E90-3240656D24F4}" type="parTrans" cxnId="{6B1A5B5B-EAE1-451E-83A7-E62917033DA8}">
      <dgm:prSet/>
      <dgm:spPr/>
      <dgm:t>
        <a:bodyPr/>
        <a:lstStyle/>
        <a:p>
          <a:endParaRPr lang="en-US"/>
        </a:p>
      </dgm:t>
    </dgm:pt>
    <dgm:pt modelId="{F36F4DF7-BE93-4F31-B457-40307127D762}" type="sibTrans" cxnId="{6B1A5B5B-EAE1-451E-83A7-E62917033DA8}">
      <dgm:prSet/>
      <dgm:spPr/>
      <dgm:t>
        <a:bodyPr/>
        <a:lstStyle/>
        <a:p>
          <a:endParaRPr lang="en-US"/>
        </a:p>
      </dgm:t>
    </dgm:pt>
    <dgm:pt modelId="{8CA517FD-7908-482E-BC8C-C1A744EF6110}">
      <dgm:prSet phldrT="[Text]"/>
      <dgm:spPr/>
      <dgm:t>
        <a:bodyPr/>
        <a:lstStyle/>
        <a:p>
          <a:r>
            <a:rPr lang="en-US" dirty="0" smtClean="0"/>
            <a:t>Community and Documentation</a:t>
          </a:r>
          <a:endParaRPr lang="en-US" dirty="0"/>
        </a:p>
      </dgm:t>
    </dgm:pt>
    <dgm:pt modelId="{A0AD9C6C-9B5D-4DA0-844D-383952F72146}" type="parTrans" cxnId="{4FE0389F-D86B-4167-9AF0-1343C09CB11E}">
      <dgm:prSet/>
      <dgm:spPr/>
      <dgm:t>
        <a:bodyPr/>
        <a:lstStyle/>
        <a:p>
          <a:endParaRPr lang="en-US"/>
        </a:p>
      </dgm:t>
    </dgm:pt>
    <dgm:pt modelId="{680CB7AB-0E56-48F9-97D2-B62095643434}" type="sibTrans" cxnId="{4FE0389F-D86B-4167-9AF0-1343C09CB11E}">
      <dgm:prSet/>
      <dgm:spPr/>
      <dgm:t>
        <a:bodyPr/>
        <a:lstStyle/>
        <a:p>
          <a:endParaRPr lang="en-US"/>
        </a:p>
      </dgm:t>
    </dgm:pt>
    <dgm:pt modelId="{F961E352-B163-43A7-BD38-1566E5582F28}" type="pres">
      <dgm:prSet presAssocID="{F98249C1-C5DC-4B80-9BEA-47139A5299E7}" presName="diagram" presStyleCnt="0">
        <dgm:presLayoutVars>
          <dgm:dir/>
          <dgm:resizeHandles val="exact"/>
        </dgm:presLayoutVars>
      </dgm:prSet>
      <dgm:spPr/>
      <dgm:t>
        <a:bodyPr/>
        <a:lstStyle/>
        <a:p>
          <a:endParaRPr lang="en-US"/>
        </a:p>
      </dgm:t>
    </dgm:pt>
    <dgm:pt modelId="{E9AA9588-A7D9-462D-9FD0-35FF3783AE44}" type="pres">
      <dgm:prSet presAssocID="{238E87EB-2DFB-49D0-A0D5-6012425389CA}" presName="node" presStyleLbl="node1" presStyleIdx="0" presStyleCnt="5">
        <dgm:presLayoutVars>
          <dgm:bulletEnabled val="1"/>
        </dgm:presLayoutVars>
      </dgm:prSet>
      <dgm:spPr/>
      <dgm:t>
        <a:bodyPr/>
        <a:lstStyle/>
        <a:p>
          <a:endParaRPr lang="en-US"/>
        </a:p>
      </dgm:t>
    </dgm:pt>
    <dgm:pt modelId="{4C0AA99E-774D-4AC3-AB33-538CAB826331}" type="pres">
      <dgm:prSet presAssocID="{A9097F0E-C9DA-45DF-8773-913CA1116D77}" presName="sibTrans" presStyleCnt="0"/>
      <dgm:spPr/>
    </dgm:pt>
    <dgm:pt modelId="{3B31838E-C8B2-4180-9AAF-030EBEA4463B}" type="pres">
      <dgm:prSet presAssocID="{EC6155BD-8AE6-4264-BFFC-F703829F67DF}" presName="node" presStyleLbl="node1" presStyleIdx="1" presStyleCnt="5">
        <dgm:presLayoutVars>
          <dgm:bulletEnabled val="1"/>
        </dgm:presLayoutVars>
      </dgm:prSet>
      <dgm:spPr/>
      <dgm:t>
        <a:bodyPr/>
        <a:lstStyle/>
        <a:p>
          <a:endParaRPr lang="en-US"/>
        </a:p>
      </dgm:t>
    </dgm:pt>
    <dgm:pt modelId="{76A2A26B-3930-4951-98D7-31D9D5C48154}" type="pres">
      <dgm:prSet presAssocID="{66564B7A-C7A8-4033-89C9-96CC3AD8A1E4}" presName="sibTrans" presStyleCnt="0"/>
      <dgm:spPr/>
    </dgm:pt>
    <dgm:pt modelId="{37A27417-AC22-4B3F-97FD-FEE4F41BCEF8}" type="pres">
      <dgm:prSet presAssocID="{6F1803D0-E1C0-479A-B150-1256EAA75854}" presName="node" presStyleLbl="node1" presStyleIdx="2" presStyleCnt="5">
        <dgm:presLayoutVars>
          <dgm:bulletEnabled val="1"/>
        </dgm:presLayoutVars>
      </dgm:prSet>
      <dgm:spPr/>
      <dgm:t>
        <a:bodyPr/>
        <a:lstStyle/>
        <a:p>
          <a:endParaRPr lang="en-US"/>
        </a:p>
      </dgm:t>
    </dgm:pt>
    <dgm:pt modelId="{03537A64-3FD4-4959-9A7E-7F1F73471B4F}" type="pres">
      <dgm:prSet presAssocID="{6FDFB4AD-54F3-4C28-ADA2-966E3CD49F58}" presName="sibTrans" presStyleCnt="0"/>
      <dgm:spPr/>
    </dgm:pt>
    <dgm:pt modelId="{D460D3BE-3B89-4186-8D69-8097FA06269C}" type="pres">
      <dgm:prSet presAssocID="{193BD2F1-0FE4-4B95-A724-BE0783CE2C0D}" presName="node" presStyleLbl="node1" presStyleIdx="3" presStyleCnt="5" custLinFactNeighborX="-58404">
        <dgm:presLayoutVars>
          <dgm:bulletEnabled val="1"/>
        </dgm:presLayoutVars>
      </dgm:prSet>
      <dgm:spPr/>
      <dgm:t>
        <a:bodyPr/>
        <a:lstStyle/>
        <a:p>
          <a:endParaRPr lang="en-US"/>
        </a:p>
      </dgm:t>
    </dgm:pt>
    <dgm:pt modelId="{DEDC2693-085B-4CE0-8F14-E886A476943C}" type="pres">
      <dgm:prSet presAssocID="{F36F4DF7-BE93-4F31-B457-40307127D762}" presName="sibTrans" presStyleCnt="0"/>
      <dgm:spPr/>
    </dgm:pt>
    <dgm:pt modelId="{FD37C5CC-5B7E-45C8-B6C4-DB5870C44F02}" type="pres">
      <dgm:prSet presAssocID="{8CA517FD-7908-482E-BC8C-C1A744EF6110}" presName="node" presStyleLbl="node1" presStyleIdx="4" presStyleCnt="5" custLinFactNeighborX="-53754">
        <dgm:presLayoutVars>
          <dgm:bulletEnabled val="1"/>
        </dgm:presLayoutVars>
      </dgm:prSet>
      <dgm:spPr/>
      <dgm:t>
        <a:bodyPr/>
        <a:lstStyle/>
        <a:p>
          <a:endParaRPr lang="en-US"/>
        </a:p>
      </dgm:t>
    </dgm:pt>
  </dgm:ptLst>
  <dgm:cxnLst>
    <dgm:cxn modelId="{75082F8E-F920-472F-A4FA-78B89FF8E5A8}" type="presOf" srcId="{F98249C1-C5DC-4B80-9BEA-47139A5299E7}" destId="{F961E352-B163-43A7-BD38-1566E5582F28}" srcOrd="0" destOrd="0" presId="urn:microsoft.com/office/officeart/2005/8/layout/default"/>
    <dgm:cxn modelId="{87ABED3C-D08C-4069-88F4-89F4C5810606}" srcId="{F98249C1-C5DC-4B80-9BEA-47139A5299E7}" destId="{6F1803D0-E1C0-479A-B150-1256EAA75854}" srcOrd="2" destOrd="0" parTransId="{A70FC6BD-60A3-45B7-9969-CF642FDB3881}" sibTransId="{6FDFB4AD-54F3-4C28-ADA2-966E3CD49F58}"/>
    <dgm:cxn modelId="{F6200F49-14BC-498E-BE80-6F2BC2BA1C80}" type="presOf" srcId="{6F1803D0-E1C0-479A-B150-1256EAA75854}" destId="{37A27417-AC22-4B3F-97FD-FEE4F41BCEF8}" srcOrd="0" destOrd="0" presId="urn:microsoft.com/office/officeart/2005/8/layout/default"/>
    <dgm:cxn modelId="{B70B8FD2-B43A-4D03-BDEB-0F16D7AB6DC7}" srcId="{F98249C1-C5DC-4B80-9BEA-47139A5299E7}" destId="{EC6155BD-8AE6-4264-BFFC-F703829F67DF}" srcOrd="1" destOrd="0" parTransId="{BD154A9C-79E5-4E9A-834B-1CB7FD10E209}" sibTransId="{66564B7A-C7A8-4033-89C9-96CC3AD8A1E4}"/>
    <dgm:cxn modelId="{263A4D40-5AF7-4EE4-AF3C-92F5990E2483}" type="presOf" srcId="{EC6155BD-8AE6-4264-BFFC-F703829F67DF}" destId="{3B31838E-C8B2-4180-9AAF-030EBEA4463B}" srcOrd="0" destOrd="0" presId="urn:microsoft.com/office/officeart/2005/8/layout/default"/>
    <dgm:cxn modelId="{4FE0389F-D86B-4167-9AF0-1343C09CB11E}" srcId="{F98249C1-C5DC-4B80-9BEA-47139A5299E7}" destId="{8CA517FD-7908-482E-BC8C-C1A744EF6110}" srcOrd="4" destOrd="0" parTransId="{A0AD9C6C-9B5D-4DA0-844D-383952F72146}" sibTransId="{680CB7AB-0E56-48F9-97D2-B62095643434}"/>
    <dgm:cxn modelId="{A9F8F609-2A83-4C85-B56B-B41F155E4C43}" type="presOf" srcId="{8CA517FD-7908-482E-BC8C-C1A744EF6110}" destId="{FD37C5CC-5B7E-45C8-B6C4-DB5870C44F02}" srcOrd="0" destOrd="0" presId="urn:microsoft.com/office/officeart/2005/8/layout/default"/>
    <dgm:cxn modelId="{6B1A5B5B-EAE1-451E-83A7-E62917033DA8}" srcId="{F98249C1-C5DC-4B80-9BEA-47139A5299E7}" destId="{193BD2F1-0FE4-4B95-A724-BE0783CE2C0D}" srcOrd="3" destOrd="0" parTransId="{EE24CB6D-5BDE-40DC-9E90-3240656D24F4}" sibTransId="{F36F4DF7-BE93-4F31-B457-40307127D762}"/>
    <dgm:cxn modelId="{04D2A741-123F-4833-A81E-E55BF9F4A2E1}" type="presOf" srcId="{238E87EB-2DFB-49D0-A0D5-6012425389CA}" destId="{E9AA9588-A7D9-462D-9FD0-35FF3783AE44}" srcOrd="0" destOrd="0" presId="urn:microsoft.com/office/officeart/2005/8/layout/default"/>
    <dgm:cxn modelId="{AF8F5B2D-8C8F-4944-9C5A-EE01AD6C0BA1}" srcId="{F98249C1-C5DC-4B80-9BEA-47139A5299E7}" destId="{238E87EB-2DFB-49D0-A0D5-6012425389CA}" srcOrd="0" destOrd="0" parTransId="{AB5453A0-FDAE-4BD7-9747-2D0C1E3C1DF0}" sibTransId="{A9097F0E-C9DA-45DF-8773-913CA1116D77}"/>
    <dgm:cxn modelId="{41DEE022-42A8-4D21-BAB0-BE069008DF43}" type="presOf" srcId="{193BD2F1-0FE4-4B95-A724-BE0783CE2C0D}" destId="{D460D3BE-3B89-4186-8D69-8097FA06269C}" srcOrd="0" destOrd="0" presId="urn:microsoft.com/office/officeart/2005/8/layout/default"/>
    <dgm:cxn modelId="{117CDE2F-D69D-4410-9626-EBB32BFB9932}" type="presParOf" srcId="{F961E352-B163-43A7-BD38-1566E5582F28}" destId="{E9AA9588-A7D9-462D-9FD0-35FF3783AE44}" srcOrd="0" destOrd="0" presId="urn:microsoft.com/office/officeart/2005/8/layout/default"/>
    <dgm:cxn modelId="{643EAC16-159C-4A61-ACFA-FC11756AD595}" type="presParOf" srcId="{F961E352-B163-43A7-BD38-1566E5582F28}" destId="{4C0AA99E-774D-4AC3-AB33-538CAB826331}" srcOrd="1" destOrd="0" presId="urn:microsoft.com/office/officeart/2005/8/layout/default"/>
    <dgm:cxn modelId="{BF16045B-30BE-4FA2-86B2-CC20AD47A5EA}" type="presParOf" srcId="{F961E352-B163-43A7-BD38-1566E5582F28}" destId="{3B31838E-C8B2-4180-9AAF-030EBEA4463B}" srcOrd="2" destOrd="0" presId="urn:microsoft.com/office/officeart/2005/8/layout/default"/>
    <dgm:cxn modelId="{7FBEB41F-7591-4F56-AB93-1F746994D186}" type="presParOf" srcId="{F961E352-B163-43A7-BD38-1566E5582F28}" destId="{76A2A26B-3930-4951-98D7-31D9D5C48154}" srcOrd="3" destOrd="0" presId="urn:microsoft.com/office/officeart/2005/8/layout/default"/>
    <dgm:cxn modelId="{F367E743-56AC-4E93-B93D-619EAD8F8BA7}" type="presParOf" srcId="{F961E352-B163-43A7-BD38-1566E5582F28}" destId="{37A27417-AC22-4B3F-97FD-FEE4F41BCEF8}" srcOrd="4" destOrd="0" presId="urn:microsoft.com/office/officeart/2005/8/layout/default"/>
    <dgm:cxn modelId="{82368B77-F2A6-49B4-96F0-5EB14C6F0279}" type="presParOf" srcId="{F961E352-B163-43A7-BD38-1566E5582F28}" destId="{03537A64-3FD4-4959-9A7E-7F1F73471B4F}" srcOrd="5" destOrd="0" presId="urn:microsoft.com/office/officeart/2005/8/layout/default"/>
    <dgm:cxn modelId="{1A0BD637-29DF-4860-ABDF-9BFD9C51C817}" type="presParOf" srcId="{F961E352-B163-43A7-BD38-1566E5582F28}" destId="{D460D3BE-3B89-4186-8D69-8097FA06269C}" srcOrd="6" destOrd="0" presId="urn:microsoft.com/office/officeart/2005/8/layout/default"/>
    <dgm:cxn modelId="{C286D579-D376-48D3-B6DB-9F54398F5809}" type="presParOf" srcId="{F961E352-B163-43A7-BD38-1566E5582F28}" destId="{DEDC2693-085B-4CE0-8F14-E886A476943C}" srcOrd="7" destOrd="0" presId="urn:microsoft.com/office/officeart/2005/8/layout/default"/>
    <dgm:cxn modelId="{369F65EB-9657-411F-A51D-B7446B414F36}" type="presParOf" srcId="{F961E352-B163-43A7-BD38-1566E5582F28}" destId="{FD37C5CC-5B7E-45C8-B6C4-DB5870C44F0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F8EA13-7EE1-4647-B7D7-EC7937D4F921}" type="doc">
      <dgm:prSet loTypeId="urn:microsoft.com/office/officeart/2005/8/layout/orgChart1" loCatId="hierarchy" qsTypeId="urn:microsoft.com/office/officeart/2005/8/quickstyle/3d5" qsCatId="3D" csTypeId="urn:microsoft.com/office/officeart/2005/8/colors/accent3_2" csCatId="accent3" phldr="1"/>
      <dgm:spPr/>
      <dgm:t>
        <a:bodyPr/>
        <a:lstStyle/>
        <a:p>
          <a:endParaRPr lang="en-US"/>
        </a:p>
      </dgm:t>
    </dgm:pt>
    <dgm:pt modelId="{8BDC8FD0-ABA7-4D7C-93D2-49C20C677A8D}">
      <dgm:prSet phldrT="[Text]" custT="1"/>
      <dgm:spPr>
        <a:solidFill>
          <a:schemeClr val="accent6"/>
        </a:solidFill>
      </dgm:spPr>
      <dgm:t>
        <a:bodyPr/>
        <a:lstStyle/>
        <a:p>
          <a:r>
            <a:rPr lang="en-US" sz="2200" b="1" dirty="0" smtClean="0"/>
            <a:t>Application</a:t>
          </a:r>
        </a:p>
        <a:p>
          <a:r>
            <a:rPr lang="en-US" sz="2200" b="1" dirty="0" smtClean="0"/>
            <a:t>Context</a:t>
          </a:r>
          <a:endParaRPr lang="en-US" sz="2200" b="1" dirty="0"/>
        </a:p>
      </dgm:t>
    </dgm:pt>
    <dgm:pt modelId="{9AD85A59-2925-453F-9E73-7DF94FF91BFC}" type="parTrans" cxnId="{1EC6BF69-1080-4448-B57F-57DA38F5F55B}">
      <dgm:prSet/>
      <dgm:spPr/>
      <dgm:t>
        <a:bodyPr/>
        <a:lstStyle/>
        <a:p>
          <a:endParaRPr lang="en-US"/>
        </a:p>
      </dgm:t>
    </dgm:pt>
    <dgm:pt modelId="{54E68684-6824-438F-A8D1-FE13A48D7077}" type="sibTrans" cxnId="{1EC6BF69-1080-4448-B57F-57DA38F5F55B}">
      <dgm:prSet/>
      <dgm:spPr/>
      <dgm:t>
        <a:bodyPr/>
        <a:lstStyle/>
        <a:p>
          <a:endParaRPr lang="en-US"/>
        </a:p>
      </dgm:t>
    </dgm:pt>
    <dgm:pt modelId="{36073B62-0624-4D04-A7B5-90B14106D61B}">
      <dgm:prSet phldrT="[Text]" custT="1"/>
      <dgm:spPr/>
      <dgm:t>
        <a:bodyPr/>
        <a:lstStyle/>
        <a:p>
          <a:r>
            <a:rPr lang="en-US" sz="1200" b="1" dirty="0" err="1" smtClean="0"/>
            <a:t>ClassPathXmlApplication</a:t>
          </a:r>
          <a:endParaRPr lang="en-US" sz="1200" b="1" dirty="0" smtClean="0"/>
        </a:p>
        <a:p>
          <a:r>
            <a:rPr lang="en-US" sz="1200" b="1" dirty="0" smtClean="0"/>
            <a:t>Context</a:t>
          </a:r>
          <a:endParaRPr lang="en-US" sz="1200" b="1" dirty="0"/>
        </a:p>
      </dgm:t>
    </dgm:pt>
    <dgm:pt modelId="{80799FAF-88F8-4A3D-93DD-B28CDFA07C80}" type="parTrans" cxnId="{354E3C3A-7B70-48C4-B6F8-6461C2D74E49}">
      <dgm:prSet/>
      <dgm:spPr/>
      <dgm:t>
        <a:bodyPr/>
        <a:lstStyle/>
        <a:p>
          <a:endParaRPr lang="en-US"/>
        </a:p>
      </dgm:t>
    </dgm:pt>
    <dgm:pt modelId="{69A764E1-E8ED-4C0C-8D79-9428F166F87D}" type="sibTrans" cxnId="{354E3C3A-7B70-48C4-B6F8-6461C2D74E49}">
      <dgm:prSet/>
      <dgm:spPr/>
      <dgm:t>
        <a:bodyPr/>
        <a:lstStyle/>
        <a:p>
          <a:endParaRPr lang="en-US"/>
        </a:p>
      </dgm:t>
    </dgm:pt>
    <dgm:pt modelId="{DCB3D406-8D62-4DEE-A453-1E10056D609C}">
      <dgm:prSet phldrT="[Text]" custT="1"/>
      <dgm:spPr/>
      <dgm:t>
        <a:bodyPr/>
        <a:lstStyle/>
        <a:p>
          <a:r>
            <a:rPr lang="en-US" sz="1200" b="1" smtClean="0"/>
            <a:t>FileSystemXmlApplication</a:t>
          </a:r>
        </a:p>
        <a:p>
          <a:r>
            <a:rPr lang="en-US" sz="1200" b="1" smtClean="0"/>
            <a:t>Context</a:t>
          </a:r>
          <a:endParaRPr lang="en-US" sz="1200" b="1" dirty="0" smtClean="0"/>
        </a:p>
      </dgm:t>
    </dgm:pt>
    <dgm:pt modelId="{A15781CA-5CC3-4DE3-ADE2-189846CBC975}" type="parTrans" cxnId="{714D5C5F-18FB-4048-9DE0-2D78DB91283D}">
      <dgm:prSet/>
      <dgm:spPr/>
      <dgm:t>
        <a:bodyPr/>
        <a:lstStyle/>
        <a:p>
          <a:endParaRPr lang="en-US"/>
        </a:p>
      </dgm:t>
    </dgm:pt>
    <dgm:pt modelId="{45E32009-24F7-4E9D-A350-32D7D6A25219}" type="sibTrans" cxnId="{714D5C5F-18FB-4048-9DE0-2D78DB91283D}">
      <dgm:prSet/>
      <dgm:spPr/>
      <dgm:t>
        <a:bodyPr/>
        <a:lstStyle/>
        <a:p>
          <a:endParaRPr lang="en-US"/>
        </a:p>
      </dgm:t>
    </dgm:pt>
    <dgm:pt modelId="{D25B19B0-07EA-474B-AD66-1073E0C56AB1}">
      <dgm:prSet phldrT="[Text]" custT="1"/>
      <dgm:spPr/>
      <dgm:t>
        <a:bodyPr/>
        <a:lstStyle/>
        <a:p>
          <a:r>
            <a:rPr lang="en-US" sz="1200" b="1" smtClean="0"/>
            <a:t>XmlWebApplic</a:t>
          </a:r>
          <a:r>
            <a:rPr lang="en-US" sz="1400" b="1" smtClean="0"/>
            <a:t>ation</a:t>
          </a:r>
        </a:p>
        <a:p>
          <a:r>
            <a:rPr lang="en-US" sz="1400" b="1" smtClean="0"/>
            <a:t>Context</a:t>
          </a:r>
          <a:endParaRPr lang="en-US" sz="1400" b="1" dirty="0"/>
        </a:p>
      </dgm:t>
    </dgm:pt>
    <dgm:pt modelId="{F046545F-C738-4DA5-AA97-67D57733D68E}" type="parTrans" cxnId="{D66DA083-60D7-4D57-B7E5-9AA7760FF652}">
      <dgm:prSet/>
      <dgm:spPr/>
      <dgm:t>
        <a:bodyPr/>
        <a:lstStyle/>
        <a:p>
          <a:endParaRPr lang="en-US"/>
        </a:p>
      </dgm:t>
    </dgm:pt>
    <dgm:pt modelId="{C2C0286C-D3D8-47AA-BBD0-F12871E1A300}" type="sibTrans" cxnId="{D66DA083-60D7-4D57-B7E5-9AA7760FF652}">
      <dgm:prSet/>
      <dgm:spPr/>
      <dgm:t>
        <a:bodyPr/>
        <a:lstStyle/>
        <a:p>
          <a:endParaRPr lang="en-US"/>
        </a:p>
      </dgm:t>
    </dgm:pt>
    <dgm:pt modelId="{75091571-20C7-4F2A-A10E-F90C35AE7EE6}">
      <dgm:prSet/>
      <dgm:spPr/>
      <dgm:t>
        <a:bodyPr/>
        <a:lstStyle/>
        <a:p>
          <a:r>
            <a:rPr lang="en-US" b="1" smtClean="0"/>
            <a:t>XmlPortletApplication</a:t>
          </a:r>
        </a:p>
        <a:p>
          <a:r>
            <a:rPr lang="en-US" b="1" smtClean="0"/>
            <a:t>Context</a:t>
          </a:r>
          <a:endParaRPr lang="en-US" b="1" dirty="0"/>
        </a:p>
      </dgm:t>
    </dgm:pt>
    <dgm:pt modelId="{95EE55CA-F323-4C3F-BEE2-82D300F18573}" type="parTrans" cxnId="{6DCBCD4E-B3AD-4406-AA4A-3F58C9282351}">
      <dgm:prSet/>
      <dgm:spPr/>
      <dgm:t>
        <a:bodyPr/>
        <a:lstStyle/>
        <a:p>
          <a:endParaRPr lang="en-US"/>
        </a:p>
      </dgm:t>
    </dgm:pt>
    <dgm:pt modelId="{82AD4878-1236-4A35-A130-81392E7AC778}" type="sibTrans" cxnId="{6DCBCD4E-B3AD-4406-AA4A-3F58C9282351}">
      <dgm:prSet/>
      <dgm:spPr/>
      <dgm:t>
        <a:bodyPr/>
        <a:lstStyle/>
        <a:p>
          <a:endParaRPr lang="en-US"/>
        </a:p>
      </dgm:t>
    </dgm:pt>
    <dgm:pt modelId="{C73252D9-5CCC-4AA1-89B2-F0357ECA92C8}" type="pres">
      <dgm:prSet presAssocID="{3AF8EA13-7EE1-4647-B7D7-EC7937D4F921}" presName="hierChild1" presStyleCnt="0">
        <dgm:presLayoutVars>
          <dgm:orgChart val="1"/>
          <dgm:chPref val="1"/>
          <dgm:dir/>
          <dgm:animOne val="branch"/>
          <dgm:animLvl val="lvl"/>
          <dgm:resizeHandles/>
        </dgm:presLayoutVars>
      </dgm:prSet>
      <dgm:spPr/>
      <dgm:t>
        <a:bodyPr/>
        <a:lstStyle/>
        <a:p>
          <a:endParaRPr lang="en-US"/>
        </a:p>
      </dgm:t>
    </dgm:pt>
    <dgm:pt modelId="{A7BFFD53-A80C-4C17-98F2-21E0D6993F22}" type="pres">
      <dgm:prSet presAssocID="{8BDC8FD0-ABA7-4D7C-93D2-49C20C677A8D}" presName="hierRoot1" presStyleCnt="0">
        <dgm:presLayoutVars>
          <dgm:hierBranch val="init"/>
        </dgm:presLayoutVars>
      </dgm:prSet>
      <dgm:spPr/>
      <dgm:t>
        <a:bodyPr/>
        <a:lstStyle/>
        <a:p>
          <a:endParaRPr lang="en-US"/>
        </a:p>
      </dgm:t>
    </dgm:pt>
    <dgm:pt modelId="{FD5347B0-9D5B-4781-9E33-13B5F8418E9A}" type="pres">
      <dgm:prSet presAssocID="{8BDC8FD0-ABA7-4D7C-93D2-49C20C677A8D}" presName="rootComposite1" presStyleCnt="0"/>
      <dgm:spPr/>
      <dgm:t>
        <a:bodyPr/>
        <a:lstStyle/>
        <a:p>
          <a:endParaRPr lang="en-US"/>
        </a:p>
      </dgm:t>
    </dgm:pt>
    <dgm:pt modelId="{E2B958ED-A8E9-4E81-8610-F2B471887BB6}" type="pres">
      <dgm:prSet presAssocID="{8BDC8FD0-ABA7-4D7C-93D2-49C20C677A8D}" presName="rootText1" presStyleLbl="node0" presStyleIdx="0" presStyleCnt="1" custLinFactNeighborX="-1307" custLinFactNeighborY="-2517">
        <dgm:presLayoutVars>
          <dgm:chPref val="3"/>
        </dgm:presLayoutVars>
      </dgm:prSet>
      <dgm:spPr/>
      <dgm:t>
        <a:bodyPr/>
        <a:lstStyle/>
        <a:p>
          <a:endParaRPr lang="en-US"/>
        </a:p>
      </dgm:t>
    </dgm:pt>
    <dgm:pt modelId="{6A51076D-9A3F-4770-8D62-F58208D37DF9}" type="pres">
      <dgm:prSet presAssocID="{8BDC8FD0-ABA7-4D7C-93D2-49C20C677A8D}" presName="rootConnector1" presStyleLbl="node1" presStyleIdx="0" presStyleCnt="0"/>
      <dgm:spPr/>
      <dgm:t>
        <a:bodyPr/>
        <a:lstStyle/>
        <a:p>
          <a:endParaRPr lang="en-US"/>
        </a:p>
      </dgm:t>
    </dgm:pt>
    <dgm:pt modelId="{2D10D312-4F1C-474B-9B63-E6C414B821B2}" type="pres">
      <dgm:prSet presAssocID="{8BDC8FD0-ABA7-4D7C-93D2-49C20C677A8D}" presName="hierChild2" presStyleCnt="0"/>
      <dgm:spPr/>
      <dgm:t>
        <a:bodyPr/>
        <a:lstStyle/>
        <a:p>
          <a:endParaRPr lang="en-US"/>
        </a:p>
      </dgm:t>
    </dgm:pt>
    <dgm:pt modelId="{ECC4FB13-6A8A-4B00-B75B-D105708D2DA3}" type="pres">
      <dgm:prSet presAssocID="{80799FAF-88F8-4A3D-93DD-B28CDFA07C80}" presName="Name37" presStyleLbl="parChTrans1D2" presStyleIdx="0" presStyleCnt="4"/>
      <dgm:spPr/>
      <dgm:t>
        <a:bodyPr/>
        <a:lstStyle/>
        <a:p>
          <a:endParaRPr lang="en-US"/>
        </a:p>
      </dgm:t>
    </dgm:pt>
    <dgm:pt modelId="{74D21980-809F-4588-BBA1-244741350BD4}" type="pres">
      <dgm:prSet presAssocID="{36073B62-0624-4D04-A7B5-90B14106D61B}" presName="hierRoot2" presStyleCnt="0">
        <dgm:presLayoutVars>
          <dgm:hierBranch val="init"/>
        </dgm:presLayoutVars>
      </dgm:prSet>
      <dgm:spPr/>
      <dgm:t>
        <a:bodyPr/>
        <a:lstStyle/>
        <a:p>
          <a:endParaRPr lang="en-US"/>
        </a:p>
      </dgm:t>
    </dgm:pt>
    <dgm:pt modelId="{B3545AC2-5544-48D3-BD9C-1A8E645CC81E}" type="pres">
      <dgm:prSet presAssocID="{36073B62-0624-4D04-A7B5-90B14106D61B}" presName="rootComposite" presStyleCnt="0"/>
      <dgm:spPr/>
      <dgm:t>
        <a:bodyPr/>
        <a:lstStyle/>
        <a:p>
          <a:endParaRPr lang="en-US"/>
        </a:p>
      </dgm:t>
    </dgm:pt>
    <dgm:pt modelId="{10BBE6E9-8DCE-4D76-9798-86943A0A1005}" type="pres">
      <dgm:prSet presAssocID="{36073B62-0624-4D04-A7B5-90B14106D61B}" presName="rootText" presStyleLbl="node2" presStyleIdx="0" presStyleCnt="4">
        <dgm:presLayoutVars>
          <dgm:chPref val="3"/>
        </dgm:presLayoutVars>
      </dgm:prSet>
      <dgm:spPr/>
      <dgm:t>
        <a:bodyPr/>
        <a:lstStyle/>
        <a:p>
          <a:endParaRPr lang="en-US"/>
        </a:p>
      </dgm:t>
    </dgm:pt>
    <dgm:pt modelId="{794F1D69-BA7E-4D80-8205-A3CA52BF3CBF}" type="pres">
      <dgm:prSet presAssocID="{36073B62-0624-4D04-A7B5-90B14106D61B}" presName="rootConnector" presStyleLbl="node2" presStyleIdx="0" presStyleCnt="4"/>
      <dgm:spPr/>
      <dgm:t>
        <a:bodyPr/>
        <a:lstStyle/>
        <a:p>
          <a:endParaRPr lang="en-US"/>
        </a:p>
      </dgm:t>
    </dgm:pt>
    <dgm:pt modelId="{63B0A2AF-D6D6-48A4-9EDB-D9628B5172C5}" type="pres">
      <dgm:prSet presAssocID="{36073B62-0624-4D04-A7B5-90B14106D61B}" presName="hierChild4" presStyleCnt="0"/>
      <dgm:spPr/>
      <dgm:t>
        <a:bodyPr/>
        <a:lstStyle/>
        <a:p>
          <a:endParaRPr lang="en-US"/>
        </a:p>
      </dgm:t>
    </dgm:pt>
    <dgm:pt modelId="{1BFE49AB-F44D-4057-BCB1-44D9114002D1}" type="pres">
      <dgm:prSet presAssocID="{36073B62-0624-4D04-A7B5-90B14106D61B}" presName="hierChild5" presStyleCnt="0"/>
      <dgm:spPr/>
      <dgm:t>
        <a:bodyPr/>
        <a:lstStyle/>
        <a:p>
          <a:endParaRPr lang="en-US"/>
        </a:p>
      </dgm:t>
    </dgm:pt>
    <dgm:pt modelId="{C1FEFA90-B696-4831-9083-A0CAA8663C65}" type="pres">
      <dgm:prSet presAssocID="{A15781CA-5CC3-4DE3-ADE2-189846CBC975}" presName="Name37" presStyleLbl="parChTrans1D2" presStyleIdx="1" presStyleCnt="4"/>
      <dgm:spPr/>
      <dgm:t>
        <a:bodyPr/>
        <a:lstStyle/>
        <a:p>
          <a:endParaRPr lang="en-US"/>
        </a:p>
      </dgm:t>
    </dgm:pt>
    <dgm:pt modelId="{7164713C-310F-4346-937E-2F9E99BEDBA7}" type="pres">
      <dgm:prSet presAssocID="{DCB3D406-8D62-4DEE-A453-1E10056D609C}" presName="hierRoot2" presStyleCnt="0">
        <dgm:presLayoutVars>
          <dgm:hierBranch val="init"/>
        </dgm:presLayoutVars>
      </dgm:prSet>
      <dgm:spPr/>
      <dgm:t>
        <a:bodyPr/>
        <a:lstStyle/>
        <a:p>
          <a:endParaRPr lang="en-US"/>
        </a:p>
      </dgm:t>
    </dgm:pt>
    <dgm:pt modelId="{5C64D684-AA28-4C17-9641-13C77AC60476}" type="pres">
      <dgm:prSet presAssocID="{DCB3D406-8D62-4DEE-A453-1E10056D609C}" presName="rootComposite" presStyleCnt="0"/>
      <dgm:spPr/>
      <dgm:t>
        <a:bodyPr/>
        <a:lstStyle/>
        <a:p>
          <a:endParaRPr lang="en-US"/>
        </a:p>
      </dgm:t>
    </dgm:pt>
    <dgm:pt modelId="{3BCA972F-00C1-4C37-A10E-A3A9650C0E7F}" type="pres">
      <dgm:prSet presAssocID="{DCB3D406-8D62-4DEE-A453-1E10056D609C}" presName="rootText" presStyleLbl="node2" presStyleIdx="1" presStyleCnt="4">
        <dgm:presLayoutVars>
          <dgm:chPref val="3"/>
        </dgm:presLayoutVars>
      </dgm:prSet>
      <dgm:spPr/>
      <dgm:t>
        <a:bodyPr/>
        <a:lstStyle/>
        <a:p>
          <a:endParaRPr lang="en-US"/>
        </a:p>
      </dgm:t>
    </dgm:pt>
    <dgm:pt modelId="{22F389F9-3DC0-4F13-8B58-CEC7D50975E7}" type="pres">
      <dgm:prSet presAssocID="{DCB3D406-8D62-4DEE-A453-1E10056D609C}" presName="rootConnector" presStyleLbl="node2" presStyleIdx="1" presStyleCnt="4"/>
      <dgm:spPr/>
      <dgm:t>
        <a:bodyPr/>
        <a:lstStyle/>
        <a:p>
          <a:endParaRPr lang="en-US"/>
        </a:p>
      </dgm:t>
    </dgm:pt>
    <dgm:pt modelId="{2591123D-4DAA-4AAA-B0BF-7455A6F9484D}" type="pres">
      <dgm:prSet presAssocID="{DCB3D406-8D62-4DEE-A453-1E10056D609C}" presName="hierChild4" presStyleCnt="0"/>
      <dgm:spPr/>
      <dgm:t>
        <a:bodyPr/>
        <a:lstStyle/>
        <a:p>
          <a:endParaRPr lang="en-US"/>
        </a:p>
      </dgm:t>
    </dgm:pt>
    <dgm:pt modelId="{5498CB1F-073C-4DC6-B6DB-7FFD80D69CA7}" type="pres">
      <dgm:prSet presAssocID="{DCB3D406-8D62-4DEE-A453-1E10056D609C}" presName="hierChild5" presStyleCnt="0"/>
      <dgm:spPr/>
      <dgm:t>
        <a:bodyPr/>
        <a:lstStyle/>
        <a:p>
          <a:endParaRPr lang="en-US"/>
        </a:p>
      </dgm:t>
    </dgm:pt>
    <dgm:pt modelId="{5BD01E46-9CE8-4D3F-8AB8-57A3208CF043}" type="pres">
      <dgm:prSet presAssocID="{F046545F-C738-4DA5-AA97-67D57733D68E}" presName="Name37" presStyleLbl="parChTrans1D2" presStyleIdx="2" presStyleCnt="4"/>
      <dgm:spPr/>
      <dgm:t>
        <a:bodyPr/>
        <a:lstStyle/>
        <a:p>
          <a:endParaRPr lang="en-US"/>
        </a:p>
      </dgm:t>
    </dgm:pt>
    <dgm:pt modelId="{3FC65782-15CB-4FD6-B437-F7C9326B0A8F}" type="pres">
      <dgm:prSet presAssocID="{D25B19B0-07EA-474B-AD66-1073E0C56AB1}" presName="hierRoot2" presStyleCnt="0">
        <dgm:presLayoutVars>
          <dgm:hierBranch val="init"/>
        </dgm:presLayoutVars>
      </dgm:prSet>
      <dgm:spPr/>
      <dgm:t>
        <a:bodyPr/>
        <a:lstStyle/>
        <a:p>
          <a:endParaRPr lang="en-US"/>
        </a:p>
      </dgm:t>
    </dgm:pt>
    <dgm:pt modelId="{0DE65911-5F49-4295-B427-FB8C7EFF6468}" type="pres">
      <dgm:prSet presAssocID="{D25B19B0-07EA-474B-AD66-1073E0C56AB1}" presName="rootComposite" presStyleCnt="0"/>
      <dgm:spPr/>
      <dgm:t>
        <a:bodyPr/>
        <a:lstStyle/>
        <a:p>
          <a:endParaRPr lang="en-US"/>
        </a:p>
      </dgm:t>
    </dgm:pt>
    <dgm:pt modelId="{6BFF5765-2F6D-4A9A-BB66-662FE7D3C8C7}" type="pres">
      <dgm:prSet presAssocID="{D25B19B0-07EA-474B-AD66-1073E0C56AB1}" presName="rootText" presStyleLbl="node2" presStyleIdx="2" presStyleCnt="4">
        <dgm:presLayoutVars>
          <dgm:chPref val="3"/>
        </dgm:presLayoutVars>
      </dgm:prSet>
      <dgm:spPr/>
      <dgm:t>
        <a:bodyPr/>
        <a:lstStyle/>
        <a:p>
          <a:endParaRPr lang="en-US"/>
        </a:p>
      </dgm:t>
    </dgm:pt>
    <dgm:pt modelId="{6FA879A3-E4E4-4891-B7DA-B582D6FD526E}" type="pres">
      <dgm:prSet presAssocID="{D25B19B0-07EA-474B-AD66-1073E0C56AB1}" presName="rootConnector" presStyleLbl="node2" presStyleIdx="2" presStyleCnt="4"/>
      <dgm:spPr/>
      <dgm:t>
        <a:bodyPr/>
        <a:lstStyle/>
        <a:p>
          <a:endParaRPr lang="en-US"/>
        </a:p>
      </dgm:t>
    </dgm:pt>
    <dgm:pt modelId="{F8C45A46-D037-4701-AA5B-2F1C03D74142}" type="pres">
      <dgm:prSet presAssocID="{D25B19B0-07EA-474B-AD66-1073E0C56AB1}" presName="hierChild4" presStyleCnt="0"/>
      <dgm:spPr/>
      <dgm:t>
        <a:bodyPr/>
        <a:lstStyle/>
        <a:p>
          <a:endParaRPr lang="en-US"/>
        </a:p>
      </dgm:t>
    </dgm:pt>
    <dgm:pt modelId="{A30D9902-8587-450C-912E-D533990C109D}" type="pres">
      <dgm:prSet presAssocID="{D25B19B0-07EA-474B-AD66-1073E0C56AB1}" presName="hierChild5" presStyleCnt="0"/>
      <dgm:spPr/>
      <dgm:t>
        <a:bodyPr/>
        <a:lstStyle/>
        <a:p>
          <a:endParaRPr lang="en-US"/>
        </a:p>
      </dgm:t>
    </dgm:pt>
    <dgm:pt modelId="{ED565E2C-C6E8-49ED-A01E-7A998080E0CE}" type="pres">
      <dgm:prSet presAssocID="{95EE55CA-F323-4C3F-BEE2-82D300F18573}" presName="Name37" presStyleLbl="parChTrans1D2" presStyleIdx="3" presStyleCnt="4"/>
      <dgm:spPr/>
      <dgm:t>
        <a:bodyPr/>
        <a:lstStyle/>
        <a:p>
          <a:endParaRPr lang="en-US"/>
        </a:p>
      </dgm:t>
    </dgm:pt>
    <dgm:pt modelId="{B3FA2002-F995-403D-9175-BE55FA7BA4DE}" type="pres">
      <dgm:prSet presAssocID="{75091571-20C7-4F2A-A10E-F90C35AE7EE6}" presName="hierRoot2" presStyleCnt="0">
        <dgm:presLayoutVars>
          <dgm:hierBranch val="init"/>
        </dgm:presLayoutVars>
      </dgm:prSet>
      <dgm:spPr/>
      <dgm:t>
        <a:bodyPr/>
        <a:lstStyle/>
        <a:p>
          <a:endParaRPr lang="en-US"/>
        </a:p>
      </dgm:t>
    </dgm:pt>
    <dgm:pt modelId="{F6CF3358-7EE7-4203-9E5D-9350E03DFDAF}" type="pres">
      <dgm:prSet presAssocID="{75091571-20C7-4F2A-A10E-F90C35AE7EE6}" presName="rootComposite" presStyleCnt="0"/>
      <dgm:spPr/>
      <dgm:t>
        <a:bodyPr/>
        <a:lstStyle/>
        <a:p>
          <a:endParaRPr lang="en-US"/>
        </a:p>
      </dgm:t>
    </dgm:pt>
    <dgm:pt modelId="{19C25710-1CA3-4176-AD11-A479E8CCB414}" type="pres">
      <dgm:prSet presAssocID="{75091571-20C7-4F2A-A10E-F90C35AE7EE6}" presName="rootText" presStyleLbl="node2" presStyleIdx="3" presStyleCnt="4">
        <dgm:presLayoutVars>
          <dgm:chPref val="3"/>
        </dgm:presLayoutVars>
      </dgm:prSet>
      <dgm:spPr/>
      <dgm:t>
        <a:bodyPr/>
        <a:lstStyle/>
        <a:p>
          <a:endParaRPr lang="en-US"/>
        </a:p>
      </dgm:t>
    </dgm:pt>
    <dgm:pt modelId="{7F5D42FC-F5B6-4AA4-8160-4BCB79CD9F48}" type="pres">
      <dgm:prSet presAssocID="{75091571-20C7-4F2A-A10E-F90C35AE7EE6}" presName="rootConnector" presStyleLbl="node2" presStyleIdx="3" presStyleCnt="4"/>
      <dgm:spPr/>
      <dgm:t>
        <a:bodyPr/>
        <a:lstStyle/>
        <a:p>
          <a:endParaRPr lang="en-US"/>
        </a:p>
      </dgm:t>
    </dgm:pt>
    <dgm:pt modelId="{29CDDDB0-2AB3-4250-A32A-42834F51DB24}" type="pres">
      <dgm:prSet presAssocID="{75091571-20C7-4F2A-A10E-F90C35AE7EE6}" presName="hierChild4" presStyleCnt="0"/>
      <dgm:spPr/>
      <dgm:t>
        <a:bodyPr/>
        <a:lstStyle/>
        <a:p>
          <a:endParaRPr lang="en-US"/>
        </a:p>
      </dgm:t>
    </dgm:pt>
    <dgm:pt modelId="{268636D3-101F-4601-A2CA-544E856785A7}" type="pres">
      <dgm:prSet presAssocID="{75091571-20C7-4F2A-A10E-F90C35AE7EE6}" presName="hierChild5" presStyleCnt="0"/>
      <dgm:spPr/>
      <dgm:t>
        <a:bodyPr/>
        <a:lstStyle/>
        <a:p>
          <a:endParaRPr lang="en-US"/>
        </a:p>
      </dgm:t>
    </dgm:pt>
    <dgm:pt modelId="{8D622AB6-E996-460C-9AEA-94B3C08AB7C9}" type="pres">
      <dgm:prSet presAssocID="{8BDC8FD0-ABA7-4D7C-93D2-49C20C677A8D}" presName="hierChild3" presStyleCnt="0"/>
      <dgm:spPr/>
      <dgm:t>
        <a:bodyPr/>
        <a:lstStyle/>
        <a:p>
          <a:endParaRPr lang="en-US"/>
        </a:p>
      </dgm:t>
    </dgm:pt>
  </dgm:ptLst>
  <dgm:cxnLst>
    <dgm:cxn modelId="{BB258E9C-FF2E-49E7-9C9D-65DF015E1CD7}" type="presOf" srcId="{36073B62-0624-4D04-A7B5-90B14106D61B}" destId="{794F1D69-BA7E-4D80-8205-A3CA52BF3CBF}" srcOrd="1" destOrd="0" presId="urn:microsoft.com/office/officeart/2005/8/layout/orgChart1"/>
    <dgm:cxn modelId="{C3F219DE-B467-482A-990C-935FD92D0D76}" type="presOf" srcId="{3AF8EA13-7EE1-4647-B7D7-EC7937D4F921}" destId="{C73252D9-5CCC-4AA1-89B2-F0357ECA92C8}" srcOrd="0" destOrd="0" presId="urn:microsoft.com/office/officeart/2005/8/layout/orgChart1"/>
    <dgm:cxn modelId="{EA981639-B9AE-4F5D-8B92-ADAFB4BC2DE4}" type="presOf" srcId="{80799FAF-88F8-4A3D-93DD-B28CDFA07C80}" destId="{ECC4FB13-6A8A-4B00-B75B-D105708D2DA3}" srcOrd="0" destOrd="0" presId="urn:microsoft.com/office/officeart/2005/8/layout/orgChart1"/>
    <dgm:cxn modelId="{CB495E99-FD23-47B3-95CE-F784BE2E01FF}" type="presOf" srcId="{75091571-20C7-4F2A-A10E-F90C35AE7EE6}" destId="{7F5D42FC-F5B6-4AA4-8160-4BCB79CD9F48}" srcOrd="1" destOrd="0" presId="urn:microsoft.com/office/officeart/2005/8/layout/orgChart1"/>
    <dgm:cxn modelId="{714D5C5F-18FB-4048-9DE0-2D78DB91283D}" srcId="{8BDC8FD0-ABA7-4D7C-93D2-49C20C677A8D}" destId="{DCB3D406-8D62-4DEE-A453-1E10056D609C}" srcOrd="1" destOrd="0" parTransId="{A15781CA-5CC3-4DE3-ADE2-189846CBC975}" sibTransId="{45E32009-24F7-4E9D-A350-32D7D6A25219}"/>
    <dgm:cxn modelId="{354E3C3A-7B70-48C4-B6F8-6461C2D74E49}" srcId="{8BDC8FD0-ABA7-4D7C-93D2-49C20C677A8D}" destId="{36073B62-0624-4D04-A7B5-90B14106D61B}" srcOrd="0" destOrd="0" parTransId="{80799FAF-88F8-4A3D-93DD-B28CDFA07C80}" sibTransId="{69A764E1-E8ED-4C0C-8D79-9428F166F87D}"/>
    <dgm:cxn modelId="{B4F4B03F-3465-4381-929F-6A82DBE68CFA}" type="presOf" srcId="{F046545F-C738-4DA5-AA97-67D57733D68E}" destId="{5BD01E46-9CE8-4D3F-8AB8-57A3208CF043}" srcOrd="0" destOrd="0" presId="urn:microsoft.com/office/officeart/2005/8/layout/orgChart1"/>
    <dgm:cxn modelId="{0CD14538-0941-4580-AE48-5694822EAC7C}" type="presOf" srcId="{D25B19B0-07EA-474B-AD66-1073E0C56AB1}" destId="{6FA879A3-E4E4-4891-B7DA-B582D6FD526E}" srcOrd="1" destOrd="0" presId="urn:microsoft.com/office/officeart/2005/8/layout/orgChart1"/>
    <dgm:cxn modelId="{D66DA083-60D7-4D57-B7E5-9AA7760FF652}" srcId="{8BDC8FD0-ABA7-4D7C-93D2-49C20C677A8D}" destId="{D25B19B0-07EA-474B-AD66-1073E0C56AB1}" srcOrd="2" destOrd="0" parTransId="{F046545F-C738-4DA5-AA97-67D57733D68E}" sibTransId="{C2C0286C-D3D8-47AA-BBD0-F12871E1A300}"/>
    <dgm:cxn modelId="{22732D9F-8ECF-4E8A-9BBD-D1DAC1A11720}" type="presOf" srcId="{8BDC8FD0-ABA7-4D7C-93D2-49C20C677A8D}" destId="{6A51076D-9A3F-4770-8D62-F58208D37DF9}" srcOrd="1" destOrd="0" presId="urn:microsoft.com/office/officeart/2005/8/layout/orgChart1"/>
    <dgm:cxn modelId="{F00602A3-9F75-4349-80CE-1C4665806C50}" type="presOf" srcId="{DCB3D406-8D62-4DEE-A453-1E10056D609C}" destId="{3BCA972F-00C1-4C37-A10E-A3A9650C0E7F}" srcOrd="0" destOrd="0" presId="urn:microsoft.com/office/officeart/2005/8/layout/orgChart1"/>
    <dgm:cxn modelId="{6DCBCD4E-B3AD-4406-AA4A-3F58C9282351}" srcId="{8BDC8FD0-ABA7-4D7C-93D2-49C20C677A8D}" destId="{75091571-20C7-4F2A-A10E-F90C35AE7EE6}" srcOrd="3" destOrd="0" parTransId="{95EE55CA-F323-4C3F-BEE2-82D300F18573}" sibTransId="{82AD4878-1236-4A35-A130-81392E7AC778}"/>
    <dgm:cxn modelId="{0412B984-3643-4844-91B3-EA9B91CC922C}" type="presOf" srcId="{8BDC8FD0-ABA7-4D7C-93D2-49C20C677A8D}" destId="{E2B958ED-A8E9-4E81-8610-F2B471887BB6}" srcOrd="0" destOrd="0" presId="urn:microsoft.com/office/officeart/2005/8/layout/orgChart1"/>
    <dgm:cxn modelId="{8343538F-2A61-4461-BA8A-751A1CCD88BB}" type="presOf" srcId="{36073B62-0624-4D04-A7B5-90B14106D61B}" destId="{10BBE6E9-8DCE-4D76-9798-86943A0A1005}" srcOrd="0" destOrd="0" presId="urn:microsoft.com/office/officeart/2005/8/layout/orgChart1"/>
    <dgm:cxn modelId="{CAFB6EF5-EC0A-4E7C-8702-1782C0B85316}" type="presOf" srcId="{A15781CA-5CC3-4DE3-ADE2-189846CBC975}" destId="{C1FEFA90-B696-4831-9083-A0CAA8663C65}" srcOrd="0" destOrd="0" presId="urn:microsoft.com/office/officeart/2005/8/layout/orgChart1"/>
    <dgm:cxn modelId="{1EC6BF69-1080-4448-B57F-57DA38F5F55B}" srcId="{3AF8EA13-7EE1-4647-B7D7-EC7937D4F921}" destId="{8BDC8FD0-ABA7-4D7C-93D2-49C20C677A8D}" srcOrd="0" destOrd="0" parTransId="{9AD85A59-2925-453F-9E73-7DF94FF91BFC}" sibTransId="{54E68684-6824-438F-A8D1-FE13A48D7077}"/>
    <dgm:cxn modelId="{26DA4F6E-FEA3-4B29-AC24-FEFE8B10D819}" type="presOf" srcId="{95EE55CA-F323-4C3F-BEE2-82D300F18573}" destId="{ED565E2C-C6E8-49ED-A01E-7A998080E0CE}" srcOrd="0" destOrd="0" presId="urn:microsoft.com/office/officeart/2005/8/layout/orgChart1"/>
    <dgm:cxn modelId="{774772F9-0DCF-4723-BF82-D5983144518B}" type="presOf" srcId="{D25B19B0-07EA-474B-AD66-1073E0C56AB1}" destId="{6BFF5765-2F6D-4A9A-BB66-662FE7D3C8C7}" srcOrd="0" destOrd="0" presId="urn:microsoft.com/office/officeart/2005/8/layout/orgChart1"/>
    <dgm:cxn modelId="{1FB71F8A-5D67-4FD6-BB79-4A4071BC7787}" type="presOf" srcId="{75091571-20C7-4F2A-A10E-F90C35AE7EE6}" destId="{19C25710-1CA3-4176-AD11-A479E8CCB414}" srcOrd="0" destOrd="0" presId="urn:microsoft.com/office/officeart/2005/8/layout/orgChart1"/>
    <dgm:cxn modelId="{F4A581AE-F38E-4672-98DF-32340A952C31}" type="presOf" srcId="{DCB3D406-8D62-4DEE-A453-1E10056D609C}" destId="{22F389F9-3DC0-4F13-8B58-CEC7D50975E7}" srcOrd="1" destOrd="0" presId="urn:microsoft.com/office/officeart/2005/8/layout/orgChart1"/>
    <dgm:cxn modelId="{1AEA8DB3-F5FA-4564-BD35-23E72D6A07E3}" type="presParOf" srcId="{C73252D9-5CCC-4AA1-89B2-F0357ECA92C8}" destId="{A7BFFD53-A80C-4C17-98F2-21E0D6993F22}" srcOrd="0" destOrd="0" presId="urn:microsoft.com/office/officeart/2005/8/layout/orgChart1"/>
    <dgm:cxn modelId="{89320E6E-FD8F-4382-8DE4-D862847EDE6F}" type="presParOf" srcId="{A7BFFD53-A80C-4C17-98F2-21E0D6993F22}" destId="{FD5347B0-9D5B-4781-9E33-13B5F8418E9A}" srcOrd="0" destOrd="0" presId="urn:microsoft.com/office/officeart/2005/8/layout/orgChart1"/>
    <dgm:cxn modelId="{5AF8B09F-793B-4943-A7A2-77B243BDC876}" type="presParOf" srcId="{FD5347B0-9D5B-4781-9E33-13B5F8418E9A}" destId="{E2B958ED-A8E9-4E81-8610-F2B471887BB6}" srcOrd="0" destOrd="0" presId="urn:microsoft.com/office/officeart/2005/8/layout/orgChart1"/>
    <dgm:cxn modelId="{065A34B4-04E1-4E97-B07E-08556F53F783}" type="presParOf" srcId="{FD5347B0-9D5B-4781-9E33-13B5F8418E9A}" destId="{6A51076D-9A3F-4770-8D62-F58208D37DF9}" srcOrd="1" destOrd="0" presId="urn:microsoft.com/office/officeart/2005/8/layout/orgChart1"/>
    <dgm:cxn modelId="{6AF0586B-A280-450F-B9F3-2D8E68297D50}" type="presParOf" srcId="{A7BFFD53-A80C-4C17-98F2-21E0D6993F22}" destId="{2D10D312-4F1C-474B-9B63-E6C414B821B2}" srcOrd="1" destOrd="0" presId="urn:microsoft.com/office/officeart/2005/8/layout/orgChart1"/>
    <dgm:cxn modelId="{5E29A3AE-CF64-478E-9FA8-5FCC5E20B6A8}" type="presParOf" srcId="{2D10D312-4F1C-474B-9B63-E6C414B821B2}" destId="{ECC4FB13-6A8A-4B00-B75B-D105708D2DA3}" srcOrd="0" destOrd="0" presId="urn:microsoft.com/office/officeart/2005/8/layout/orgChart1"/>
    <dgm:cxn modelId="{C876FC49-F0ED-4B07-BA0D-54048F99C88C}" type="presParOf" srcId="{2D10D312-4F1C-474B-9B63-E6C414B821B2}" destId="{74D21980-809F-4588-BBA1-244741350BD4}" srcOrd="1" destOrd="0" presId="urn:microsoft.com/office/officeart/2005/8/layout/orgChart1"/>
    <dgm:cxn modelId="{88B3DE80-671B-440A-BE60-2C5D01396E32}" type="presParOf" srcId="{74D21980-809F-4588-BBA1-244741350BD4}" destId="{B3545AC2-5544-48D3-BD9C-1A8E645CC81E}" srcOrd="0" destOrd="0" presId="urn:microsoft.com/office/officeart/2005/8/layout/orgChart1"/>
    <dgm:cxn modelId="{4F3779A5-72A7-423C-BD44-6B170F87C779}" type="presParOf" srcId="{B3545AC2-5544-48D3-BD9C-1A8E645CC81E}" destId="{10BBE6E9-8DCE-4D76-9798-86943A0A1005}" srcOrd="0" destOrd="0" presId="urn:microsoft.com/office/officeart/2005/8/layout/orgChart1"/>
    <dgm:cxn modelId="{E06FFF2D-9FA0-4F3E-8653-4B3610A3B27C}" type="presParOf" srcId="{B3545AC2-5544-48D3-BD9C-1A8E645CC81E}" destId="{794F1D69-BA7E-4D80-8205-A3CA52BF3CBF}" srcOrd="1" destOrd="0" presId="urn:microsoft.com/office/officeart/2005/8/layout/orgChart1"/>
    <dgm:cxn modelId="{6B396F47-9B32-4B51-B8EC-EAD5C03B745B}" type="presParOf" srcId="{74D21980-809F-4588-BBA1-244741350BD4}" destId="{63B0A2AF-D6D6-48A4-9EDB-D9628B5172C5}" srcOrd="1" destOrd="0" presId="urn:microsoft.com/office/officeart/2005/8/layout/orgChart1"/>
    <dgm:cxn modelId="{A44F0836-408F-4977-923A-19ECB49F4A3E}" type="presParOf" srcId="{74D21980-809F-4588-BBA1-244741350BD4}" destId="{1BFE49AB-F44D-4057-BCB1-44D9114002D1}" srcOrd="2" destOrd="0" presId="urn:microsoft.com/office/officeart/2005/8/layout/orgChart1"/>
    <dgm:cxn modelId="{A56EB4E5-284E-47C5-893C-05D691695AFB}" type="presParOf" srcId="{2D10D312-4F1C-474B-9B63-E6C414B821B2}" destId="{C1FEFA90-B696-4831-9083-A0CAA8663C65}" srcOrd="2" destOrd="0" presId="urn:microsoft.com/office/officeart/2005/8/layout/orgChart1"/>
    <dgm:cxn modelId="{5D3054F1-A932-4DC5-A8D1-D3066509C98A}" type="presParOf" srcId="{2D10D312-4F1C-474B-9B63-E6C414B821B2}" destId="{7164713C-310F-4346-937E-2F9E99BEDBA7}" srcOrd="3" destOrd="0" presId="urn:microsoft.com/office/officeart/2005/8/layout/orgChart1"/>
    <dgm:cxn modelId="{88B44D30-4ABE-4A5B-A698-76A456282EFD}" type="presParOf" srcId="{7164713C-310F-4346-937E-2F9E99BEDBA7}" destId="{5C64D684-AA28-4C17-9641-13C77AC60476}" srcOrd="0" destOrd="0" presId="urn:microsoft.com/office/officeart/2005/8/layout/orgChart1"/>
    <dgm:cxn modelId="{CB56D7BA-AC5E-46FB-AEBB-38C2E7B99DB8}" type="presParOf" srcId="{5C64D684-AA28-4C17-9641-13C77AC60476}" destId="{3BCA972F-00C1-4C37-A10E-A3A9650C0E7F}" srcOrd="0" destOrd="0" presId="urn:microsoft.com/office/officeart/2005/8/layout/orgChart1"/>
    <dgm:cxn modelId="{4D53B5A5-B95C-4F5F-A93F-C0D6760A9150}" type="presParOf" srcId="{5C64D684-AA28-4C17-9641-13C77AC60476}" destId="{22F389F9-3DC0-4F13-8B58-CEC7D50975E7}" srcOrd="1" destOrd="0" presId="urn:microsoft.com/office/officeart/2005/8/layout/orgChart1"/>
    <dgm:cxn modelId="{3C4CD9DA-9265-4130-8CFE-E6DCC1823438}" type="presParOf" srcId="{7164713C-310F-4346-937E-2F9E99BEDBA7}" destId="{2591123D-4DAA-4AAA-B0BF-7455A6F9484D}" srcOrd="1" destOrd="0" presId="urn:microsoft.com/office/officeart/2005/8/layout/orgChart1"/>
    <dgm:cxn modelId="{610AFEBF-E493-4303-A68A-5D11973CF86F}" type="presParOf" srcId="{7164713C-310F-4346-937E-2F9E99BEDBA7}" destId="{5498CB1F-073C-4DC6-B6DB-7FFD80D69CA7}" srcOrd="2" destOrd="0" presId="urn:microsoft.com/office/officeart/2005/8/layout/orgChart1"/>
    <dgm:cxn modelId="{4CDC10DE-F5A7-460E-9FAA-079A367855B3}" type="presParOf" srcId="{2D10D312-4F1C-474B-9B63-E6C414B821B2}" destId="{5BD01E46-9CE8-4D3F-8AB8-57A3208CF043}" srcOrd="4" destOrd="0" presId="urn:microsoft.com/office/officeart/2005/8/layout/orgChart1"/>
    <dgm:cxn modelId="{09D55BC5-24DA-46B8-BB41-D8CAF7C85389}" type="presParOf" srcId="{2D10D312-4F1C-474B-9B63-E6C414B821B2}" destId="{3FC65782-15CB-4FD6-B437-F7C9326B0A8F}" srcOrd="5" destOrd="0" presId="urn:microsoft.com/office/officeart/2005/8/layout/orgChart1"/>
    <dgm:cxn modelId="{3BAA00DA-1C92-4310-83A1-86D18CB0ED1E}" type="presParOf" srcId="{3FC65782-15CB-4FD6-B437-F7C9326B0A8F}" destId="{0DE65911-5F49-4295-B427-FB8C7EFF6468}" srcOrd="0" destOrd="0" presId="urn:microsoft.com/office/officeart/2005/8/layout/orgChart1"/>
    <dgm:cxn modelId="{A5E02313-2CA1-4F4B-90F7-C57D527A61C2}" type="presParOf" srcId="{0DE65911-5F49-4295-B427-FB8C7EFF6468}" destId="{6BFF5765-2F6D-4A9A-BB66-662FE7D3C8C7}" srcOrd="0" destOrd="0" presId="urn:microsoft.com/office/officeart/2005/8/layout/orgChart1"/>
    <dgm:cxn modelId="{D0795E09-82F1-4161-8EE1-EEA4651B8F2F}" type="presParOf" srcId="{0DE65911-5F49-4295-B427-FB8C7EFF6468}" destId="{6FA879A3-E4E4-4891-B7DA-B582D6FD526E}" srcOrd="1" destOrd="0" presId="urn:microsoft.com/office/officeart/2005/8/layout/orgChart1"/>
    <dgm:cxn modelId="{9B3007DE-5049-47CB-BEBA-D8AD6E63192F}" type="presParOf" srcId="{3FC65782-15CB-4FD6-B437-F7C9326B0A8F}" destId="{F8C45A46-D037-4701-AA5B-2F1C03D74142}" srcOrd="1" destOrd="0" presId="urn:microsoft.com/office/officeart/2005/8/layout/orgChart1"/>
    <dgm:cxn modelId="{3CAF4BB9-D12A-488C-BDC7-4CF530053CA9}" type="presParOf" srcId="{3FC65782-15CB-4FD6-B437-F7C9326B0A8F}" destId="{A30D9902-8587-450C-912E-D533990C109D}" srcOrd="2" destOrd="0" presId="urn:microsoft.com/office/officeart/2005/8/layout/orgChart1"/>
    <dgm:cxn modelId="{033CCA68-6C17-44B8-AEE2-5513FB5895FA}" type="presParOf" srcId="{2D10D312-4F1C-474B-9B63-E6C414B821B2}" destId="{ED565E2C-C6E8-49ED-A01E-7A998080E0CE}" srcOrd="6" destOrd="0" presId="urn:microsoft.com/office/officeart/2005/8/layout/orgChart1"/>
    <dgm:cxn modelId="{C6BF9D0B-E622-4955-9E72-342B047FADDE}" type="presParOf" srcId="{2D10D312-4F1C-474B-9B63-E6C414B821B2}" destId="{B3FA2002-F995-403D-9175-BE55FA7BA4DE}" srcOrd="7" destOrd="0" presId="urn:microsoft.com/office/officeart/2005/8/layout/orgChart1"/>
    <dgm:cxn modelId="{012220D0-A728-4C2F-AC13-6BC1726AEE4F}" type="presParOf" srcId="{B3FA2002-F995-403D-9175-BE55FA7BA4DE}" destId="{F6CF3358-7EE7-4203-9E5D-9350E03DFDAF}" srcOrd="0" destOrd="0" presId="urn:microsoft.com/office/officeart/2005/8/layout/orgChart1"/>
    <dgm:cxn modelId="{573ED520-00D7-463C-867E-D37A8E245A36}" type="presParOf" srcId="{F6CF3358-7EE7-4203-9E5D-9350E03DFDAF}" destId="{19C25710-1CA3-4176-AD11-A479E8CCB414}" srcOrd="0" destOrd="0" presId="urn:microsoft.com/office/officeart/2005/8/layout/orgChart1"/>
    <dgm:cxn modelId="{AB9E3B45-1709-4F56-9E54-DC64D091000A}" type="presParOf" srcId="{F6CF3358-7EE7-4203-9E5D-9350E03DFDAF}" destId="{7F5D42FC-F5B6-4AA4-8160-4BCB79CD9F48}" srcOrd="1" destOrd="0" presId="urn:microsoft.com/office/officeart/2005/8/layout/orgChart1"/>
    <dgm:cxn modelId="{C4E28151-DE3D-4C31-BFE1-9BEA6793D7FF}" type="presParOf" srcId="{B3FA2002-F995-403D-9175-BE55FA7BA4DE}" destId="{29CDDDB0-2AB3-4250-A32A-42834F51DB24}" srcOrd="1" destOrd="0" presId="urn:microsoft.com/office/officeart/2005/8/layout/orgChart1"/>
    <dgm:cxn modelId="{32858B7B-3F70-4BCE-8D97-117060EF5D81}" type="presParOf" srcId="{B3FA2002-F995-403D-9175-BE55FA7BA4DE}" destId="{268636D3-101F-4601-A2CA-544E856785A7}" srcOrd="2" destOrd="0" presId="urn:microsoft.com/office/officeart/2005/8/layout/orgChart1"/>
    <dgm:cxn modelId="{68A15F2A-4162-489C-A56F-502846467CD0}" type="presParOf" srcId="{A7BFFD53-A80C-4C17-98F2-21E0D6993F22}" destId="{8D622AB6-E996-460C-9AEA-94B3C08AB7C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559CFB-CCFA-46E1-8F36-B6AEA1886859}" type="doc">
      <dgm:prSet loTypeId="urn:microsoft.com/office/officeart/2005/8/layout/orgChart1" loCatId="hierarchy" qsTypeId="urn:microsoft.com/office/officeart/2005/8/quickstyle/simple1" qsCatId="simple" csTypeId="urn:microsoft.com/office/officeart/2005/8/colors/colorful1#2" csCatId="colorful" phldr="1"/>
      <dgm:spPr/>
      <dgm:t>
        <a:bodyPr/>
        <a:lstStyle/>
        <a:p>
          <a:endParaRPr lang="en-US"/>
        </a:p>
      </dgm:t>
    </dgm:pt>
    <dgm:pt modelId="{1D7BF4D3-E019-470E-A2B4-ACC0049CFB40}">
      <dgm:prSet phldrT="[Text]" custT="1"/>
      <dgm:spPr/>
      <dgm:t>
        <a:bodyPr/>
        <a:lstStyle/>
        <a:p>
          <a:r>
            <a:rPr lang="en-US" sz="3000" dirty="0" smtClean="0"/>
            <a:t>Auto-wiring</a:t>
          </a:r>
          <a:endParaRPr lang="en-US" sz="3000" dirty="0"/>
        </a:p>
      </dgm:t>
    </dgm:pt>
    <dgm:pt modelId="{116D30A9-CF9F-4CD8-8E7E-6D95BB3DB0E0}" type="parTrans" cxnId="{00BD2873-8CE0-47C4-A39D-6E7E63182CE3}">
      <dgm:prSet/>
      <dgm:spPr/>
      <dgm:t>
        <a:bodyPr/>
        <a:lstStyle/>
        <a:p>
          <a:endParaRPr lang="en-US"/>
        </a:p>
      </dgm:t>
    </dgm:pt>
    <dgm:pt modelId="{00C8FA42-BB3A-495F-A1EB-CFFB4C6A3E8E}" type="sibTrans" cxnId="{00BD2873-8CE0-47C4-A39D-6E7E63182CE3}">
      <dgm:prSet/>
      <dgm:spPr/>
      <dgm:t>
        <a:bodyPr/>
        <a:lstStyle/>
        <a:p>
          <a:endParaRPr lang="en-US"/>
        </a:p>
      </dgm:t>
    </dgm:pt>
    <dgm:pt modelId="{321AFC6A-2613-471B-9B2B-88553A57DFA6}">
      <dgm:prSet phldrT="[Text]" custT="1"/>
      <dgm:spPr/>
      <dgm:t>
        <a:bodyPr/>
        <a:lstStyle/>
        <a:p>
          <a:r>
            <a:rPr lang="en-US" sz="2000" b="1" dirty="0" smtClean="0"/>
            <a:t>XML -based</a:t>
          </a:r>
          <a:endParaRPr lang="en-US" sz="2000" b="1" dirty="0"/>
        </a:p>
      </dgm:t>
    </dgm:pt>
    <dgm:pt modelId="{30042E62-E0DF-4F75-81D0-3C9B1150BB57}" type="parTrans" cxnId="{F266F6A3-D24F-41E8-B8D8-DE96301C65FA}">
      <dgm:prSet/>
      <dgm:spPr/>
      <dgm:t>
        <a:bodyPr/>
        <a:lstStyle/>
        <a:p>
          <a:endParaRPr lang="en-US"/>
        </a:p>
      </dgm:t>
    </dgm:pt>
    <dgm:pt modelId="{F71BAB97-A0D3-4DB4-ADAE-7484D3F71A1D}" type="sibTrans" cxnId="{F266F6A3-D24F-41E8-B8D8-DE96301C65FA}">
      <dgm:prSet/>
      <dgm:spPr/>
      <dgm:t>
        <a:bodyPr/>
        <a:lstStyle/>
        <a:p>
          <a:endParaRPr lang="en-US"/>
        </a:p>
      </dgm:t>
    </dgm:pt>
    <dgm:pt modelId="{9AA9D7B0-FD1F-4041-B0E1-7B6BED5910B3}">
      <dgm:prSet phldrT="[Text]" custT="1"/>
      <dgm:spPr/>
      <dgm:t>
        <a:bodyPr/>
        <a:lstStyle/>
        <a:p>
          <a:r>
            <a:rPr lang="en-US" sz="2000" b="1" dirty="0" smtClean="0"/>
            <a:t>Annotation-based</a:t>
          </a:r>
          <a:endParaRPr lang="en-US" sz="2000" b="1" dirty="0"/>
        </a:p>
      </dgm:t>
    </dgm:pt>
    <dgm:pt modelId="{1A792A59-B1BF-49B2-A831-EC4A337B2114}" type="parTrans" cxnId="{531F7BCE-7900-4093-8B6E-CD0B32674E6F}">
      <dgm:prSet/>
      <dgm:spPr/>
      <dgm:t>
        <a:bodyPr/>
        <a:lstStyle/>
        <a:p>
          <a:endParaRPr lang="en-US"/>
        </a:p>
      </dgm:t>
    </dgm:pt>
    <dgm:pt modelId="{26049C42-F7FF-49D8-A001-1EF94F00179B}" type="sibTrans" cxnId="{531F7BCE-7900-4093-8B6E-CD0B32674E6F}">
      <dgm:prSet/>
      <dgm:spPr/>
      <dgm:t>
        <a:bodyPr/>
        <a:lstStyle/>
        <a:p>
          <a:endParaRPr lang="en-US"/>
        </a:p>
      </dgm:t>
    </dgm:pt>
    <dgm:pt modelId="{5D167AF5-6B00-4603-9EFD-83940FC5E7DC}" type="pres">
      <dgm:prSet presAssocID="{91559CFB-CCFA-46E1-8F36-B6AEA1886859}" presName="hierChild1" presStyleCnt="0">
        <dgm:presLayoutVars>
          <dgm:orgChart val="1"/>
          <dgm:chPref val="1"/>
          <dgm:dir/>
          <dgm:animOne val="branch"/>
          <dgm:animLvl val="lvl"/>
          <dgm:resizeHandles/>
        </dgm:presLayoutVars>
      </dgm:prSet>
      <dgm:spPr/>
      <dgm:t>
        <a:bodyPr/>
        <a:lstStyle/>
        <a:p>
          <a:endParaRPr lang="en-US"/>
        </a:p>
      </dgm:t>
    </dgm:pt>
    <dgm:pt modelId="{60536C5C-C31C-4B50-A83B-0C719D95A29C}" type="pres">
      <dgm:prSet presAssocID="{1D7BF4D3-E019-470E-A2B4-ACC0049CFB40}" presName="hierRoot1" presStyleCnt="0">
        <dgm:presLayoutVars>
          <dgm:hierBranch val="init"/>
        </dgm:presLayoutVars>
      </dgm:prSet>
      <dgm:spPr/>
      <dgm:t>
        <a:bodyPr/>
        <a:lstStyle/>
        <a:p>
          <a:endParaRPr lang="en-US"/>
        </a:p>
      </dgm:t>
    </dgm:pt>
    <dgm:pt modelId="{F693AA5D-2330-49D1-8B46-585C0C14FE68}" type="pres">
      <dgm:prSet presAssocID="{1D7BF4D3-E019-470E-A2B4-ACC0049CFB40}" presName="rootComposite1" presStyleCnt="0"/>
      <dgm:spPr/>
      <dgm:t>
        <a:bodyPr/>
        <a:lstStyle/>
        <a:p>
          <a:endParaRPr lang="en-US"/>
        </a:p>
      </dgm:t>
    </dgm:pt>
    <dgm:pt modelId="{935E8C1B-F619-4690-BDED-98434269BE92}" type="pres">
      <dgm:prSet presAssocID="{1D7BF4D3-E019-470E-A2B4-ACC0049CFB40}" presName="rootText1" presStyleLbl="node0" presStyleIdx="0" presStyleCnt="1" custScaleX="136458" custLinFactNeighborX="3553" custLinFactNeighborY="-8489">
        <dgm:presLayoutVars>
          <dgm:chPref val="3"/>
        </dgm:presLayoutVars>
      </dgm:prSet>
      <dgm:spPr/>
      <dgm:t>
        <a:bodyPr/>
        <a:lstStyle/>
        <a:p>
          <a:endParaRPr lang="en-US"/>
        </a:p>
      </dgm:t>
    </dgm:pt>
    <dgm:pt modelId="{E8D1867B-B293-4F79-AA58-BAEA0A718324}" type="pres">
      <dgm:prSet presAssocID="{1D7BF4D3-E019-470E-A2B4-ACC0049CFB40}" presName="rootConnector1" presStyleLbl="node1" presStyleIdx="0" presStyleCnt="0"/>
      <dgm:spPr/>
      <dgm:t>
        <a:bodyPr/>
        <a:lstStyle/>
        <a:p>
          <a:endParaRPr lang="en-US"/>
        </a:p>
      </dgm:t>
    </dgm:pt>
    <dgm:pt modelId="{7C065EC2-5278-4F76-B387-25CB91EDAC0B}" type="pres">
      <dgm:prSet presAssocID="{1D7BF4D3-E019-470E-A2B4-ACC0049CFB40}" presName="hierChild2" presStyleCnt="0"/>
      <dgm:spPr/>
      <dgm:t>
        <a:bodyPr/>
        <a:lstStyle/>
        <a:p>
          <a:endParaRPr lang="en-US"/>
        </a:p>
      </dgm:t>
    </dgm:pt>
    <dgm:pt modelId="{4DA6B8D0-FACC-40B1-BC93-107C370B0735}" type="pres">
      <dgm:prSet presAssocID="{30042E62-E0DF-4F75-81D0-3C9B1150BB57}" presName="Name37" presStyleLbl="parChTrans1D2" presStyleIdx="0" presStyleCnt="2"/>
      <dgm:spPr/>
      <dgm:t>
        <a:bodyPr/>
        <a:lstStyle/>
        <a:p>
          <a:endParaRPr lang="en-US"/>
        </a:p>
      </dgm:t>
    </dgm:pt>
    <dgm:pt modelId="{34665314-4E68-448A-AE01-8BCEAE05A2B8}" type="pres">
      <dgm:prSet presAssocID="{321AFC6A-2613-471B-9B2B-88553A57DFA6}" presName="hierRoot2" presStyleCnt="0">
        <dgm:presLayoutVars>
          <dgm:hierBranch val="init"/>
        </dgm:presLayoutVars>
      </dgm:prSet>
      <dgm:spPr/>
      <dgm:t>
        <a:bodyPr/>
        <a:lstStyle/>
        <a:p>
          <a:endParaRPr lang="en-US"/>
        </a:p>
      </dgm:t>
    </dgm:pt>
    <dgm:pt modelId="{4ABE7ECE-E0DA-4BC7-B426-29FCD3CE6609}" type="pres">
      <dgm:prSet presAssocID="{321AFC6A-2613-471B-9B2B-88553A57DFA6}" presName="rootComposite" presStyleCnt="0"/>
      <dgm:spPr/>
      <dgm:t>
        <a:bodyPr/>
        <a:lstStyle/>
        <a:p>
          <a:endParaRPr lang="en-US"/>
        </a:p>
      </dgm:t>
    </dgm:pt>
    <dgm:pt modelId="{548A66E7-0705-4CDB-BF9F-F3DD4A3D45AE}" type="pres">
      <dgm:prSet presAssocID="{321AFC6A-2613-471B-9B2B-88553A57DFA6}" presName="rootText" presStyleLbl="node2" presStyleIdx="0" presStyleCnt="2" custScaleX="117028">
        <dgm:presLayoutVars>
          <dgm:chPref val="3"/>
        </dgm:presLayoutVars>
      </dgm:prSet>
      <dgm:spPr/>
      <dgm:t>
        <a:bodyPr/>
        <a:lstStyle/>
        <a:p>
          <a:endParaRPr lang="en-US"/>
        </a:p>
      </dgm:t>
    </dgm:pt>
    <dgm:pt modelId="{9EA6019A-A3E1-4A0E-8D72-6B3FAD5E0ADE}" type="pres">
      <dgm:prSet presAssocID="{321AFC6A-2613-471B-9B2B-88553A57DFA6}" presName="rootConnector" presStyleLbl="node2" presStyleIdx="0" presStyleCnt="2"/>
      <dgm:spPr/>
      <dgm:t>
        <a:bodyPr/>
        <a:lstStyle/>
        <a:p>
          <a:endParaRPr lang="en-US"/>
        </a:p>
      </dgm:t>
    </dgm:pt>
    <dgm:pt modelId="{803B3410-B508-4B1E-B198-09F588844EAB}" type="pres">
      <dgm:prSet presAssocID="{321AFC6A-2613-471B-9B2B-88553A57DFA6}" presName="hierChild4" presStyleCnt="0"/>
      <dgm:spPr/>
      <dgm:t>
        <a:bodyPr/>
        <a:lstStyle/>
        <a:p>
          <a:endParaRPr lang="en-US"/>
        </a:p>
      </dgm:t>
    </dgm:pt>
    <dgm:pt modelId="{73977B8D-EE9F-4EA4-A164-DE1ED3702D1D}" type="pres">
      <dgm:prSet presAssocID="{321AFC6A-2613-471B-9B2B-88553A57DFA6}" presName="hierChild5" presStyleCnt="0"/>
      <dgm:spPr/>
      <dgm:t>
        <a:bodyPr/>
        <a:lstStyle/>
        <a:p>
          <a:endParaRPr lang="en-US"/>
        </a:p>
      </dgm:t>
    </dgm:pt>
    <dgm:pt modelId="{75EF3E32-A4F1-4977-A700-C31F04705CAC}" type="pres">
      <dgm:prSet presAssocID="{1A792A59-B1BF-49B2-A831-EC4A337B2114}" presName="Name37" presStyleLbl="parChTrans1D2" presStyleIdx="1" presStyleCnt="2"/>
      <dgm:spPr/>
      <dgm:t>
        <a:bodyPr/>
        <a:lstStyle/>
        <a:p>
          <a:endParaRPr lang="en-US"/>
        </a:p>
      </dgm:t>
    </dgm:pt>
    <dgm:pt modelId="{E909980A-3CB7-4641-A338-F136140EF196}" type="pres">
      <dgm:prSet presAssocID="{9AA9D7B0-FD1F-4041-B0E1-7B6BED5910B3}" presName="hierRoot2" presStyleCnt="0">
        <dgm:presLayoutVars>
          <dgm:hierBranch val="init"/>
        </dgm:presLayoutVars>
      </dgm:prSet>
      <dgm:spPr/>
      <dgm:t>
        <a:bodyPr/>
        <a:lstStyle/>
        <a:p>
          <a:endParaRPr lang="en-US"/>
        </a:p>
      </dgm:t>
    </dgm:pt>
    <dgm:pt modelId="{480BA0F5-68C4-456A-81F4-9447F92BAAE8}" type="pres">
      <dgm:prSet presAssocID="{9AA9D7B0-FD1F-4041-B0E1-7B6BED5910B3}" presName="rootComposite" presStyleCnt="0"/>
      <dgm:spPr/>
      <dgm:t>
        <a:bodyPr/>
        <a:lstStyle/>
        <a:p>
          <a:endParaRPr lang="en-US"/>
        </a:p>
      </dgm:t>
    </dgm:pt>
    <dgm:pt modelId="{5D086440-CD32-4FA8-AB84-BBD592C64A5E}" type="pres">
      <dgm:prSet presAssocID="{9AA9D7B0-FD1F-4041-B0E1-7B6BED5910B3}" presName="rootText" presStyleLbl="node2" presStyleIdx="1" presStyleCnt="2" custScaleX="111348" custLinFactNeighborX="1454" custLinFactNeighborY="1542">
        <dgm:presLayoutVars>
          <dgm:chPref val="3"/>
        </dgm:presLayoutVars>
      </dgm:prSet>
      <dgm:spPr/>
      <dgm:t>
        <a:bodyPr/>
        <a:lstStyle/>
        <a:p>
          <a:endParaRPr lang="en-US"/>
        </a:p>
      </dgm:t>
    </dgm:pt>
    <dgm:pt modelId="{2A0A46A6-C43E-47F3-B046-6E16360C8C43}" type="pres">
      <dgm:prSet presAssocID="{9AA9D7B0-FD1F-4041-B0E1-7B6BED5910B3}" presName="rootConnector" presStyleLbl="node2" presStyleIdx="1" presStyleCnt="2"/>
      <dgm:spPr/>
      <dgm:t>
        <a:bodyPr/>
        <a:lstStyle/>
        <a:p>
          <a:endParaRPr lang="en-US"/>
        </a:p>
      </dgm:t>
    </dgm:pt>
    <dgm:pt modelId="{B1240738-D240-4B05-8948-7F1CEE18EE66}" type="pres">
      <dgm:prSet presAssocID="{9AA9D7B0-FD1F-4041-B0E1-7B6BED5910B3}" presName="hierChild4" presStyleCnt="0"/>
      <dgm:spPr/>
      <dgm:t>
        <a:bodyPr/>
        <a:lstStyle/>
        <a:p>
          <a:endParaRPr lang="en-US"/>
        </a:p>
      </dgm:t>
    </dgm:pt>
    <dgm:pt modelId="{8861DE25-D737-44EE-8E6B-B4B7A43D7D34}" type="pres">
      <dgm:prSet presAssocID="{9AA9D7B0-FD1F-4041-B0E1-7B6BED5910B3}" presName="hierChild5" presStyleCnt="0"/>
      <dgm:spPr/>
      <dgm:t>
        <a:bodyPr/>
        <a:lstStyle/>
        <a:p>
          <a:endParaRPr lang="en-US"/>
        </a:p>
      </dgm:t>
    </dgm:pt>
    <dgm:pt modelId="{BDDAD3A1-E401-4393-81F5-E300AA3C4A20}" type="pres">
      <dgm:prSet presAssocID="{1D7BF4D3-E019-470E-A2B4-ACC0049CFB40}" presName="hierChild3" presStyleCnt="0"/>
      <dgm:spPr/>
      <dgm:t>
        <a:bodyPr/>
        <a:lstStyle/>
        <a:p>
          <a:endParaRPr lang="en-US"/>
        </a:p>
      </dgm:t>
    </dgm:pt>
  </dgm:ptLst>
  <dgm:cxnLst>
    <dgm:cxn modelId="{AFBC463D-B43E-42F6-9C55-DE6B0847A6B3}" type="presOf" srcId="{9AA9D7B0-FD1F-4041-B0E1-7B6BED5910B3}" destId="{2A0A46A6-C43E-47F3-B046-6E16360C8C43}" srcOrd="1" destOrd="0" presId="urn:microsoft.com/office/officeart/2005/8/layout/orgChart1"/>
    <dgm:cxn modelId="{8B05E3B8-81B8-4E6E-BE6F-BAC3F5F08D6A}" type="presOf" srcId="{321AFC6A-2613-471B-9B2B-88553A57DFA6}" destId="{548A66E7-0705-4CDB-BF9F-F3DD4A3D45AE}" srcOrd="0" destOrd="0" presId="urn:microsoft.com/office/officeart/2005/8/layout/orgChart1"/>
    <dgm:cxn modelId="{00BD2873-8CE0-47C4-A39D-6E7E63182CE3}" srcId="{91559CFB-CCFA-46E1-8F36-B6AEA1886859}" destId="{1D7BF4D3-E019-470E-A2B4-ACC0049CFB40}" srcOrd="0" destOrd="0" parTransId="{116D30A9-CF9F-4CD8-8E7E-6D95BB3DB0E0}" sibTransId="{00C8FA42-BB3A-495F-A1EB-CFFB4C6A3E8E}"/>
    <dgm:cxn modelId="{76F168CE-7036-472C-AC86-398AC52ED553}" type="presOf" srcId="{91559CFB-CCFA-46E1-8F36-B6AEA1886859}" destId="{5D167AF5-6B00-4603-9EFD-83940FC5E7DC}" srcOrd="0" destOrd="0" presId="urn:microsoft.com/office/officeart/2005/8/layout/orgChart1"/>
    <dgm:cxn modelId="{0EDD9CCC-E523-4A9A-A13D-895F5617A9F2}" type="presOf" srcId="{9AA9D7B0-FD1F-4041-B0E1-7B6BED5910B3}" destId="{5D086440-CD32-4FA8-AB84-BBD592C64A5E}" srcOrd="0" destOrd="0" presId="urn:microsoft.com/office/officeart/2005/8/layout/orgChart1"/>
    <dgm:cxn modelId="{531F7BCE-7900-4093-8B6E-CD0B32674E6F}" srcId="{1D7BF4D3-E019-470E-A2B4-ACC0049CFB40}" destId="{9AA9D7B0-FD1F-4041-B0E1-7B6BED5910B3}" srcOrd="1" destOrd="0" parTransId="{1A792A59-B1BF-49B2-A831-EC4A337B2114}" sibTransId="{26049C42-F7FF-49D8-A001-1EF94F00179B}"/>
    <dgm:cxn modelId="{22055C9E-D7E9-40FA-B6DC-F4D6518D6EBD}" type="presOf" srcId="{321AFC6A-2613-471B-9B2B-88553A57DFA6}" destId="{9EA6019A-A3E1-4A0E-8D72-6B3FAD5E0ADE}" srcOrd="1" destOrd="0" presId="urn:microsoft.com/office/officeart/2005/8/layout/orgChart1"/>
    <dgm:cxn modelId="{D3F5FCF7-E9B3-4204-8134-583F52E6DA91}" type="presOf" srcId="{30042E62-E0DF-4F75-81D0-3C9B1150BB57}" destId="{4DA6B8D0-FACC-40B1-BC93-107C370B0735}" srcOrd="0" destOrd="0" presId="urn:microsoft.com/office/officeart/2005/8/layout/orgChart1"/>
    <dgm:cxn modelId="{F266F6A3-D24F-41E8-B8D8-DE96301C65FA}" srcId="{1D7BF4D3-E019-470E-A2B4-ACC0049CFB40}" destId="{321AFC6A-2613-471B-9B2B-88553A57DFA6}" srcOrd="0" destOrd="0" parTransId="{30042E62-E0DF-4F75-81D0-3C9B1150BB57}" sibTransId="{F71BAB97-A0D3-4DB4-ADAE-7484D3F71A1D}"/>
    <dgm:cxn modelId="{16F9C279-888E-4747-9466-444E1B2943C4}" type="presOf" srcId="{1A792A59-B1BF-49B2-A831-EC4A337B2114}" destId="{75EF3E32-A4F1-4977-A700-C31F04705CAC}" srcOrd="0" destOrd="0" presId="urn:microsoft.com/office/officeart/2005/8/layout/orgChart1"/>
    <dgm:cxn modelId="{2468750E-4DFD-4537-A8F0-992851FAE26B}" type="presOf" srcId="{1D7BF4D3-E019-470E-A2B4-ACC0049CFB40}" destId="{E8D1867B-B293-4F79-AA58-BAEA0A718324}" srcOrd="1" destOrd="0" presId="urn:microsoft.com/office/officeart/2005/8/layout/orgChart1"/>
    <dgm:cxn modelId="{84D49DDC-68AC-4E89-8975-97DF3469C741}" type="presOf" srcId="{1D7BF4D3-E019-470E-A2B4-ACC0049CFB40}" destId="{935E8C1B-F619-4690-BDED-98434269BE92}" srcOrd="0" destOrd="0" presId="urn:microsoft.com/office/officeart/2005/8/layout/orgChart1"/>
    <dgm:cxn modelId="{AE5F4ACC-53CE-4BD3-AEAB-72933E43D883}" type="presParOf" srcId="{5D167AF5-6B00-4603-9EFD-83940FC5E7DC}" destId="{60536C5C-C31C-4B50-A83B-0C719D95A29C}" srcOrd="0" destOrd="0" presId="urn:microsoft.com/office/officeart/2005/8/layout/orgChart1"/>
    <dgm:cxn modelId="{CADE7F8D-BE4B-4984-AF13-6CED7A85FDC8}" type="presParOf" srcId="{60536C5C-C31C-4B50-A83B-0C719D95A29C}" destId="{F693AA5D-2330-49D1-8B46-585C0C14FE68}" srcOrd="0" destOrd="0" presId="urn:microsoft.com/office/officeart/2005/8/layout/orgChart1"/>
    <dgm:cxn modelId="{131F908D-384A-45F2-A668-BD53FB29BC59}" type="presParOf" srcId="{F693AA5D-2330-49D1-8B46-585C0C14FE68}" destId="{935E8C1B-F619-4690-BDED-98434269BE92}" srcOrd="0" destOrd="0" presId="urn:microsoft.com/office/officeart/2005/8/layout/orgChart1"/>
    <dgm:cxn modelId="{EC1FF5B8-998E-4C32-BBE5-2AE361DC6C58}" type="presParOf" srcId="{F693AA5D-2330-49D1-8B46-585C0C14FE68}" destId="{E8D1867B-B293-4F79-AA58-BAEA0A718324}" srcOrd="1" destOrd="0" presId="urn:microsoft.com/office/officeart/2005/8/layout/orgChart1"/>
    <dgm:cxn modelId="{3B871484-6122-4A88-9B95-44DF36BF8990}" type="presParOf" srcId="{60536C5C-C31C-4B50-A83B-0C719D95A29C}" destId="{7C065EC2-5278-4F76-B387-25CB91EDAC0B}" srcOrd="1" destOrd="0" presId="urn:microsoft.com/office/officeart/2005/8/layout/orgChart1"/>
    <dgm:cxn modelId="{B79F8B5B-B1D9-4FDE-A32A-E130A5F440E4}" type="presParOf" srcId="{7C065EC2-5278-4F76-B387-25CB91EDAC0B}" destId="{4DA6B8D0-FACC-40B1-BC93-107C370B0735}" srcOrd="0" destOrd="0" presId="urn:microsoft.com/office/officeart/2005/8/layout/orgChart1"/>
    <dgm:cxn modelId="{9F7504D2-AA94-4CE5-8633-22E0F0137D60}" type="presParOf" srcId="{7C065EC2-5278-4F76-B387-25CB91EDAC0B}" destId="{34665314-4E68-448A-AE01-8BCEAE05A2B8}" srcOrd="1" destOrd="0" presId="urn:microsoft.com/office/officeart/2005/8/layout/orgChart1"/>
    <dgm:cxn modelId="{A537642C-B61C-4448-9640-300D4BE7E90F}" type="presParOf" srcId="{34665314-4E68-448A-AE01-8BCEAE05A2B8}" destId="{4ABE7ECE-E0DA-4BC7-B426-29FCD3CE6609}" srcOrd="0" destOrd="0" presId="urn:microsoft.com/office/officeart/2005/8/layout/orgChart1"/>
    <dgm:cxn modelId="{087C64EA-0651-4580-95DF-1C17920210D5}" type="presParOf" srcId="{4ABE7ECE-E0DA-4BC7-B426-29FCD3CE6609}" destId="{548A66E7-0705-4CDB-BF9F-F3DD4A3D45AE}" srcOrd="0" destOrd="0" presId="urn:microsoft.com/office/officeart/2005/8/layout/orgChart1"/>
    <dgm:cxn modelId="{E2688715-6D15-4EFF-A3F4-02051E7E2BDF}" type="presParOf" srcId="{4ABE7ECE-E0DA-4BC7-B426-29FCD3CE6609}" destId="{9EA6019A-A3E1-4A0E-8D72-6B3FAD5E0ADE}" srcOrd="1" destOrd="0" presId="urn:microsoft.com/office/officeart/2005/8/layout/orgChart1"/>
    <dgm:cxn modelId="{4EDD4D73-9AE6-4F2B-B796-F76186E54C60}" type="presParOf" srcId="{34665314-4E68-448A-AE01-8BCEAE05A2B8}" destId="{803B3410-B508-4B1E-B198-09F588844EAB}" srcOrd="1" destOrd="0" presId="urn:microsoft.com/office/officeart/2005/8/layout/orgChart1"/>
    <dgm:cxn modelId="{DB2E1DD7-F3F0-40BE-A0B4-D30EE9AD4060}" type="presParOf" srcId="{34665314-4E68-448A-AE01-8BCEAE05A2B8}" destId="{73977B8D-EE9F-4EA4-A164-DE1ED3702D1D}" srcOrd="2" destOrd="0" presId="urn:microsoft.com/office/officeart/2005/8/layout/orgChart1"/>
    <dgm:cxn modelId="{FA0F01B7-0EF9-4871-ABE9-01EF1450E171}" type="presParOf" srcId="{7C065EC2-5278-4F76-B387-25CB91EDAC0B}" destId="{75EF3E32-A4F1-4977-A700-C31F04705CAC}" srcOrd="2" destOrd="0" presId="urn:microsoft.com/office/officeart/2005/8/layout/orgChart1"/>
    <dgm:cxn modelId="{93412543-93D1-4C74-8634-B4EC7181E3A2}" type="presParOf" srcId="{7C065EC2-5278-4F76-B387-25CB91EDAC0B}" destId="{E909980A-3CB7-4641-A338-F136140EF196}" srcOrd="3" destOrd="0" presId="urn:microsoft.com/office/officeart/2005/8/layout/orgChart1"/>
    <dgm:cxn modelId="{5FDA1614-F49C-4A46-8960-32FCDD96AFF8}" type="presParOf" srcId="{E909980A-3CB7-4641-A338-F136140EF196}" destId="{480BA0F5-68C4-456A-81F4-9447F92BAAE8}" srcOrd="0" destOrd="0" presId="urn:microsoft.com/office/officeart/2005/8/layout/orgChart1"/>
    <dgm:cxn modelId="{90502ADE-D5D0-4C49-A6B2-544C4C7FEB0D}" type="presParOf" srcId="{480BA0F5-68C4-456A-81F4-9447F92BAAE8}" destId="{5D086440-CD32-4FA8-AB84-BBD592C64A5E}" srcOrd="0" destOrd="0" presId="urn:microsoft.com/office/officeart/2005/8/layout/orgChart1"/>
    <dgm:cxn modelId="{0042FEA9-E919-4608-AFD4-F66C4A4FEE84}" type="presParOf" srcId="{480BA0F5-68C4-456A-81F4-9447F92BAAE8}" destId="{2A0A46A6-C43E-47F3-B046-6E16360C8C43}" srcOrd="1" destOrd="0" presId="urn:microsoft.com/office/officeart/2005/8/layout/orgChart1"/>
    <dgm:cxn modelId="{A3BF4090-B232-43D8-A349-1FF79B13EE10}" type="presParOf" srcId="{E909980A-3CB7-4641-A338-F136140EF196}" destId="{B1240738-D240-4B05-8948-7F1CEE18EE66}" srcOrd="1" destOrd="0" presId="urn:microsoft.com/office/officeart/2005/8/layout/orgChart1"/>
    <dgm:cxn modelId="{5D074C6C-D870-47E1-8E4B-A494CAC4DF69}" type="presParOf" srcId="{E909980A-3CB7-4641-A338-F136140EF196}" destId="{8861DE25-D737-44EE-8E6B-B4B7A43D7D34}" srcOrd="2" destOrd="0" presId="urn:microsoft.com/office/officeart/2005/8/layout/orgChart1"/>
    <dgm:cxn modelId="{76CB1AAC-C93F-4FDE-819B-718486AFC725}" type="presParOf" srcId="{60536C5C-C31C-4B50-A83B-0C719D95A29C}" destId="{BDDAD3A1-E401-4393-81F5-E300AA3C4A2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720E39-D9BD-4B12-9B1C-EDC86E520611}" type="doc">
      <dgm:prSet loTypeId="urn:microsoft.com/office/officeart/2005/8/layout/orgChart1" loCatId="hierarchy" qsTypeId="urn:microsoft.com/office/officeart/2005/8/quickstyle/simple3" qsCatId="simple" csTypeId="urn:microsoft.com/office/officeart/2005/8/colors/accent1_2" csCatId="accent1" phldr="1"/>
      <dgm:spPr>
        <a:scene3d>
          <a:camera prst="isometricOffAxis1Right"/>
          <a:lightRig rig="threePt" dir="t"/>
        </a:scene3d>
      </dgm:spPr>
      <dgm:t>
        <a:bodyPr/>
        <a:lstStyle/>
        <a:p>
          <a:endParaRPr lang="en-US"/>
        </a:p>
      </dgm:t>
    </dgm:pt>
    <dgm:pt modelId="{CE6C1871-86FB-43D2-8FBC-545858FBF3CD}">
      <dgm:prSet phldrT="[Text]"/>
      <dgm:spPr/>
      <dgm:t>
        <a:bodyPr/>
        <a:lstStyle/>
        <a:p>
          <a:r>
            <a:rPr lang="en-US" dirty="0" smtClean="0"/>
            <a:t>Weaving</a:t>
          </a:r>
          <a:endParaRPr lang="en-US" dirty="0"/>
        </a:p>
      </dgm:t>
    </dgm:pt>
    <dgm:pt modelId="{5731D25A-1C91-4B2A-A438-E5135BC489CC}" type="parTrans" cxnId="{BBF3D31B-6B7F-4BC6-9110-0401591E0300}">
      <dgm:prSet/>
      <dgm:spPr/>
      <dgm:t>
        <a:bodyPr/>
        <a:lstStyle/>
        <a:p>
          <a:endParaRPr lang="en-US"/>
        </a:p>
      </dgm:t>
    </dgm:pt>
    <dgm:pt modelId="{27900623-38D4-4974-A7EF-E523B0692CD8}" type="sibTrans" cxnId="{BBF3D31B-6B7F-4BC6-9110-0401591E0300}">
      <dgm:prSet/>
      <dgm:spPr/>
      <dgm:t>
        <a:bodyPr/>
        <a:lstStyle/>
        <a:p>
          <a:endParaRPr lang="en-US"/>
        </a:p>
      </dgm:t>
    </dgm:pt>
    <dgm:pt modelId="{68BE4093-F264-4379-BA2A-F0FF28B4843B}">
      <dgm:prSet phldrT="[Text]"/>
      <dgm:spPr/>
      <dgm:t>
        <a:bodyPr/>
        <a:lstStyle/>
        <a:p>
          <a:r>
            <a:rPr lang="en-US" dirty="0" smtClean="0"/>
            <a:t>Compile  time weaving</a:t>
          </a:r>
          <a:endParaRPr lang="en-US" dirty="0"/>
        </a:p>
      </dgm:t>
    </dgm:pt>
    <dgm:pt modelId="{636F2E43-352B-4B89-89CD-06F53ADCA8AE}" type="parTrans" cxnId="{CDF10658-B2E0-4381-B8C4-144748987A6B}">
      <dgm:prSet/>
      <dgm:spPr/>
      <dgm:t>
        <a:bodyPr/>
        <a:lstStyle/>
        <a:p>
          <a:endParaRPr lang="en-US"/>
        </a:p>
      </dgm:t>
    </dgm:pt>
    <dgm:pt modelId="{9BE59D12-1D96-4571-8A2E-362EB8B001FC}" type="sibTrans" cxnId="{CDF10658-B2E0-4381-B8C4-144748987A6B}">
      <dgm:prSet/>
      <dgm:spPr/>
      <dgm:t>
        <a:bodyPr/>
        <a:lstStyle/>
        <a:p>
          <a:endParaRPr lang="en-US"/>
        </a:p>
      </dgm:t>
    </dgm:pt>
    <dgm:pt modelId="{AD4E371C-4847-43C2-8A77-B1B5192045F2}">
      <dgm:prSet phldrT="[Text]"/>
      <dgm:spPr/>
      <dgm:t>
        <a:bodyPr/>
        <a:lstStyle/>
        <a:p>
          <a:r>
            <a:rPr lang="en-US" dirty="0" smtClean="0"/>
            <a:t>Load time weaving</a:t>
          </a:r>
          <a:endParaRPr lang="en-US" dirty="0"/>
        </a:p>
      </dgm:t>
    </dgm:pt>
    <dgm:pt modelId="{00206C23-071E-458F-A4D9-6BEF100448B5}" type="parTrans" cxnId="{E5F1B81B-0A3D-4AA9-8F1E-F561A275826E}">
      <dgm:prSet/>
      <dgm:spPr/>
      <dgm:t>
        <a:bodyPr/>
        <a:lstStyle/>
        <a:p>
          <a:endParaRPr lang="en-US"/>
        </a:p>
      </dgm:t>
    </dgm:pt>
    <dgm:pt modelId="{9B2D92DF-DDBE-406E-ABE6-75F778C0D124}" type="sibTrans" cxnId="{E5F1B81B-0A3D-4AA9-8F1E-F561A275826E}">
      <dgm:prSet/>
      <dgm:spPr/>
      <dgm:t>
        <a:bodyPr/>
        <a:lstStyle/>
        <a:p>
          <a:endParaRPr lang="en-US"/>
        </a:p>
      </dgm:t>
    </dgm:pt>
    <dgm:pt modelId="{F0BF8D9B-205D-4553-B8DB-2A620DD0BE1A}">
      <dgm:prSet phldrT="[Text]"/>
      <dgm:spPr/>
      <dgm:t>
        <a:bodyPr/>
        <a:lstStyle/>
        <a:p>
          <a:r>
            <a:rPr lang="en-US" dirty="0" smtClean="0"/>
            <a:t>Runtime weaving</a:t>
          </a:r>
          <a:endParaRPr lang="en-US" dirty="0"/>
        </a:p>
      </dgm:t>
    </dgm:pt>
    <dgm:pt modelId="{520E90C2-FF4C-479F-ADA7-CA165ACB8CC7}" type="parTrans" cxnId="{E6C106E2-1C44-439C-8C89-FE3E038F52FB}">
      <dgm:prSet/>
      <dgm:spPr/>
      <dgm:t>
        <a:bodyPr/>
        <a:lstStyle/>
        <a:p>
          <a:endParaRPr lang="en-US"/>
        </a:p>
      </dgm:t>
    </dgm:pt>
    <dgm:pt modelId="{306C58DA-E25F-4819-9809-5F9E4CB6A77D}" type="sibTrans" cxnId="{E6C106E2-1C44-439C-8C89-FE3E038F52FB}">
      <dgm:prSet/>
      <dgm:spPr/>
      <dgm:t>
        <a:bodyPr/>
        <a:lstStyle/>
        <a:p>
          <a:endParaRPr lang="en-US"/>
        </a:p>
      </dgm:t>
    </dgm:pt>
    <dgm:pt modelId="{FB1A40E3-3285-4FFE-A3DB-6E1171472F5B}" type="pres">
      <dgm:prSet presAssocID="{47720E39-D9BD-4B12-9B1C-EDC86E520611}" presName="hierChild1" presStyleCnt="0">
        <dgm:presLayoutVars>
          <dgm:orgChart val="1"/>
          <dgm:chPref val="1"/>
          <dgm:dir/>
          <dgm:animOne val="branch"/>
          <dgm:animLvl val="lvl"/>
          <dgm:resizeHandles/>
        </dgm:presLayoutVars>
      </dgm:prSet>
      <dgm:spPr/>
      <dgm:t>
        <a:bodyPr/>
        <a:lstStyle/>
        <a:p>
          <a:endParaRPr lang="en-US"/>
        </a:p>
      </dgm:t>
    </dgm:pt>
    <dgm:pt modelId="{07F8DAA2-97D4-4AD8-81EB-82C6A11DF173}" type="pres">
      <dgm:prSet presAssocID="{CE6C1871-86FB-43D2-8FBC-545858FBF3CD}" presName="hierRoot1" presStyleCnt="0">
        <dgm:presLayoutVars>
          <dgm:hierBranch val="init"/>
        </dgm:presLayoutVars>
      </dgm:prSet>
      <dgm:spPr/>
    </dgm:pt>
    <dgm:pt modelId="{6F5311D2-F76A-4CB5-9DA5-569314487195}" type="pres">
      <dgm:prSet presAssocID="{CE6C1871-86FB-43D2-8FBC-545858FBF3CD}" presName="rootComposite1" presStyleCnt="0"/>
      <dgm:spPr/>
    </dgm:pt>
    <dgm:pt modelId="{7619F518-9D59-4EBE-9C72-41BC7007F97B}" type="pres">
      <dgm:prSet presAssocID="{CE6C1871-86FB-43D2-8FBC-545858FBF3CD}" presName="rootText1" presStyleLbl="node0" presStyleIdx="0" presStyleCnt="1">
        <dgm:presLayoutVars>
          <dgm:chPref val="3"/>
        </dgm:presLayoutVars>
      </dgm:prSet>
      <dgm:spPr/>
      <dgm:t>
        <a:bodyPr/>
        <a:lstStyle/>
        <a:p>
          <a:endParaRPr lang="en-US"/>
        </a:p>
      </dgm:t>
    </dgm:pt>
    <dgm:pt modelId="{6BBABFF3-09A2-4FE0-9A3B-4206CEE1A34A}" type="pres">
      <dgm:prSet presAssocID="{CE6C1871-86FB-43D2-8FBC-545858FBF3CD}" presName="rootConnector1" presStyleLbl="node1" presStyleIdx="0" presStyleCnt="0"/>
      <dgm:spPr/>
      <dgm:t>
        <a:bodyPr/>
        <a:lstStyle/>
        <a:p>
          <a:endParaRPr lang="en-US"/>
        </a:p>
      </dgm:t>
    </dgm:pt>
    <dgm:pt modelId="{0F7A0140-188A-4E2A-90EF-0223ED23B364}" type="pres">
      <dgm:prSet presAssocID="{CE6C1871-86FB-43D2-8FBC-545858FBF3CD}" presName="hierChild2" presStyleCnt="0"/>
      <dgm:spPr/>
    </dgm:pt>
    <dgm:pt modelId="{73319F01-C8B7-4603-BE14-6F7CFF49DD9C}" type="pres">
      <dgm:prSet presAssocID="{636F2E43-352B-4B89-89CD-06F53ADCA8AE}" presName="Name37" presStyleLbl="parChTrans1D2" presStyleIdx="0" presStyleCnt="3"/>
      <dgm:spPr/>
      <dgm:t>
        <a:bodyPr/>
        <a:lstStyle/>
        <a:p>
          <a:endParaRPr lang="en-US"/>
        </a:p>
      </dgm:t>
    </dgm:pt>
    <dgm:pt modelId="{A299466D-5EC6-4F87-A470-CEC34E295400}" type="pres">
      <dgm:prSet presAssocID="{68BE4093-F264-4379-BA2A-F0FF28B4843B}" presName="hierRoot2" presStyleCnt="0">
        <dgm:presLayoutVars>
          <dgm:hierBranch val="init"/>
        </dgm:presLayoutVars>
      </dgm:prSet>
      <dgm:spPr/>
    </dgm:pt>
    <dgm:pt modelId="{EF8547B0-12AD-4FEF-90D0-14D828550DFA}" type="pres">
      <dgm:prSet presAssocID="{68BE4093-F264-4379-BA2A-F0FF28B4843B}" presName="rootComposite" presStyleCnt="0"/>
      <dgm:spPr/>
    </dgm:pt>
    <dgm:pt modelId="{BE06773F-7AE1-4759-A2D6-66E76C97D20E}" type="pres">
      <dgm:prSet presAssocID="{68BE4093-F264-4379-BA2A-F0FF28B4843B}" presName="rootText" presStyleLbl="node2" presStyleIdx="0" presStyleCnt="3">
        <dgm:presLayoutVars>
          <dgm:chPref val="3"/>
        </dgm:presLayoutVars>
      </dgm:prSet>
      <dgm:spPr/>
      <dgm:t>
        <a:bodyPr/>
        <a:lstStyle/>
        <a:p>
          <a:endParaRPr lang="en-US"/>
        </a:p>
      </dgm:t>
    </dgm:pt>
    <dgm:pt modelId="{74B74822-4899-47AC-8B05-ACF448CA4760}" type="pres">
      <dgm:prSet presAssocID="{68BE4093-F264-4379-BA2A-F0FF28B4843B}" presName="rootConnector" presStyleLbl="node2" presStyleIdx="0" presStyleCnt="3"/>
      <dgm:spPr/>
      <dgm:t>
        <a:bodyPr/>
        <a:lstStyle/>
        <a:p>
          <a:endParaRPr lang="en-US"/>
        </a:p>
      </dgm:t>
    </dgm:pt>
    <dgm:pt modelId="{85DDA8BC-37A8-4193-8396-35DA4559EE32}" type="pres">
      <dgm:prSet presAssocID="{68BE4093-F264-4379-BA2A-F0FF28B4843B}" presName="hierChild4" presStyleCnt="0"/>
      <dgm:spPr/>
    </dgm:pt>
    <dgm:pt modelId="{13EADC49-F84C-4124-9040-83BF1FE885EE}" type="pres">
      <dgm:prSet presAssocID="{68BE4093-F264-4379-BA2A-F0FF28B4843B}" presName="hierChild5" presStyleCnt="0"/>
      <dgm:spPr/>
    </dgm:pt>
    <dgm:pt modelId="{97E9FAD2-1536-4473-B81D-AC1FE8A97141}" type="pres">
      <dgm:prSet presAssocID="{00206C23-071E-458F-A4D9-6BEF100448B5}" presName="Name37" presStyleLbl="parChTrans1D2" presStyleIdx="1" presStyleCnt="3"/>
      <dgm:spPr/>
      <dgm:t>
        <a:bodyPr/>
        <a:lstStyle/>
        <a:p>
          <a:endParaRPr lang="en-US"/>
        </a:p>
      </dgm:t>
    </dgm:pt>
    <dgm:pt modelId="{3EAD8259-9483-4457-96F6-25E4697D0DD7}" type="pres">
      <dgm:prSet presAssocID="{AD4E371C-4847-43C2-8A77-B1B5192045F2}" presName="hierRoot2" presStyleCnt="0">
        <dgm:presLayoutVars>
          <dgm:hierBranch val="init"/>
        </dgm:presLayoutVars>
      </dgm:prSet>
      <dgm:spPr/>
    </dgm:pt>
    <dgm:pt modelId="{0BE906AE-8BF6-4727-956B-058C390079CF}" type="pres">
      <dgm:prSet presAssocID="{AD4E371C-4847-43C2-8A77-B1B5192045F2}" presName="rootComposite" presStyleCnt="0"/>
      <dgm:spPr/>
    </dgm:pt>
    <dgm:pt modelId="{AAE16110-DBF4-448C-AF80-206C657E18BB}" type="pres">
      <dgm:prSet presAssocID="{AD4E371C-4847-43C2-8A77-B1B5192045F2}" presName="rootText" presStyleLbl="node2" presStyleIdx="1" presStyleCnt="3">
        <dgm:presLayoutVars>
          <dgm:chPref val="3"/>
        </dgm:presLayoutVars>
      </dgm:prSet>
      <dgm:spPr/>
      <dgm:t>
        <a:bodyPr/>
        <a:lstStyle/>
        <a:p>
          <a:endParaRPr lang="en-US"/>
        </a:p>
      </dgm:t>
    </dgm:pt>
    <dgm:pt modelId="{0D4F87D4-9726-4E22-B7FD-730D5233D48B}" type="pres">
      <dgm:prSet presAssocID="{AD4E371C-4847-43C2-8A77-B1B5192045F2}" presName="rootConnector" presStyleLbl="node2" presStyleIdx="1" presStyleCnt="3"/>
      <dgm:spPr/>
      <dgm:t>
        <a:bodyPr/>
        <a:lstStyle/>
        <a:p>
          <a:endParaRPr lang="en-US"/>
        </a:p>
      </dgm:t>
    </dgm:pt>
    <dgm:pt modelId="{4031E99B-A023-419C-8655-E8B4B98B94D3}" type="pres">
      <dgm:prSet presAssocID="{AD4E371C-4847-43C2-8A77-B1B5192045F2}" presName="hierChild4" presStyleCnt="0"/>
      <dgm:spPr/>
    </dgm:pt>
    <dgm:pt modelId="{8ADFAA9C-9B40-48B5-BD1B-5C033D120BE7}" type="pres">
      <dgm:prSet presAssocID="{AD4E371C-4847-43C2-8A77-B1B5192045F2}" presName="hierChild5" presStyleCnt="0"/>
      <dgm:spPr/>
    </dgm:pt>
    <dgm:pt modelId="{86BF4887-0377-4F13-B810-FF077A85A044}" type="pres">
      <dgm:prSet presAssocID="{520E90C2-FF4C-479F-ADA7-CA165ACB8CC7}" presName="Name37" presStyleLbl="parChTrans1D2" presStyleIdx="2" presStyleCnt="3"/>
      <dgm:spPr/>
      <dgm:t>
        <a:bodyPr/>
        <a:lstStyle/>
        <a:p>
          <a:endParaRPr lang="en-US"/>
        </a:p>
      </dgm:t>
    </dgm:pt>
    <dgm:pt modelId="{A727A6ED-FF16-4FE7-BC90-D8D2A3937ABB}" type="pres">
      <dgm:prSet presAssocID="{F0BF8D9B-205D-4553-B8DB-2A620DD0BE1A}" presName="hierRoot2" presStyleCnt="0">
        <dgm:presLayoutVars>
          <dgm:hierBranch val="init"/>
        </dgm:presLayoutVars>
      </dgm:prSet>
      <dgm:spPr/>
    </dgm:pt>
    <dgm:pt modelId="{ABD481CC-BFD8-42A5-93FB-DADD25E81C2B}" type="pres">
      <dgm:prSet presAssocID="{F0BF8D9B-205D-4553-B8DB-2A620DD0BE1A}" presName="rootComposite" presStyleCnt="0"/>
      <dgm:spPr/>
    </dgm:pt>
    <dgm:pt modelId="{DA9D5CC2-3F38-40B8-A350-86D322DA1E72}" type="pres">
      <dgm:prSet presAssocID="{F0BF8D9B-205D-4553-B8DB-2A620DD0BE1A}" presName="rootText" presStyleLbl="node2" presStyleIdx="2" presStyleCnt="3">
        <dgm:presLayoutVars>
          <dgm:chPref val="3"/>
        </dgm:presLayoutVars>
      </dgm:prSet>
      <dgm:spPr/>
      <dgm:t>
        <a:bodyPr/>
        <a:lstStyle/>
        <a:p>
          <a:endParaRPr lang="en-US"/>
        </a:p>
      </dgm:t>
    </dgm:pt>
    <dgm:pt modelId="{136C7EDD-B860-438F-8617-D01053F2A54B}" type="pres">
      <dgm:prSet presAssocID="{F0BF8D9B-205D-4553-B8DB-2A620DD0BE1A}" presName="rootConnector" presStyleLbl="node2" presStyleIdx="2" presStyleCnt="3"/>
      <dgm:spPr/>
      <dgm:t>
        <a:bodyPr/>
        <a:lstStyle/>
        <a:p>
          <a:endParaRPr lang="en-US"/>
        </a:p>
      </dgm:t>
    </dgm:pt>
    <dgm:pt modelId="{C3A57788-91C3-40DD-874C-BE98114F783B}" type="pres">
      <dgm:prSet presAssocID="{F0BF8D9B-205D-4553-B8DB-2A620DD0BE1A}" presName="hierChild4" presStyleCnt="0"/>
      <dgm:spPr/>
    </dgm:pt>
    <dgm:pt modelId="{55984A1B-D0AE-4C15-A2EA-FB5B93439B7A}" type="pres">
      <dgm:prSet presAssocID="{F0BF8D9B-205D-4553-B8DB-2A620DD0BE1A}" presName="hierChild5" presStyleCnt="0"/>
      <dgm:spPr/>
    </dgm:pt>
    <dgm:pt modelId="{A9B8B0AB-1EF2-4356-840A-B93D1C1614E0}" type="pres">
      <dgm:prSet presAssocID="{CE6C1871-86FB-43D2-8FBC-545858FBF3CD}" presName="hierChild3" presStyleCnt="0"/>
      <dgm:spPr/>
    </dgm:pt>
  </dgm:ptLst>
  <dgm:cxnLst>
    <dgm:cxn modelId="{6C42C719-88BC-4A1A-B677-483BE19DA79D}" type="presOf" srcId="{47720E39-D9BD-4B12-9B1C-EDC86E520611}" destId="{FB1A40E3-3285-4FFE-A3DB-6E1171472F5B}" srcOrd="0" destOrd="0" presId="urn:microsoft.com/office/officeart/2005/8/layout/orgChart1"/>
    <dgm:cxn modelId="{0E5095C3-6DF9-4B2F-B127-3D84B32537E6}" type="presOf" srcId="{68BE4093-F264-4379-BA2A-F0FF28B4843B}" destId="{BE06773F-7AE1-4759-A2D6-66E76C97D20E}" srcOrd="0" destOrd="0" presId="urn:microsoft.com/office/officeart/2005/8/layout/orgChart1"/>
    <dgm:cxn modelId="{D2E78EC7-2544-4E57-8B38-1355F233F835}" type="presOf" srcId="{520E90C2-FF4C-479F-ADA7-CA165ACB8CC7}" destId="{86BF4887-0377-4F13-B810-FF077A85A044}" srcOrd="0" destOrd="0" presId="urn:microsoft.com/office/officeart/2005/8/layout/orgChart1"/>
    <dgm:cxn modelId="{C9C81421-9DF4-4599-A887-E73730DF0580}" type="presOf" srcId="{CE6C1871-86FB-43D2-8FBC-545858FBF3CD}" destId="{6BBABFF3-09A2-4FE0-9A3B-4206CEE1A34A}" srcOrd="1" destOrd="0" presId="urn:microsoft.com/office/officeart/2005/8/layout/orgChart1"/>
    <dgm:cxn modelId="{320510D6-BB36-428B-BA27-D48B816F4952}" type="presOf" srcId="{F0BF8D9B-205D-4553-B8DB-2A620DD0BE1A}" destId="{DA9D5CC2-3F38-40B8-A350-86D322DA1E72}" srcOrd="0" destOrd="0" presId="urn:microsoft.com/office/officeart/2005/8/layout/orgChart1"/>
    <dgm:cxn modelId="{CDF10658-B2E0-4381-B8C4-144748987A6B}" srcId="{CE6C1871-86FB-43D2-8FBC-545858FBF3CD}" destId="{68BE4093-F264-4379-BA2A-F0FF28B4843B}" srcOrd="0" destOrd="0" parTransId="{636F2E43-352B-4B89-89CD-06F53ADCA8AE}" sibTransId="{9BE59D12-1D96-4571-8A2E-362EB8B001FC}"/>
    <dgm:cxn modelId="{4CE26939-90E2-477E-A04C-2F0DC7E6827E}" type="presOf" srcId="{AD4E371C-4847-43C2-8A77-B1B5192045F2}" destId="{AAE16110-DBF4-448C-AF80-206C657E18BB}" srcOrd="0" destOrd="0" presId="urn:microsoft.com/office/officeart/2005/8/layout/orgChart1"/>
    <dgm:cxn modelId="{228EA38B-DE56-4454-AD61-49565DE9B808}" type="presOf" srcId="{CE6C1871-86FB-43D2-8FBC-545858FBF3CD}" destId="{7619F518-9D59-4EBE-9C72-41BC7007F97B}" srcOrd="0" destOrd="0" presId="urn:microsoft.com/office/officeart/2005/8/layout/orgChart1"/>
    <dgm:cxn modelId="{7E76F55C-F0DA-4284-81A6-B8DD23DB9044}" type="presOf" srcId="{F0BF8D9B-205D-4553-B8DB-2A620DD0BE1A}" destId="{136C7EDD-B860-438F-8617-D01053F2A54B}" srcOrd="1" destOrd="0" presId="urn:microsoft.com/office/officeart/2005/8/layout/orgChart1"/>
    <dgm:cxn modelId="{44C9B578-FC1A-40F9-8A7B-0515A95C543B}" type="presOf" srcId="{00206C23-071E-458F-A4D9-6BEF100448B5}" destId="{97E9FAD2-1536-4473-B81D-AC1FE8A97141}" srcOrd="0" destOrd="0" presId="urn:microsoft.com/office/officeart/2005/8/layout/orgChart1"/>
    <dgm:cxn modelId="{E6C106E2-1C44-439C-8C89-FE3E038F52FB}" srcId="{CE6C1871-86FB-43D2-8FBC-545858FBF3CD}" destId="{F0BF8D9B-205D-4553-B8DB-2A620DD0BE1A}" srcOrd="2" destOrd="0" parTransId="{520E90C2-FF4C-479F-ADA7-CA165ACB8CC7}" sibTransId="{306C58DA-E25F-4819-9809-5F9E4CB6A77D}"/>
    <dgm:cxn modelId="{019707CB-47D8-4E03-A2F4-F465F8E78742}" type="presOf" srcId="{636F2E43-352B-4B89-89CD-06F53ADCA8AE}" destId="{73319F01-C8B7-4603-BE14-6F7CFF49DD9C}" srcOrd="0" destOrd="0" presId="urn:microsoft.com/office/officeart/2005/8/layout/orgChart1"/>
    <dgm:cxn modelId="{E5F1B81B-0A3D-4AA9-8F1E-F561A275826E}" srcId="{CE6C1871-86FB-43D2-8FBC-545858FBF3CD}" destId="{AD4E371C-4847-43C2-8A77-B1B5192045F2}" srcOrd="1" destOrd="0" parTransId="{00206C23-071E-458F-A4D9-6BEF100448B5}" sibTransId="{9B2D92DF-DDBE-406E-ABE6-75F778C0D124}"/>
    <dgm:cxn modelId="{7C215F3C-CF9C-4D35-9AC5-CF8F715CCD24}" type="presOf" srcId="{AD4E371C-4847-43C2-8A77-B1B5192045F2}" destId="{0D4F87D4-9726-4E22-B7FD-730D5233D48B}" srcOrd="1" destOrd="0" presId="urn:microsoft.com/office/officeart/2005/8/layout/orgChart1"/>
    <dgm:cxn modelId="{BBF3D31B-6B7F-4BC6-9110-0401591E0300}" srcId="{47720E39-D9BD-4B12-9B1C-EDC86E520611}" destId="{CE6C1871-86FB-43D2-8FBC-545858FBF3CD}" srcOrd="0" destOrd="0" parTransId="{5731D25A-1C91-4B2A-A438-E5135BC489CC}" sibTransId="{27900623-38D4-4974-A7EF-E523B0692CD8}"/>
    <dgm:cxn modelId="{A8DB9F6B-7D29-4DCD-8954-0C443FDC19A1}" type="presOf" srcId="{68BE4093-F264-4379-BA2A-F0FF28B4843B}" destId="{74B74822-4899-47AC-8B05-ACF448CA4760}" srcOrd="1" destOrd="0" presId="urn:microsoft.com/office/officeart/2005/8/layout/orgChart1"/>
    <dgm:cxn modelId="{53E109A6-6A48-4AEE-858C-3F55734F19D9}" type="presParOf" srcId="{FB1A40E3-3285-4FFE-A3DB-6E1171472F5B}" destId="{07F8DAA2-97D4-4AD8-81EB-82C6A11DF173}" srcOrd="0" destOrd="0" presId="urn:microsoft.com/office/officeart/2005/8/layout/orgChart1"/>
    <dgm:cxn modelId="{29C1C5DA-17FB-4771-8013-6E2934473210}" type="presParOf" srcId="{07F8DAA2-97D4-4AD8-81EB-82C6A11DF173}" destId="{6F5311D2-F76A-4CB5-9DA5-569314487195}" srcOrd="0" destOrd="0" presId="urn:microsoft.com/office/officeart/2005/8/layout/orgChart1"/>
    <dgm:cxn modelId="{03BEDD63-DE71-4CF0-B703-16D3178DDF72}" type="presParOf" srcId="{6F5311D2-F76A-4CB5-9DA5-569314487195}" destId="{7619F518-9D59-4EBE-9C72-41BC7007F97B}" srcOrd="0" destOrd="0" presId="urn:microsoft.com/office/officeart/2005/8/layout/orgChart1"/>
    <dgm:cxn modelId="{5CB6974A-44F2-4761-B9CE-AB887DAE6A0A}" type="presParOf" srcId="{6F5311D2-F76A-4CB5-9DA5-569314487195}" destId="{6BBABFF3-09A2-4FE0-9A3B-4206CEE1A34A}" srcOrd="1" destOrd="0" presId="urn:microsoft.com/office/officeart/2005/8/layout/orgChart1"/>
    <dgm:cxn modelId="{B6756AF1-07BD-42CD-A472-E16075C65419}" type="presParOf" srcId="{07F8DAA2-97D4-4AD8-81EB-82C6A11DF173}" destId="{0F7A0140-188A-4E2A-90EF-0223ED23B364}" srcOrd="1" destOrd="0" presId="urn:microsoft.com/office/officeart/2005/8/layout/orgChart1"/>
    <dgm:cxn modelId="{9F5E4DDB-28F7-4BA2-BE46-33E6CEB6B9C2}" type="presParOf" srcId="{0F7A0140-188A-4E2A-90EF-0223ED23B364}" destId="{73319F01-C8B7-4603-BE14-6F7CFF49DD9C}" srcOrd="0" destOrd="0" presId="urn:microsoft.com/office/officeart/2005/8/layout/orgChart1"/>
    <dgm:cxn modelId="{2AA40130-5F4F-44B2-A1C4-84730E1F476F}" type="presParOf" srcId="{0F7A0140-188A-4E2A-90EF-0223ED23B364}" destId="{A299466D-5EC6-4F87-A470-CEC34E295400}" srcOrd="1" destOrd="0" presId="urn:microsoft.com/office/officeart/2005/8/layout/orgChart1"/>
    <dgm:cxn modelId="{09542B67-ADBD-4D03-9826-9B261A5FE1E8}" type="presParOf" srcId="{A299466D-5EC6-4F87-A470-CEC34E295400}" destId="{EF8547B0-12AD-4FEF-90D0-14D828550DFA}" srcOrd="0" destOrd="0" presId="urn:microsoft.com/office/officeart/2005/8/layout/orgChart1"/>
    <dgm:cxn modelId="{32F58950-605B-4F23-BCF8-2F8E038895EF}" type="presParOf" srcId="{EF8547B0-12AD-4FEF-90D0-14D828550DFA}" destId="{BE06773F-7AE1-4759-A2D6-66E76C97D20E}" srcOrd="0" destOrd="0" presId="urn:microsoft.com/office/officeart/2005/8/layout/orgChart1"/>
    <dgm:cxn modelId="{41AB3F1D-8F55-4B9D-A9AC-BD6F914282BE}" type="presParOf" srcId="{EF8547B0-12AD-4FEF-90D0-14D828550DFA}" destId="{74B74822-4899-47AC-8B05-ACF448CA4760}" srcOrd="1" destOrd="0" presId="urn:microsoft.com/office/officeart/2005/8/layout/orgChart1"/>
    <dgm:cxn modelId="{D472B5CB-6617-499A-9ABD-5CF9FE98C1C1}" type="presParOf" srcId="{A299466D-5EC6-4F87-A470-CEC34E295400}" destId="{85DDA8BC-37A8-4193-8396-35DA4559EE32}" srcOrd="1" destOrd="0" presId="urn:microsoft.com/office/officeart/2005/8/layout/orgChart1"/>
    <dgm:cxn modelId="{2E4ECC94-7930-47D7-A2DB-E605B21D6088}" type="presParOf" srcId="{A299466D-5EC6-4F87-A470-CEC34E295400}" destId="{13EADC49-F84C-4124-9040-83BF1FE885EE}" srcOrd="2" destOrd="0" presId="urn:microsoft.com/office/officeart/2005/8/layout/orgChart1"/>
    <dgm:cxn modelId="{76BDFD32-CBEB-4917-AFEE-84B2FD187FD0}" type="presParOf" srcId="{0F7A0140-188A-4E2A-90EF-0223ED23B364}" destId="{97E9FAD2-1536-4473-B81D-AC1FE8A97141}" srcOrd="2" destOrd="0" presId="urn:microsoft.com/office/officeart/2005/8/layout/orgChart1"/>
    <dgm:cxn modelId="{0188062B-1B77-4905-A413-ECFED1E4727F}" type="presParOf" srcId="{0F7A0140-188A-4E2A-90EF-0223ED23B364}" destId="{3EAD8259-9483-4457-96F6-25E4697D0DD7}" srcOrd="3" destOrd="0" presId="urn:microsoft.com/office/officeart/2005/8/layout/orgChart1"/>
    <dgm:cxn modelId="{144D9ED9-1B45-4F43-AA67-715D6CCE34B4}" type="presParOf" srcId="{3EAD8259-9483-4457-96F6-25E4697D0DD7}" destId="{0BE906AE-8BF6-4727-956B-058C390079CF}" srcOrd="0" destOrd="0" presId="urn:microsoft.com/office/officeart/2005/8/layout/orgChart1"/>
    <dgm:cxn modelId="{D23B3D61-8933-4785-A12F-5E382139F403}" type="presParOf" srcId="{0BE906AE-8BF6-4727-956B-058C390079CF}" destId="{AAE16110-DBF4-448C-AF80-206C657E18BB}" srcOrd="0" destOrd="0" presId="urn:microsoft.com/office/officeart/2005/8/layout/orgChart1"/>
    <dgm:cxn modelId="{CB78A012-6B1C-42B0-8D6B-D7230B299B9D}" type="presParOf" srcId="{0BE906AE-8BF6-4727-956B-058C390079CF}" destId="{0D4F87D4-9726-4E22-B7FD-730D5233D48B}" srcOrd="1" destOrd="0" presId="urn:microsoft.com/office/officeart/2005/8/layout/orgChart1"/>
    <dgm:cxn modelId="{63134FDF-EDB0-4D48-B40F-8B54A80FD330}" type="presParOf" srcId="{3EAD8259-9483-4457-96F6-25E4697D0DD7}" destId="{4031E99B-A023-419C-8655-E8B4B98B94D3}" srcOrd="1" destOrd="0" presId="urn:microsoft.com/office/officeart/2005/8/layout/orgChart1"/>
    <dgm:cxn modelId="{3005D51A-4C83-46E0-AB5D-34AD02AC9626}" type="presParOf" srcId="{3EAD8259-9483-4457-96F6-25E4697D0DD7}" destId="{8ADFAA9C-9B40-48B5-BD1B-5C033D120BE7}" srcOrd="2" destOrd="0" presId="urn:microsoft.com/office/officeart/2005/8/layout/orgChart1"/>
    <dgm:cxn modelId="{6E382F72-45BF-408C-9843-7A70899B3499}" type="presParOf" srcId="{0F7A0140-188A-4E2A-90EF-0223ED23B364}" destId="{86BF4887-0377-4F13-B810-FF077A85A044}" srcOrd="4" destOrd="0" presId="urn:microsoft.com/office/officeart/2005/8/layout/orgChart1"/>
    <dgm:cxn modelId="{19CCE5D4-2984-4146-A745-A2CC2F754626}" type="presParOf" srcId="{0F7A0140-188A-4E2A-90EF-0223ED23B364}" destId="{A727A6ED-FF16-4FE7-BC90-D8D2A3937ABB}" srcOrd="5" destOrd="0" presId="urn:microsoft.com/office/officeart/2005/8/layout/orgChart1"/>
    <dgm:cxn modelId="{300E46C9-E58D-43B8-BF0A-FB75E83AB0B6}" type="presParOf" srcId="{A727A6ED-FF16-4FE7-BC90-D8D2A3937ABB}" destId="{ABD481CC-BFD8-42A5-93FB-DADD25E81C2B}" srcOrd="0" destOrd="0" presId="urn:microsoft.com/office/officeart/2005/8/layout/orgChart1"/>
    <dgm:cxn modelId="{0833D259-AFFA-40C5-A6F6-1B9F88D34015}" type="presParOf" srcId="{ABD481CC-BFD8-42A5-93FB-DADD25E81C2B}" destId="{DA9D5CC2-3F38-40B8-A350-86D322DA1E72}" srcOrd="0" destOrd="0" presId="urn:microsoft.com/office/officeart/2005/8/layout/orgChart1"/>
    <dgm:cxn modelId="{9E2FCDD9-60E8-43BE-8FBB-C418D5816531}" type="presParOf" srcId="{ABD481CC-BFD8-42A5-93FB-DADD25E81C2B}" destId="{136C7EDD-B860-438F-8617-D01053F2A54B}" srcOrd="1" destOrd="0" presId="urn:microsoft.com/office/officeart/2005/8/layout/orgChart1"/>
    <dgm:cxn modelId="{C98D172F-5E4D-4314-A467-514FCB14F58A}" type="presParOf" srcId="{A727A6ED-FF16-4FE7-BC90-D8D2A3937ABB}" destId="{C3A57788-91C3-40DD-874C-BE98114F783B}" srcOrd="1" destOrd="0" presId="urn:microsoft.com/office/officeart/2005/8/layout/orgChart1"/>
    <dgm:cxn modelId="{ADFD1699-7E2F-44F7-97FE-04D64D7D02EA}" type="presParOf" srcId="{A727A6ED-FF16-4FE7-BC90-D8D2A3937ABB}" destId="{55984A1B-D0AE-4C15-A2EA-FB5B93439B7A}" srcOrd="2" destOrd="0" presId="urn:microsoft.com/office/officeart/2005/8/layout/orgChart1"/>
    <dgm:cxn modelId="{8553A883-F3B2-441B-ADA7-007D10B9DBDF}" type="presParOf" srcId="{07F8DAA2-97D4-4AD8-81EB-82C6A11DF173}" destId="{A9B8B0AB-1EF2-4356-840A-B93D1C1614E0}" srcOrd="2" destOrd="0" presId="urn:microsoft.com/office/officeart/2005/8/layout/orgChart1"/>
  </dgm:cxnLst>
  <dgm:bg>
    <a:noFill/>
    <a:effectLst>
      <a:glow rad="139700">
        <a:schemeClr val="accent4">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8F7762-D0B7-4A0F-B70A-616C3EB6149F}"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D0EDF92D-4E80-4574-859B-73E59FA2EEBD}">
      <dgm:prSet phldrT="[Text]" custT="1"/>
      <dgm:spPr>
        <a:scene3d>
          <a:camera prst="orthographicFront"/>
          <a:lightRig rig="threePt" dir="t"/>
        </a:scene3d>
        <a:sp3d>
          <a:bevelT prst="angle"/>
        </a:sp3d>
      </dgm:spPr>
      <dgm:t>
        <a:bodyPr/>
        <a:lstStyle/>
        <a:p>
          <a:r>
            <a:rPr lang="en-US" sz="2400" b="1" dirty="0" err="1" smtClean="0"/>
            <a:t>SqlParameterSource</a:t>
          </a:r>
          <a:endParaRPr lang="en-US" sz="2400" b="1" dirty="0"/>
        </a:p>
      </dgm:t>
    </dgm:pt>
    <dgm:pt modelId="{28F94F88-9843-4027-829C-E4F8B438E3A8}" type="parTrans" cxnId="{92438D7E-62CD-42ED-A137-B6084B7920C3}">
      <dgm:prSet/>
      <dgm:spPr/>
      <dgm:t>
        <a:bodyPr/>
        <a:lstStyle/>
        <a:p>
          <a:endParaRPr lang="en-US"/>
        </a:p>
      </dgm:t>
    </dgm:pt>
    <dgm:pt modelId="{266EF7D4-4153-4DE8-9F3C-2254AEDAD1CC}" type="sibTrans" cxnId="{92438D7E-62CD-42ED-A137-B6084B7920C3}">
      <dgm:prSet/>
      <dgm:spPr/>
      <dgm:t>
        <a:bodyPr/>
        <a:lstStyle/>
        <a:p>
          <a:endParaRPr lang="en-US"/>
        </a:p>
      </dgm:t>
    </dgm:pt>
    <dgm:pt modelId="{F1C87D20-ED52-4821-9C57-E98E0953C4E3}">
      <dgm:prSet phldrT="[Text]" custT="1"/>
      <dgm:spPr>
        <a:scene3d>
          <a:camera prst="orthographicFront"/>
          <a:lightRig rig="threePt" dir="t"/>
        </a:scene3d>
        <a:sp3d>
          <a:bevelT prst="angle"/>
        </a:sp3d>
      </dgm:spPr>
      <dgm:t>
        <a:bodyPr/>
        <a:lstStyle/>
        <a:p>
          <a:r>
            <a:rPr lang="en-US" sz="1800" b="1" dirty="0" err="1" smtClean="0"/>
            <a:t>BeanPropertySqlParameterSource</a:t>
          </a:r>
          <a:endParaRPr lang="en-US" sz="1800" b="1" dirty="0"/>
        </a:p>
      </dgm:t>
    </dgm:pt>
    <dgm:pt modelId="{AC05138E-9FC6-432F-BB0F-12808F6B7465}" type="parTrans" cxnId="{1F071BD5-73B1-4FFD-B14C-C5E305B6D04D}">
      <dgm:prSet/>
      <dgm:spPr/>
      <dgm:t>
        <a:bodyPr/>
        <a:lstStyle/>
        <a:p>
          <a:endParaRPr lang="en-US"/>
        </a:p>
      </dgm:t>
    </dgm:pt>
    <dgm:pt modelId="{EEAD8299-1C85-48A8-B2A5-A01C2ACBD11D}" type="sibTrans" cxnId="{1F071BD5-73B1-4FFD-B14C-C5E305B6D04D}">
      <dgm:prSet/>
      <dgm:spPr/>
      <dgm:t>
        <a:bodyPr/>
        <a:lstStyle/>
        <a:p>
          <a:endParaRPr lang="en-US"/>
        </a:p>
      </dgm:t>
    </dgm:pt>
    <dgm:pt modelId="{1F480128-615F-49E7-BF76-C24EA7148888}">
      <dgm:prSet phldrT="[Text]"/>
      <dgm:spPr>
        <a:scene3d>
          <a:camera prst="orthographicFront"/>
          <a:lightRig rig="threePt" dir="t"/>
        </a:scene3d>
        <a:sp3d>
          <a:bevelT prst="angle"/>
        </a:sp3d>
      </dgm:spPr>
      <dgm:t>
        <a:bodyPr/>
        <a:lstStyle/>
        <a:p>
          <a:r>
            <a:rPr lang="en-US" b="1" dirty="0" err="1" smtClean="0"/>
            <a:t>MapSqlParameterSource</a:t>
          </a:r>
          <a:endParaRPr lang="en-US" b="1" dirty="0"/>
        </a:p>
      </dgm:t>
    </dgm:pt>
    <dgm:pt modelId="{0FC87052-BE5C-49AC-AE42-80AEC4F85173}" type="parTrans" cxnId="{091B04B3-3291-43C3-B7ED-57E3562A5B2E}">
      <dgm:prSet/>
      <dgm:spPr/>
      <dgm:t>
        <a:bodyPr/>
        <a:lstStyle/>
        <a:p>
          <a:endParaRPr lang="en-US"/>
        </a:p>
      </dgm:t>
    </dgm:pt>
    <dgm:pt modelId="{103637D4-07D9-488D-B578-E9F73326B0A8}" type="sibTrans" cxnId="{091B04B3-3291-43C3-B7ED-57E3562A5B2E}">
      <dgm:prSet/>
      <dgm:spPr/>
      <dgm:t>
        <a:bodyPr/>
        <a:lstStyle/>
        <a:p>
          <a:endParaRPr lang="en-US"/>
        </a:p>
      </dgm:t>
    </dgm:pt>
    <dgm:pt modelId="{7C43B972-D9D7-4A77-8A59-0BC00E17E7DC}" type="pres">
      <dgm:prSet presAssocID="{958F7762-D0B7-4A0F-B70A-616C3EB6149F}" presName="hierChild1" presStyleCnt="0">
        <dgm:presLayoutVars>
          <dgm:orgChart val="1"/>
          <dgm:chPref val="1"/>
          <dgm:dir/>
          <dgm:animOne val="branch"/>
          <dgm:animLvl val="lvl"/>
          <dgm:resizeHandles/>
        </dgm:presLayoutVars>
      </dgm:prSet>
      <dgm:spPr/>
      <dgm:t>
        <a:bodyPr/>
        <a:lstStyle/>
        <a:p>
          <a:endParaRPr lang="en-US"/>
        </a:p>
      </dgm:t>
    </dgm:pt>
    <dgm:pt modelId="{96E8CAD7-2A29-4CB2-BA31-F8E20BBD2B2F}" type="pres">
      <dgm:prSet presAssocID="{D0EDF92D-4E80-4574-859B-73E59FA2EEBD}" presName="hierRoot1" presStyleCnt="0">
        <dgm:presLayoutVars>
          <dgm:hierBranch val="init"/>
        </dgm:presLayoutVars>
      </dgm:prSet>
      <dgm:spPr/>
      <dgm:t>
        <a:bodyPr/>
        <a:lstStyle/>
        <a:p>
          <a:endParaRPr lang="en-US"/>
        </a:p>
      </dgm:t>
    </dgm:pt>
    <dgm:pt modelId="{3EF72010-9909-48AC-910D-0CD973630C02}" type="pres">
      <dgm:prSet presAssocID="{D0EDF92D-4E80-4574-859B-73E59FA2EEBD}" presName="rootComposite1" presStyleCnt="0"/>
      <dgm:spPr/>
      <dgm:t>
        <a:bodyPr/>
        <a:lstStyle/>
        <a:p>
          <a:endParaRPr lang="en-US"/>
        </a:p>
      </dgm:t>
    </dgm:pt>
    <dgm:pt modelId="{78647ADD-489A-4C19-BAAB-980AF5D4B734}" type="pres">
      <dgm:prSet presAssocID="{D0EDF92D-4E80-4574-859B-73E59FA2EEBD}" presName="rootText1" presStyleLbl="node0" presStyleIdx="0" presStyleCnt="1" custScaleX="229376">
        <dgm:presLayoutVars>
          <dgm:chPref val="3"/>
        </dgm:presLayoutVars>
      </dgm:prSet>
      <dgm:spPr/>
      <dgm:t>
        <a:bodyPr/>
        <a:lstStyle/>
        <a:p>
          <a:endParaRPr lang="en-US"/>
        </a:p>
      </dgm:t>
    </dgm:pt>
    <dgm:pt modelId="{F5B07F00-8419-421E-8220-11375D88DD12}" type="pres">
      <dgm:prSet presAssocID="{D0EDF92D-4E80-4574-859B-73E59FA2EEBD}" presName="rootConnector1" presStyleLbl="node1" presStyleIdx="0" presStyleCnt="0"/>
      <dgm:spPr/>
      <dgm:t>
        <a:bodyPr/>
        <a:lstStyle/>
        <a:p>
          <a:endParaRPr lang="en-US"/>
        </a:p>
      </dgm:t>
    </dgm:pt>
    <dgm:pt modelId="{2E5CCF53-B59F-4055-826E-7356B7C0D307}" type="pres">
      <dgm:prSet presAssocID="{D0EDF92D-4E80-4574-859B-73E59FA2EEBD}" presName="hierChild2" presStyleCnt="0"/>
      <dgm:spPr/>
      <dgm:t>
        <a:bodyPr/>
        <a:lstStyle/>
        <a:p>
          <a:endParaRPr lang="en-US"/>
        </a:p>
      </dgm:t>
    </dgm:pt>
    <dgm:pt modelId="{E1192714-C42F-417D-BEB7-AE099E271521}" type="pres">
      <dgm:prSet presAssocID="{AC05138E-9FC6-432F-BB0F-12808F6B7465}" presName="Name37" presStyleLbl="parChTrans1D2" presStyleIdx="0" presStyleCnt="2"/>
      <dgm:spPr/>
      <dgm:t>
        <a:bodyPr/>
        <a:lstStyle/>
        <a:p>
          <a:endParaRPr lang="en-US"/>
        </a:p>
      </dgm:t>
    </dgm:pt>
    <dgm:pt modelId="{3D000740-6731-4758-8F3F-A07358D1C248}" type="pres">
      <dgm:prSet presAssocID="{F1C87D20-ED52-4821-9C57-E98E0953C4E3}" presName="hierRoot2" presStyleCnt="0">
        <dgm:presLayoutVars>
          <dgm:hierBranch val="init"/>
        </dgm:presLayoutVars>
      </dgm:prSet>
      <dgm:spPr/>
      <dgm:t>
        <a:bodyPr/>
        <a:lstStyle/>
        <a:p>
          <a:endParaRPr lang="en-US"/>
        </a:p>
      </dgm:t>
    </dgm:pt>
    <dgm:pt modelId="{99A6ABEB-9657-4BDA-8259-4E3BD786DFCE}" type="pres">
      <dgm:prSet presAssocID="{F1C87D20-ED52-4821-9C57-E98E0953C4E3}" presName="rootComposite" presStyleCnt="0"/>
      <dgm:spPr/>
      <dgm:t>
        <a:bodyPr/>
        <a:lstStyle/>
        <a:p>
          <a:endParaRPr lang="en-US"/>
        </a:p>
      </dgm:t>
    </dgm:pt>
    <dgm:pt modelId="{825DA161-3F94-42B5-86F8-322409F36D71}" type="pres">
      <dgm:prSet presAssocID="{F1C87D20-ED52-4821-9C57-E98E0953C4E3}" presName="rootText" presStyleLbl="node2" presStyleIdx="0" presStyleCnt="2" custScaleX="212435">
        <dgm:presLayoutVars>
          <dgm:chPref val="3"/>
        </dgm:presLayoutVars>
      </dgm:prSet>
      <dgm:spPr/>
      <dgm:t>
        <a:bodyPr/>
        <a:lstStyle/>
        <a:p>
          <a:endParaRPr lang="en-US"/>
        </a:p>
      </dgm:t>
    </dgm:pt>
    <dgm:pt modelId="{36F98384-19E1-4F82-B8E8-7BF6C1CDF50F}" type="pres">
      <dgm:prSet presAssocID="{F1C87D20-ED52-4821-9C57-E98E0953C4E3}" presName="rootConnector" presStyleLbl="node2" presStyleIdx="0" presStyleCnt="2"/>
      <dgm:spPr/>
      <dgm:t>
        <a:bodyPr/>
        <a:lstStyle/>
        <a:p>
          <a:endParaRPr lang="en-US"/>
        </a:p>
      </dgm:t>
    </dgm:pt>
    <dgm:pt modelId="{BFE3A76E-40E9-4042-85B7-E607B88A3F2E}" type="pres">
      <dgm:prSet presAssocID="{F1C87D20-ED52-4821-9C57-E98E0953C4E3}" presName="hierChild4" presStyleCnt="0"/>
      <dgm:spPr/>
      <dgm:t>
        <a:bodyPr/>
        <a:lstStyle/>
        <a:p>
          <a:endParaRPr lang="en-US"/>
        </a:p>
      </dgm:t>
    </dgm:pt>
    <dgm:pt modelId="{60D4C9F1-6FDC-4800-A559-4BE7A66A1154}" type="pres">
      <dgm:prSet presAssocID="{F1C87D20-ED52-4821-9C57-E98E0953C4E3}" presName="hierChild5" presStyleCnt="0"/>
      <dgm:spPr/>
      <dgm:t>
        <a:bodyPr/>
        <a:lstStyle/>
        <a:p>
          <a:endParaRPr lang="en-US"/>
        </a:p>
      </dgm:t>
    </dgm:pt>
    <dgm:pt modelId="{CF57BC1F-E098-4B72-9491-4D4925A1A8BE}" type="pres">
      <dgm:prSet presAssocID="{0FC87052-BE5C-49AC-AE42-80AEC4F85173}" presName="Name37" presStyleLbl="parChTrans1D2" presStyleIdx="1" presStyleCnt="2"/>
      <dgm:spPr/>
      <dgm:t>
        <a:bodyPr/>
        <a:lstStyle/>
        <a:p>
          <a:endParaRPr lang="en-US"/>
        </a:p>
      </dgm:t>
    </dgm:pt>
    <dgm:pt modelId="{AFE3A5CB-1CFE-47E2-8AC9-568566884494}" type="pres">
      <dgm:prSet presAssocID="{1F480128-615F-49E7-BF76-C24EA7148888}" presName="hierRoot2" presStyleCnt="0">
        <dgm:presLayoutVars>
          <dgm:hierBranch val="init"/>
        </dgm:presLayoutVars>
      </dgm:prSet>
      <dgm:spPr/>
      <dgm:t>
        <a:bodyPr/>
        <a:lstStyle/>
        <a:p>
          <a:endParaRPr lang="en-US"/>
        </a:p>
      </dgm:t>
    </dgm:pt>
    <dgm:pt modelId="{C11D8842-F24B-496F-AC64-4F6F65FF1CBD}" type="pres">
      <dgm:prSet presAssocID="{1F480128-615F-49E7-BF76-C24EA7148888}" presName="rootComposite" presStyleCnt="0"/>
      <dgm:spPr/>
      <dgm:t>
        <a:bodyPr/>
        <a:lstStyle/>
        <a:p>
          <a:endParaRPr lang="en-US"/>
        </a:p>
      </dgm:t>
    </dgm:pt>
    <dgm:pt modelId="{4E3F014A-2CAD-44A9-AF15-DC09C8556F46}" type="pres">
      <dgm:prSet presAssocID="{1F480128-615F-49E7-BF76-C24EA7148888}" presName="rootText" presStyleLbl="node2" presStyleIdx="1" presStyleCnt="2" custScaleX="203169">
        <dgm:presLayoutVars>
          <dgm:chPref val="3"/>
        </dgm:presLayoutVars>
      </dgm:prSet>
      <dgm:spPr/>
      <dgm:t>
        <a:bodyPr/>
        <a:lstStyle/>
        <a:p>
          <a:endParaRPr lang="en-US"/>
        </a:p>
      </dgm:t>
    </dgm:pt>
    <dgm:pt modelId="{2AA17597-B86A-48C0-8015-3E9A05F2D760}" type="pres">
      <dgm:prSet presAssocID="{1F480128-615F-49E7-BF76-C24EA7148888}" presName="rootConnector" presStyleLbl="node2" presStyleIdx="1" presStyleCnt="2"/>
      <dgm:spPr/>
      <dgm:t>
        <a:bodyPr/>
        <a:lstStyle/>
        <a:p>
          <a:endParaRPr lang="en-US"/>
        </a:p>
      </dgm:t>
    </dgm:pt>
    <dgm:pt modelId="{21E159F3-C02A-4100-A1C9-B4B5166EC86A}" type="pres">
      <dgm:prSet presAssocID="{1F480128-615F-49E7-BF76-C24EA7148888}" presName="hierChild4" presStyleCnt="0"/>
      <dgm:spPr/>
      <dgm:t>
        <a:bodyPr/>
        <a:lstStyle/>
        <a:p>
          <a:endParaRPr lang="en-US"/>
        </a:p>
      </dgm:t>
    </dgm:pt>
    <dgm:pt modelId="{48B045CC-C7BA-427C-AF3E-28F6C09A40D1}" type="pres">
      <dgm:prSet presAssocID="{1F480128-615F-49E7-BF76-C24EA7148888}" presName="hierChild5" presStyleCnt="0"/>
      <dgm:spPr/>
      <dgm:t>
        <a:bodyPr/>
        <a:lstStyle/>
        <a:p>
          <a:endParaRPr lang="en-US"/>
        </a:p>
      </dgm:t>
    </dgm:pt>
    <dgm:pt modelId="{8F205063-7625-4B81-AF43-29E14BC8EC77}" type="pres">
      <dgm:prSet presAssocID="{D0EDF92D-4E80-4574-859B-73E59FA2EEBD}" presName="hierChild3" presStyleCnt="0"/>
      <dgm:spPr/>
      <dgm:t>
        <a:bodyPr/>
        <a:lstStyle/>
        <a:p>
          <a:endParaRPr lang="en-US"/>
        </a:p>
      </dgm:t>
    </dgm:pt>
  </dgm:ptLst>
  <dgm:cxnLst>
    <dgm:cxn modelId="{D57EA951-5052-489A-9CFC-8306D60A3C3E}" type="presOf" srcId="{F1C87D20-ED52-4821-9C57-E98E0953C4E3}" destId="{36F98384-19E1-4F82-B8E8-7BF6C1CDF50F}" srcOrd="1" destOrd="0" presId="urn:microsoft.com/office/officeart/2005/8/layout/orgChart1"/>
    <dgm:cxn modelId="{9A43EBEB-0819-4420-866D-9ED5A9D19860}" type="presOf" srcId="{D0EDF92D-4E80-4574-859B-73E59FA2EEBD}" destId="{F5B07F00-8419-421E-8220-11375D88DD12}" srcOrd="1" destOrd="0" presId="urn:microsoft.com/office/officeart/2005/8/layout/orgChart1"/>
    <dgm:cxn modelId="{A206322D-0BC3-4328-8485-F3B6F91E8CCE}" type="presOf" srcId="{958F7762-D0B7-4A0F-B70A-616C3EB6149F}" destId="{7C43B972-D9D7-4A77-8A59-0BC00E17E7DC}" srcOrd="0" destOrd="0" presId="urn:microsoft.com/office/officeart/2005/8/layout/orgChart1"/>
    <dgm:cxn modelId="{54E11025-E419-4CE3-BF43-302FB655C1FA}" type="presOf" srcId="{AC05138E-9FC6-432F-BB0F-12808F6B7465}" destId="{E1192714-C42F-417D-BEB7-AE099E271521}" srcOrd="0" destOrd="0" presId="urn:microsoft.com/office/officeart/2005/8/layout/orgChart1"/>
    <dgm:cxn modelId="{6B4BCC50-3996-4F11-9ED0-5B952A7DAD89}" type="presOf" srcId="{1F480128-615F-49E7-BF76-C24EA7148888}" destId="{2AA17597-B86A-48C0-8015-3E9A05F2D760}" srcOrd="1" destOrd="0" presId="urn:microsoft.com/office/officeart/2005/8/layout/orgChart1"/>
    <dgm:cxn modelId="{92438D7E-62CD-42ED-A137-B6084B7920C3}" srcId="{958F7762-D0B7-4A0F-B70A-616C3EB6149F}" destId="{D0EDF92D-4E80-4574-859B-73E59FA2EEBD}" srcOrd="0" destOrd="0" parTransId="{28F94F88-9843-4027-829C-E4F8B438E3A8}" sibTransId="{266EF7D4-4153-4DE8-9F3C-2254AEDAD1CC}"/>
    <dgm:cxn modelId="{5E9FD359-9ADD-492D-8900-7B3F11987723}" type="presOf" srcId="{D0EDF92D-4E80-4574-859B-73E59FA2EEBD}" destId="{78647ADD-489A-4C19-BAAB-980AF5D4B734}" srcOrd="0" destOrd="0" presId="urn:microsoft.com/office/officeart/2005/8/layout/orgChart1"/>
    <dgm:cxn modelId="{1F071BD5-73B1-4FFD-B14C-C5E305B6D04D}" srcId="{D0EDF92D-4E80-4574-859B-73E59FA2EEBD}" destId="{F1C87D20-ED52-4821-9C57-E98E0953C4E3}" srcOrd="0" destOrd="0" parTransId="{AC05138E-9FC6-432F-BB0F-12808F6B7465}" sibTransId="{EEAD8299-1C85-48A8-B2A5-A01C2ACBD11D}"/>
    <dgm:cxn modelId="{88DFEF91-D907-4592-B4EA-36C899D0D1C4}" type="presOf" srcId="{F1C87D20-ED52-4821-9C57-E98E0953C4E3}" destId="{825DA161-3F94-42B5-86F8-322409F36D71}" srcOrd="0" destOrd="0" presId="urn:microsoft.com/office/officeart/2005/8/layout/orgChart1"/>
    <dgm:cxn modelId="{091B04B3-3291-43C3-B7ED-57E3562A5B2E}" srcId="{D0EDF92D-4E80-4574-859B-73E59FA2EEBD}" destId="{1F480128-615F-49E7-BF76-C24EA7148888}" srcOrd="1" destOrd="0" parTransId="{0FC87052-BE5C-49AC-AE42-80AEC4F85173}" sibTransId="{103637D4-07D9-488D-B578-E9F73326B0A8}"/>
    <dgm:cxn modelId="{154258A1-FD80-409D-8FBA-810453A3786D}" type="presOf" srcId="{0FC87052-BE5C-49AC-AE42-80AEC4F85173}" destId="{CF57BC1F-E098-4B72-9491-4D4925A1A8BE}" srcOrd="0" destOrd="0" presId="urn:microsoft.com/office/officeart/2005/8/layout/orgChart1"/>
    <dgm:cxn modelId="{5C5C6C6D-B401-49AD-9BFD-51C92A73C814}" type="presOf" srcId="{1F480128-615F-49E7-BF76-C24EA7148888}" destId="{4E3F014A-2CAD-44A9-AF15-DC09C8556F46}" srcOrd="0" destOrd="0" presId="urn:microsoft.com/office/officeart/2005/8/layout/orgChart1"/>
    <dgm:cxn modelId="{3F332E69-97E9-4C07-AA18-BA48C5AE04DD}" type="presParOf" srcId="{7C43B972-D9D7-4A77-8A59-0BC00E17E7DC}" destId="{96E8CAD7-2A29-4CB2-BA31-F8E20BBD2B2F}" srcOrd="0" destOrd="0" presId="urn:microsoft.com/office/officeart/2005/8/layout/orgChart1"/>
    <dgm:cxn modelId="{B78AD5DA-F398-4F6F-8F22-17036D632A6B}" type="presParOf" srcId="{96E8CAD7-2A29-4CB2-BA31-F8E20BBD2B2F}" destId="{3EF72010-9909-48AC-910D-0CD973630C02}" srcOrd="0" destOrd="0" presId="urn:microsoft.com/office/officeart/2005/8/layout/orgChart1"/>
    <dgm:cxn modelId="{6740F27C-474A-446A-9F17-6BDD642FF7DB}" type="presParOf" srcId="{3EF72010-9909-48AC-910D-0CD973630C02}" destId="{78647ADD-489A-4C19-BAAB-980AF5D4B734}" srcOrd="0" destOrd="0" presId="urn:microsoft.com/office/officeart/2005/8/layout/orgChart1"/>
    <dgm:cxn modelId="{106D91E5-91DB-4A60-87A2-6ACBE739BD83}" type="presParOf" srcId="{3EF72010-9909-48AC-910D-0CD973630C02}" destId="{F5B07F00-8419-421E-8220-11375D88DD12}" srcOrd="1" destOrd="0" presId="urn:microsoft.com/office/officeart/2005/8/layout/orgChart1"/>
    <dgm:cxn modelId="{C1135A0F-1E07-4FA5-8A14-29159F59B76E}" type="presParOf" srcId="{96E8CAD7-2A29-4CB2-BA31-F8E20BBD2B2F}" destId="{2E5CCF53-B59F-4055-826E-7356B7C0D307}" srcOrd="1" destOrd="0" presId="urn:microsoft.com/office/officeart/2005/8/layout/orgChart1"/>
    <dgm:cxn modelId="{17C53CC6-1370-4F0C-B609-AA67AB66494A}" type="presParOf" srcId="{2E5CCF53-B59F-4055-826E-7356B7C0D307}" destId="{E1192714-C42F-417D-BEB7-AE099E271521}" srcOrd="0" destOrd="0" presId="urn:microsoft.com/office/officeart/2005/8/layout/orgChart1"/>
    <dgm:cxn modelId="{56C2B7F8-2D61-4C88-9A83-782AF20DB85F}" type="presParOf" srcId="{2E5CCF53-B59F-4055-826E-7356B7C0D307}" destId="{3D000740-6731-4758-8F3F-A07358D1C248}" srcOrd="1" destOrd="0" presId="urn:microsoft.com/office/officeart/2005/8/layout/orgChart1"/>
    <dgm:cxn modelId="{972FA60C-F937-4060-8639-94730F0FC66D}" type="presParOf" srcId="{3D000740-6731-4758-8F3F-A07358D1C248}" destId="{99A6ABEB-9657-4BDA-8259-4E3BD786DFCE}" srcOrd="0" destOrd="0" presId="urn:microsoft.com/office/officeart/2005/8/layout/orgChart1"/>
    <dgm:cxn modelId="{79C2AD40-BA0E-4A71-B1F0-F5A0E81F3411}" type="presParOf" srcId="{99A6ABEB-9657-4BDA-8259-4E3BD786DFCE}" destId="{825DA161-3F94-42B5-86F8-322409F36D71}" srcOrd="0" destOrd="0" presId="urn:microsoft.com/office/officeart/2005/8/layout/orgChart1"/>
    <dgm:cxn modelId="{963DC85A-02E5-4F02-9177-D10C6BC4FDE6}" type="presParOf" srcId="{99A6ABEB-9657-4BDA-8259-4E3BD786DFCE}" destId="{36F98384-19E1-4F82-B8E8-7BF6C1CDF50F}" srcOrd="1" destOrd="0" presId="urn:microsoft.com/office/officeart/2005/8/layout/orgChart1"/>
    <dgm:cxn modelId="{1FFCC058-4EB1-432C-A2B4-7F1215642AC4}" type="presParOf" srcId="{3D000740-6731-4758-8F3F-A07358D1C248}" destId="{BFE3A76E-40E9-4042-85B7-E607B88A3F2E}" srcOrd="1" destOrd="0" presId="urn:microsoft.com/office/officeart/2005/8/layout/orgChart1"/>
    <dgm:cxn modelId="{EC2BE920-1764-424D-A234-3367FBFB15FA}" type="presParOf" srcId="{3D000740-6731-4758-8F3F-A07358D1C248}" destId="{60D4C9F1-6FDC-4800-A559-4BE7A66A1154}" srcOrd="2" destOrd="0" presId="urn:microsoft.com/office/officeart/2005/8/layout/orgChart1"/>
    <dgm:cxn modelId="{0868654E-2CA5-4626-A22A-0C461E6ACE4B}" type="presParOf" srcId="{2E5CCF53-B59F-4055-826E-7356B7C0D307}" destId="{CF57BC1F-E098-4B72-9491-4D4925A1A8BE}" srcOrd="2" destOrd="0" presId="urn:microsoft.com/office/officeart/2005/8/layout/orgChart1"/>
    <dgm:cxn modelId="{9DF2F4A3-833F-41FD-B298-9F097F4B25E6}" type="presParOf" srcId="{2E5CCF53-B59F-4055-826E-7356B7C0D307}" destId="{AFE3A5CB-1CFE-47E2-8AC9-568566884494}" srcOrd="3" destOrd="0" presId="urn:microsoft.com/office/officeart/2005/8/layout/orgChart1"/>
    <dgm:cxn modelId="{3C397E7F-D411-47EE-822A-DC51E6E10E11}" type="presParOf" srcId="{AFE3A5CB-1CFE-47E2-8AC9-568566884494}" destId="{C11D8842-F24B-496F-AC64-4F6F65FF1CBD}" srcOrd="0" destOrd="0" presId="urn:microsoft.com/office/officeart/2005/8/layout/orgChart1"/>
    <dgm:cxn modelId="{47D63CE9-F9DF-498F-96F2-A4B8D46CAA9C}" type="presParOf" srcId="{C11D8842-F24B-496F-AC64-4F6F65FF1CBD}" destId="{4E3F014A-2CAD-44A9-AF15-DC09C8556F46}" srcOrd="0" destOrd="0" presId="urn:microsoft.com/office/officeart/2005/8/layout/orgChart1"/>
    <dgm:cxn modelId="{00195238-128C-4CAA-AC20-C4005DA64BC5}" type="presParOf" srcId="{C11D8842-F24B-496F-AC64-4F6F65FF1CBD}" destId="{2AA17597-B86A-48C0-8015-3E9A05F2D760}" srcOrd="1" destOrd="0" presId="urn:microsoft.com/office/officeart/2005/8/layout/orgChart1"/>
    <dgm:cxn modelId="{A8802822-7D7D-43E8-9F54-6E47ED71B8F3}" type="presParOf" srcId="{AFE3A5CB-1CFE-47E2-8AC9-568566884494}" destId="{21E159F3-C02A-4100-A1C9-B4B5166EC86A}" srcOrd="1" destOrd="0" presId="urn:microsoft.com/office/officeart/2005/8/layout/orgChart1"/>
    <dgm:cxn modelId="{71FA2473-788E-4686-930E-5593C1C25E3C}" type="presParOf" srcId="{AFE3A5CB-1CFE-47E2-8AC9-568566884494}" destId="{48B045CC-C7BA-427C-AF3E-28F6C09A40D1}" srcOrd="2" destOrd="0" presId="urn:microsoft.com/office/officeart/2005/8/layout/orgChart1"/>
    <dgm:cxn modelId="{17BFE0AA-5427-4C01-9EAD-49601C50AEE2}" type="presParOf" srcId="{96E8CAD7-2A29-4CB2-BA31-F8E20BBD2B2F}" destId="{8F205063-7625-4B81-AF43-29E14BC8EC77}" srcOrd="2" destOrd="0" presId="urn:microsoft.com/office/officeart/2005/8/layout/orgChart1"/>
  </dgm:cxnLst>
  <dgm:bg>
    <a:effectLst>
      <a:innerShdw blurRad="63500" dist="50800" dir="13500000">
        <a:prstClr val="black">
          <a:alpha val="50000"/>
        </a:prstClr>
      </a:inn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CF6D54-13FE-4331-920C-3902CC4B38FB}" type="datetimeFigureOut">
              <a:rPr lang="en-US" smtClean="0"/>
              <a:pPr/>
              <a:t>1/20/2017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AA43ED-30EE-4A47-8A12-3C1BA09B6988}" type="slidenum">
              <a:rPr lang="en-US" smtClean="0"/>
              <a:pPr/>
              <a:t>‹#›</a:t>
            </a:fld>
            <a:endParaRPr lang="en-US"/>
          </a:p>
        </p:txBody>
      </p:sp>
    </p:spTree>
    <p:extLst>
      <p:ext uri="{BB962C8B-B14F-4D97-AF65-F5344CB8AC3E}">
        <p14:creationId xmlns:p14="http://schemas.microsoft.com/office/powerpoint/2010/main" val="2817674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03A1FB-12CB-49E6-809F-DA2D2089BF59}" type="datetimeFigureOut">
              <a:rPr lang="en-US" smtClean="0"/>
              <a:pPr/>
              <a:t>1/20/2017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8B6E77-EC63-4CD7-8F8A-914122582C5F}" type="slidenum">
              <a:rPr lang="en-US" smtClean="0"/>
              <a:pPr/>
              <a:t>‹#›</a:t>
            </a:fld>
            <a:endParaRPr lang="en-US"/>
          </a:p>
        </p:txBody>
      </p:sp>
    </p:spTree>
    <p:extLst>
      <p:ext uri="{BB962C8B-B14F-4D97-AF65-F5344CB8AC3E}">
        <p14:creationId xmlns:p14="http://schemas.microsoft.com/office/powerpoint/2010/main" val="79572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6</a:t>
            </a:fld>
            <a:endParaRPr lang="en-US"/>
          </a:p>
        </p:txBody>
      </p:sp>
    </p:spTree>
    <p:extLst>
      <p:ext uri="{BB962C8B-B14F-4D97-AF65-F5344CB8AC3E}">
        <p14:creationId xmlns:p14="http://schemas.microsoft.com/office/powerpoint/2010/main" val="2100836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ln/>
        </p:spPr>
        <p:txBody>
          <a:bodyPr/>
          <a:lstStyle/>
          <a:p>
            <a:pPr>
              <a:defRPr/>
            </a:pPr>
            <a:r>
              <a:rPr lang="en-US" dirty="0" smtClean="0"/>
              <a:t>Instruction to Trainer : </a:t>
            </a:r>
          </a:p>
          <a:p>
            <a:pPr>
              <a:defRPr/>
            </a:pPr>
            <a:endParaRPr lang="en-US" dirty="0" smtClean="0"/>
          </a:p>
          <a:p>
            <a:pPr>
              <a:defRPr/>
            </a:pPr>
            <a:r>
              <a:rPr lang="en-US" dirty="0" smtClean="0"/>
              <a:t>When you choose a framework you should think about the following factors:</a:t>
            </a:r>
          </a:p>
          <a:p>
            <a:pPr>
              <a:defRPr/>
            </a:pPr>
            <a:endParaRPr lang="en-US" dirty="0" smtClean="0"/>
          </a:p>
          <a:p>
            <a:pPr marL="228600" indent="-228600">
              <a:buFontTx/>
              <a:buAutoNum type="arabicPeriod"/>
              <a:defRPr/>
            </a:pPr>
            <a:r>
              <a:rPr lang="en-US" dirty="0" smtClean="0"/>
              <a:t>Complexity of solution: The solution provided by the framework should be simple and straight forward. Spring framework provides simple solution to complex problems.</a:t>
            </a:r>
          </a:p>
          <a:p>
            <a:pPr marL="228600" indent="-228600">
              <a:buFontTx/>
              <a:buAutoNum type="arabicPeriod"/>
              <a:defRPr/>
            </a:pPr>
            <a:r>
              <a:rPr lang="en-US" dirty="0" smtClean="0"/>
              <a:t>Timeline: The time needed to provide the solution should be short. Spring APIs are simple and thus enable the developers to provide solution quickly.</a:t>
            </a:r>
          </a:p>
          <a:p>
            <a:pPr marL="228600" indent="-228600">
              <a:buFontTx/>
              <a:buAutoNum type="arabicPeriod"/>
              <a:defRPr/>
            </a:pPr>
            <a:r>
              <a:rPr lang="en-US" dirty="0" smtClean="0"/>
              <a:t>Maintainability: The Framework code should be easily a maintainable one. Spring favors programming to interface concepts, which make the code highly maintainable.</a:t>
            </a:r>
          </a:p>
          <a:p>
            <a:pPr marL="228600" indent="-228600">
              <a:buFontTx/>
              <a:buAutoNum type="arabicPeriod"/>
              <a:defRPr/>
            </a:pPr>
            <a:r>
              <a:rPr lang="en-US" dirty="0" smtClean="0"/>
              <a:t>Familiarity with framework: Spring is one of the widely accepted frameworks among Java developers.</a:t>
            </a:r>
          </a:p>
          <a:p>
            <a:pPr marL="228600" indent="-228600">
              <a:buFontTx/>
              <a:buAutoNum type="arabicPeriod"/>
              <a:defRPr/>
            </a:pPr>
            <a:r>
              <a:rPr lang="en-US" dirty="0" smtClean="0"/>
              <a:t>Community and Documentation: Spring has a good number of open communities to support its development. Document provided by </a:t>
            </a:r>
            <a:r>
              <a:rPr lang="en-US" dirty="0" err="1" smtClean="0"/>
              <a:t>SpringSource</a:t>
            </a:r>
            <a:r>
              <a:rPr lang="en-US" dirty="0" smtClean="0"/>
              <a:t> is simple and effective to use.</a:t>
            </a:r>
          </a:p>
          <a:p>
            <a:pPr marL="228600" indent="-228600">
              <a:buFontTx/>
              <a:buAutoNum type="arabicPeriod"/>
              <a:defRPr/>
            </a:pPr>
            <a:r>
              <a:rPr lang="en-US" dirty="0" smtClean="0"/>
              <a:t>Framework Licensing: Spring comes under Apache License 2.0. This speaks to the credibility of the framework.</a:t>
            </a: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DE219D0-FD5D-441D-A767-C5A9F91D5ADE}" type="slidenum">
              <a:rPr lang="en-US" b="0" smtClean="0"/>
              <a:pPr eaLnBrk="1" hangingPunct="1"/>
              <a:t>16</a:t>
            </a:fld>
            <a:endParaRPr lang="en-US" b="0" smtClean="0"/>
          </a:p>
        </p:txBody>
      </p:sp>
    </p:spTree>
    <p:extLst>
      <p:ext uri="{BB962C8B-B14F-4D97-AF65-F5344CB8AC3E}">
        <p14:creationId xmlns:p14="http://schemas.microsoft.com/office/powerpoint/2010/main" val="28311787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endParaRPr lang="en-US" dirty="0" smtClean="0">
              <a:latin typeface="Arial" pitchFamily="34" charset="0"/>
            </a:endParaRPr>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B4FE7A65-41E8-48AC-AC3D-2ECFAFA95698}" type="slidenum">
              <a:rPr lang="en-US" b="0" smtClean="0"/>
              <a:pPr eaLnBrk="1" hangingPunct="1"/>
              <a:t>112</a:t>
            </a:fld>
            <a:endParaRPr lang="en-US" b="0" smtClean="0"/>
          </a:p>
        </p:txBody>
      </p:sp>
    </p:spTree>
    <p:extLst>
      <p:ext uri="{BB962C8B-B14F-4D97-AF65-F5344CB8AC3E}">
        <p14:creationId xmlns:p14="http://schemas.microsoft.com/office/powerpoint/2010/main" val="15587614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rPr>
              <a:t>Instruction to Trainer:</a:t>
            </a:r>
          </a:p>
          <a:p>
            <a:endParaRPr lang="en-US" altLang="en-US" b="1" dirty="0" smtClean="0">
              <a:latin typeface="Arial" pitchFamily="34" charset="0"/>
            </a:endParaRPr>
          </a:p>
          <a:p>
            <a:r>
              <a:rPr lang="en-US" altLang="en-US" dirty="0" smtClean="0">
                <a:latin typeface="Arial" pitchFamily="34" charset="0"/>
              </a:rPr>
              <a:t>When you declare a bean in the configuration file, you are actually defining a template for bean creation, not an actual bean instance. When a bean is requested by the </a:t>
            </a:r>
            <a:r>
              <a:rPr lang="en-US" altLang="en-US" dirty="0" err="1" smtClean="0">
                <a:latin typeface="Arial" pitchFamily="34" charset="0"/>
              </a:rPr>
              <a:t>getBean</a:t>
            </a:r>
            <a:r>
              <a:rPr lang="en-US" altLang="en-US" dirty="0" smtClean="0">
                <a:latin typeface="Arial" pitchFamily="34" charset="0"/>
              </a:rPr>
              <a:t>() method or a reference from other beans, Spring will decide which bean instance should be returned according to the bean scope.</a:t>
            </a:r>
          </a:p>
          <a:p>
            <a:endParaRPr lang="en-US" altLang="en-US" dirty="0" smtClean="0">
              <a:latin typeface="Arial" pitchFamily="34" charset="0"/>
            </a:endParaRPr>
          </a:p>
          <a:p>
            <a:r>
              <a:rPr lang="en-US" altLang="en-US" dirty="0" smtClean="0">
                <a:latin typeface="Arial" pitchFamily="34" charset="0"/>
              </a:rPr>
              <a:t>Sometimes, you have to set an appropriate scope for a bean other than the default scope.</a:t>
            </a:r>
          </a:p>
          <a:p>
            <a:endParaRPr lang="en-US" altLang="en-US" dirty="0" smtClean="0">
              <a:latin typeface="Arial" pitchFamily="34" charset="0"/>
            </a:endParaRPr>
          </a:p>
          <a:p>
            <a:r>
              <a:rPr lang="en-US" altLang="en-US" dirty="0" smtClean="0">
                <a:latin typeface="Arial" pitchFamily="34" charset="0"/>
              </a:rPr>
              <a:t>In Spring 2.x or later, a bean’s scope is set in the scope attribute of the &lt;bean&gt; element. By default, Spring creates exactly one instance for each bean declared in the </a:t>
            </a:r>
            <a:r>
              <a:rPr lang="en-US" altLang="en-US" dirty="0" err="1" smtClean="0">
                <a:latin typeface="Arial" pitchFamily="34" charset="0"/>
              </a:rPr>
              <a:t>IoC</a:t>
            </a:r>
            <a:r>
              <a:rPr lang="en-US" altLang="en-US" dirty="0" smtClean="0">
                <a:latin typeface="Arial" pitchFamily="34" charset="0"/>
              </a:rPr>
              <a:t> container, and this instance will be shared in the scope of the entire </a:t>
            </a:r>
            <a:r>
              <a:rPr lang="en-US" altLang="en-US" dirty="0" err="1" smtClean="0">
                <a:latin typeface="Arial" pitchFamily="34" charset="0"/>
              </a:rPr>
              <a:t>IoC</a:t>
            </a:r>
            <a:r>
              <a:rPr lang="en-US" altLang="en-US" dirty="0" smtClean="0">
                <a:latin typeface="Arial" pitchFamily="34" charset="0"/>
              </a:rPr>
              <a:t> container. This unique bean instance will be returned for all subsequent </a:t>
            </a:r>
            <a:r>
              <a:rPr lang="en-US" altLang="en-US" dirty="0" err="1" smtClean="0">
                <a:latin typeface="Arial" pitchFamily="34" charset="0"/>
              </a:rPr>
              <a:t>getBean</a:t>
            </a:r>
            <a:r>
              <a:rPr lang="en-US" altLang="en-US" dirty="0" smtClean="0">
                <a:latin typeface="Arial" pitchFamily="34" charset="0"/>
              </a:rPr>
              <a:t>() calls and bean references. This scope is called singleton, which is the default scope of all beans. </a:t>
            </a:r>
          </a:p>
          <a:p>
            <a:endParaRPr lang="en-US" altLang="en-US" dirty="0" smtClean="0">
              <a:latin typeface="Arial" pitchFamily="34" charset="0"/>
            </a:endParaRPr>
          </a:p>
          <a:p>
            <a:r>
              <a:rPr lang="en-US" altLang="en-US" dirty="0" smtClean="0">
                <a:latin typeface="Arial" pitchFamily="34" charset="0"/>
              </a:rPr>
              <a:t>In Spring 1.x, singleton and prototype are the only two valid bean scopes, and they are specified by the singleton attribute (i.e., singleton="true" or singleton="false"), not the scope attribute.</a:t>
            </a:r>
          </a:p>
          <a:p>
            <a:r>
              <a:rPr lang="en-US" altLang="en-US" dirty="0" smtClean="0">
                <a:latin typeface="Arial" pitchFamily="34" charset="0"/>
              </a:rPr>
              <a:t> </a:t>
            </a:r>
          </a:p>
          <a:p>
            <a:endParaRPr lang="en-US" altLang="en-US" dirty="0" smtClean="0">
              <a:latin typeface="Arial" pitchFamily="34" charset="0"/>
            </a:endParaRPr>
          </a:p>
          <a:p>
            <a:endParaRPr lang="en-US" altLang="en-US" dirty="0" smtClean="0">
              <a:latin typeface="Arial" pitchFamily="34" charset="0"/>
            </a:endParaRPr>
          </a:p>
        </p:txBody>
      </p:sp>
      <p:sp>
        <p:nvSpPr>
          <p:cNvPr id="173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15C67398-8C7F-4D55-9530-1737A956818C}" type="slidenum">
              <a:rPr lang="en-US" b="0" smtClean="0"/>
              <a:pPr eaLnBrk="1" hangingPunct="1"/>
              <a:t>113</a:t>
            </a:fld>
            <a:endParaRPr lang="en-US" b="0" smtClean="0"/>
          </a:p>
        </p:txBody>
      </p:sp>
    </p:spTree>
    <p:extLst>
      <p:ext uri="{BB962C8B-B14F-4D97-AF65-F5344CB8AC3E}">
        <p14:creationId xmlns:p14="http://schemas.microsoft.com/office/powerpoint/2010/main" val="194657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This same shared instance is injected in to each collaborative object.</a:t>
            </a:r>
          </a:p>
          <a:p>
            <a:endParaRPr lang="en-US" altLang="en-US" dirty="0" smtClean="0">
              <a:latin typeface="Arial" pitchFamily="34" charset="0"/>
            </a:endParaRPr>
          </a:p>
          <a:p>
            <a:r>
              <a:rPr lang="en-US" altLang="en-US" dirty="0" smtClean="0">
                <a:latin typeface="Arial" pitchFamily="34" charset="0"/>
              </a:rPr>
              <a:t>To put it another way, when you define a bean definition and it is scoped as a singleton, the Spring </a:t>
            </a:r>
            <a:r>
              <a:rPr lang="en-US" altLang="en-US" dirty="0" err="1" smtClean="0">
                <a:latin typeface="Arial" pitchFamily="34" charset="0"/>
              </a:rPr>
              <a:t>IoC</a:t>
            </a:r>
            <a:r>
              <a:rPr lang="en-US" altLang="en-US" dirty="0" smtClean="0">
                <a:latin typeface="Arial" pitchFamily="34" charset="0"/>
              </a:rPr>
              <a:t> container creates exactly one instance of the object defined by that bean definition. This single instance is stored in a cache of such singleton beans, and all subsequent requests and references for that named bean return the cached object.</a:t>
            </a:r>
          </a:p>
          <a:p>
            <a:endParaRPr lang="en-US" altLang="en-US" dirty="0" smtClean="0">
              <a:latin typeface="Arial" pitchFamily="34" charset="0"/>
            </a:endParaRPr>
          </a:p>
        </p:txBody>
      </p:sp>
      <p:sp>
        <p:nvSpPr>
          <p:cNvPr id="174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02FE4140-90A8-46DD-B20D-E82812E64F9C}" type="slidenum">
              <a:rPr lang="en-US" b="0" smtClean="0"/>
              <a:pPr eaLnBrk="1" hangingPunct="1"/>
              <a:t>114</a:t>
            </a:fld>
            <a:endParaRPr lang="en-US" b="0" smtClean="0"/>
          </a:p>
        </p:txBody>
      </p:sp>
    </p:spTree>
    <p:extLst>
      <p:ext uri="{BB962C8B-B14F-4D97-AF65-F5344CB8AC3E}">
        <p14:creationId xmlns:p14="http://schemas.microsoft.com/office/powerpoint/2010/main" val="4078092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In contrast to the other scopes, Spring does not manage the complete lifecycle of a prototype bean: the container instantiates, configures, and otherwise assembles a prototype object, and hands it to the client, with no further record of that prototype instance.</a:t>
            </a:r>
          </a:p>
          <a:p>
            <a:r>
              <a:rPr lang="en-US" altLang="en-US" dirty="0" smtClean="0">
                <a:latin typeface="Arial" pitchFamily="34" charset="0"/>
              </a:rPr>
              <a:t>Thus, although initialization lifecycle callback methods are called on all objects regardless of scope, in the case of prototypes, configured destruction lifecycle callbacks are not called. The client code must clean up prototype-scoped objects and release expensive resources that the prototype bean(s) are holding. </a:t>
            </a:r>
          </a:p>
        </p:txBody>
      </p:sp>
      <p:sp>
        <p:nvSpPr>
          <p:cNvPr id="175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B7862D09-3442-490F-8AEA-66D899F606A8}" type="slidenum">
              <a:rPr lang="en-US" b="0" smtClean="0"/>
              <a:pPr eaLnBrk="1" hangingPunct="1"/>
              <a:t>115</a:t>
            </a:fld>
            <a:endParaRPr lang="en-US" b="0" smtClean="0"/>
          </a:p>
        </p:txBody>
      </p:sp>
    </p:spTree>
    <p:extLst>
      <p:ext uri="{BB962C8B-B14F-4D97-AF65-F5344CB8AC3E}">
        <p14:creationId xmlns:p14="http://schemas.microsoft.com/office/powerpoint/2010/main" val="12656536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For this dynamic </a:t>
            </a:r>
            <a:r>
              <a:rPr lang="en-US" altLang="en-US" dirty="0" err="1" smtClean="0">
                <a:latin typeface="Arial" pitchFamily="34" charset="0"/>
              </a:rPr>
              <a:t>subclassing</a:t>
            </a:r>
            <a:r>
              <a:rPr lang="en-US" altLang="en-US" dirty="0" smtClean="0">
                <a:latin typeface="Arial" pitchFamily="34" charset="0"/>
              </a:rPr>
              <a:t> to work, you must have the CGLIB jar(s) in your </a:t>
            </a:r>
            <a:r>
              <a:rPr lang="en-US" altLang="en-US" dirty="0" err="1" smtClean="0">
                <a:latin typeface="Arial" pitchFamily="34" charset="0"/>
              </a:rPr>
              <a:t>classpath</a:t>
            </a:r>
            <a:r>
              <a:rPr lang="en-US" altLang="en-US" dirty="0" smtClean="0">
                <a:latin typeface="Arial" pitchFamily="34" charset="0"/>
              </a:rPr>
              <a:t>. The class that the Spring container will subclass cannot be final, and the method to be overridden cannot be final either. </a:t>
            </a:r>
          </a:p>
        </p:txBody>
      </p:sp>
      <p:sp>
        <p:nvSpPr>
          <p:cNvPr id="176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A4AD8E6C-5788-469F-9102-8561638DB26E}" type="slidenum">
              <a:rPr lang="en-US" b="0" smtClean="0"/>
              <a:pPr eaLnBrk="1" hangingPunct="1"/>
              <a:t>117</a:t>
            </a:fld>
            <a:endParaRPr lang="en-US" b="0" smtClean="0"/>
          </a:p>
        </p:txBody>
      </p:sp>
    </p:spTree>
    <p:extLst>
      <p:ext uri="{BB962C8B-B14F-4D97-AF65-F5344CB8AC3E}">
        <p14:creationId xmlns:p14="http://schemas.microsoft.com/office/powerpoint/2010/main" val="16970442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Instructions to the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dirty="0" smtClean="0"/>
          </a:p>
          <a:p>
            <a:r>
              <a:rPr lang="en-US" dirty="0" smtClean="0"/>
              <a:t>Answers: </a:t>
            </a:r>
          </a:p>
          <a:p>
            <a:pPr marL="228600" indent="-228600">
              <a:buFont typeface="+mj-lt"/>
              <a:buAutoNum type="arabicPeriod"/>
            </a:pPr>
            <a:r>
              <a:rPr lang="en-US" dirty="0" smtClean="0"/>
              <a:t>@Required</a:t>
            </a:r>
          </a:p>
          <a:p>
            <a:pPr marL="228600" indent="-228600">
              <a:buFont typeface="+mj-lt"/>
              <a:buAutoNum type="arabicPeriod"/>
            </a:pPr>
            <a:r>
              <a:rPr lang="en-US" dirty="0" smtClean="0"/>
              <a:t>Name , type, constructor</a:t>
            </a:r>
          </a:p>
          <a:p>
            <a:pPr marL="228600" indent="-228600">
              <a:buFont typeface="+mj-lt"/>
              <a:buAutoNum type="arabicPeriod"/>
            </a:pPr>
            <a:r>
              <a:rPr lang="en-US" dirty="0" smtClean="0"/>
              <a:t>@Component</a:t>
            </a:r>
          </a:p>
          <a:p>
            <a:pPr marL="228600" indent="-228600">
              <a:buFont typeface="+mj-lt"/>
              <a:buAutoNum type="arabicPeriod"/>
            </a:pPr>
            <a:r>
              <a:rPr lang="en-US" dirty="0" smtClean="0"/>
              <a:t>prototype</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118</a:t>
            </a:fld>
            <a:endParaRPr lang="en-US"/>
          </a:p>
        </p:txBody>
      </p:sp>
    </p:spTree>
    <p:extLst>
      <p:ext uri="{BB962C8B-B14F-4D97-AF65-F5344CB8AC3E}">
        <p14:creationId xmlns:p14="http://schemas.microsoft.com/office/powerpoint/2010/main" val="25301823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a:t>
            </a:r>
            <a:r>
              <a:rPr lang="en-US" baseline="0" dirty="0" smtClean="0"/>
              <a:t>s to Trainer: Say to the participants “Let us discuss the differences between &lt;ref bean…&gt; and &lt;ref local…&gt;.</a:t>
            </a:r>
          </a:p>
          <a:p>
            <a:endParaRPr lang="en-US" baseline="0" dirty="0" smtClean="0"/>
          </a:p>
          <a:p>
            <a:r>
              <a:rPr lang="en-US" baseline="0" dirty="0" smtClean="0"/>
              <a:t>Ask the facilitator for the names of participants who have raised their hand and say to them “Please type in your response in the chat window if I call out your name.”</a:t>
            </a:r>
          </a:p>
          <a:p>
            <a:endParaRPr lang="en-US" baseline="0" dirty="0" smtClean="0"/>
          </a:p>
          <a:p>
            <a:r>
              <a:rPr lang="en-US" baseline="0" dirty="0" smtClean="0"/>
              <a:t>Instruction to facilitator: Monitor the participants raising their hand and inform trainer. The trainer can then call on the participant to type in their response in the chat window.</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119</a:t>
            </a:fld>
            <a:endParaRPr lang="en-US"/>
          </a:p>
        </p:txBody>
      </p:sp>
    </p:spTree>
    <p:extLst>
      <p:ext uri="{BB962C8B-B14F-4D97-AF65-F5344CB8AC3E}">
        <p14:creationId xmlns:p14="http://schemas.microsoft.com/office/powerpoint/2010/main" val="4863065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Many real-world components have to perform certain types of initialization tasks before they are ready to be used. Such tasks include opening a file, opening a network/database connection, allocating memory, and so on. Also, they have to perform the corresponding destruction tasks at the end of their life cycle. So, you have a need to customize bean initialization and destruction in the Spring </a:t>
            </a:r>
            <a:r>
              <a:rPr lang="en-US" altLang="en-US" dirty="0" err="1" smtClean="0">
                <a:latin typeface="Arial" pitchFamily="34" charset="0"/>
              </a:rPr>
              <a:t>IoC</a:t>
            </a:r>
            <a:r>
              <a:rPr lang="en-US" altLang="en-US" dirty="0" smtClean="0">
                <a:latin typeface="Arial" pitchFamily="34" charset="0"/>
              </a:rPr>
              <a:t> container.</a:t>
            </a:r>
          </a:p>
          <a:p>
            <a:endParaRPr lang="en-US" altLang="en-US" dirty="0" smtClean="0">
              <a:latin typeface="Arial" pitchFamily="34" charset="0"/>
            </a:endParaRPr>
          </a:p>
          <a:p>
            <a:r>
              <a:rPr lang="en-US" altLang="en-US" dirty="0" smtClean="0">
                <a:latin typeface="Arial" pitchFamily="34" charset="0"/>
              </a:rPr>
              <a:t>In addition to bean registration, the Spring </a:t>
            </a:r>
            <a:r>
              <a:rPr lang="en-US" altLang="en-US" dirty="0" err="1" smtClean="0">
                <a:latin typeface="Arial" pitchFamily="34" charset="0"/>
              </a:rPr>
              <a:t>IoC</a:t>
            </a:r>
            <a:r>
              <a:rPr lang="en-US" altLang="en-US" dirty="0" smtClean="0">
                <a:latin typeface="Arial" pitchFamily="34" charset="0"/>
              </a:rPr>
              <a:t> container is also responsible for managing the life cycle of your beans, and it allows you to perform custom tasks at particular points of their life cycle. Your tasks should be encapsulated in callback methods for the Spring </a:t>
            </a:r>
            <a:r>
              <a:rPr lang="en-US" altLang="en-US" dirty="0" err="1" smtClean="0">
                <a:latin typeface="Arial" pitchFamily="34" charset="0"/>
              </a:rPr>
              <a:t>IoC</a:t>
            </a:r>
            <a:r>
              <a:rPr lang="en-US" altLang="en-US" dirty="0" smtClean="0">
                <a:latin typeface="Arial" pitchFamily="34" charset="0"/>
              </a:rPr>
              <a:t> container to call at a suitable time.</a:t>
            </a:r>
          </a:p>
          <a:p>
            <a:endParaRPr lang="en-US" altLang="en-US" dirty="0" smtClean="0">
              <a:latin typeface="Arial" pitchFamily="34" charset="0"/>
            </a:endParaRPr>
          </a:p>
          <a:p>
            <a:r>
              <a:rPr lang="en-US" altLang="en-US" dirty="0" smtClean="0">
                <a:latin typeface="Arial" pitchFamily="34" charset="0"/>
              </a:rPr>
              <a:t>The following list shows the steps through which the Spring </a:t>
            </a:r>
            <a:r>
              <a:rPr lang="en-US" altLang="en-US" dirty="0" err="1" smtClean="0">
                <a:latin typeface="Arial" pitchFamily="34" charset="0"/>
              </a:rPr>
              <a:t>IoC</a:t>
            </a:r>
            <a:r>
              <a:rPr lang="en-US" altLang="en-US" dirty="0" smtClean="0">
                <a:latin typeface="Arial" pitchFamily="34" charset="0"/>
              </a:rPr>
              <a:t> container manages the life cycle of a bean. </a:t>
            </a:r>
          </a:p>
          <a:p>
            <a:endParaRPr lang="en-US" altLang="en-US" dirty="0" smtClean="0">
              <a:latin typeface="Arial" pitchFamily="34" charset="0"/>
            </a:endParaRP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DD0044F1-28B4-478E-A798-EB08CDA1FB0C}" type="slidenum">
              <a:rPr lang="en-US" b="0" smtClean="0"/>
              <a:pPr eaLnBrk="1" hangingPunct="1"/>
              <a:t>120</a:t>
            </a:fld>
            <a:endParaRPr lang="en-US" b="0" smtClean="0"/>
          </a:p>
        </p:txBody>
      </p:sp>
    </p:spTree>
    <p:extLst>
      <p:ext uri="{BB962C8B-B14F-4D97-AF65-F5344CB8AC3E}">
        <p14:creationId xmlns:p14="http://schemas.microsoft.com/office/powerpoint/2010/main" val="15458437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r>
              <a:rPr lang="en-US" altLang="en-US" dirty="0" err="1" smtClean="0">
                <a:latin typeface="Arial" pitchFamily="34" charset="0"/>
              </a:rPr>
              <a:t>InitiazingBean</a:t>
            </a:r>
            <a:r>
              <a:rPr lang="en-US" altLang="en-US" dirty="0" smtClean="0">
                <a:latin typeface="Arial" pitchFamily="34" charset="0"/>
              </a:rPr>
              <a:t> and </a:t>
            </a:r>
            <a:r>
              <a:rPr lang="en-US" altLang="en-US" dirty="0" err="1" smtClean="0">
                <a:latin typeface="Arial" pitchFamily="34" charset="0"/>
              </a:rPr>
              <a:t>DisposableBean</a:t>
            </a:r>
            <a:r>
              <a:rPr lang="en-US" altLang="en-US" dirty="0" smtClean="0">
                <a:latin typeface="Arial" pitchFamily="34" charset="0"/>
              </a:rPr>
              <a:t> interfaces will not be discussed.</a:t>
            </a:r>
          </a:p>
          <a:p>
            <a:endParaRPr lang="en-US" altLang="en-US" dirty="0" smtClean="0">
              <a:latin typeface="Arial" pitchFamily="34" charset="0"/>
            </a:endParaRPr>
          </a:p>
        </p:txBody>
      </p:sp>
      <p:sp>
        <p:nvSpPr>
          <p:cNvPr id="178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22A1062F-A7BB-4A32-9E5B-77007E83E5D3}" type="slidenum">
              <a:rPr lang="en-US" b="0" smtClean="0"/>
              <a:pPr eaLnBrk="1" hangingPunct="1"/>
              <a:t>121</a:t>
            </a:fld>
            <a:endParaRPr lang="en-US" b="0" smtClean="0"/>
          </a:p>
        </p:txBody>
      </p:sp>
    </p:spTree>
    <p:extLst>
      <p:ext uri="{BB962C8B-B14F-4D97-AF65-F5344CB8AC3E}">
        <p14:creationId xmlns:p14="http://schemas.microsoft.com/office/powerpoint/2010/main" val="26250048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Casher classes in the package </a:t>
            </a:r>
            <a:r>
              <a:rPr lang="en-US" altLang="en-US" dirty="0" err="1" smtClean="0">
                <a:latin typeface="Arial" pitchFamily="34" charset="0"/>
              </a:rPr>
              <a:t>com.spring.ioc</a:t>
            </a:r>
            <a:r>
              <a:rPr lang="en-US" altLang="en-US" dirty="0" smtClean="0">
                <a:latin typeface="Arial" pitchFamily="34" charset="0"/>
              </a:rPr>
              <a:t> under the project Spring3DI  inside </a:t>
            </a:r>
            <a:r>
              <a:rPr lang="en-US" altLang="en-US" b="1" dirty="0" smtClean="0">
                <a:latin typeface="Arial" pitchFamily="34" charset="0"/>
              </a:rPr>
              <a:t>Hands-on and Demo Programs  </a:t>
            </a:r>
            <a:r>
              <a:rPr lang="en-US" altLang="en-US" dirty="0" smtClean="0">
                <a:latin typeface="Arial" pitchFamily="34" charset="0"/>
              </a:rPr>
              <a:t>folder and discuss.</a:t>
            </a:r>
          </a:p>
          <a:p>
            <a:endParaRPr lang="en-US" altLang="en-US" dirty="0" smtClean="0">
              <a:latin typeface="Arial" pitchFamily="34" charset="0"/>
            </a:endParaRPr>
          </a:p>
          <a:p>
            <a:r>
              <a:rPr lang="en-US" altLang="en-US" dirty="0" smtClean="0">
                <a:latin typeface="Arial" pitchFamily="34" charset="0"/>
              </a:rPr>
              <a:t>In the Cashier class, the </a:t>
            </a:r>
            <a:r>
              <a:rPr lang="en-US" altLang="en-US" dirty="0" err="1" smtClean="0">
                <a:latin typeface="Arial" pitchFamily="34" charset="0"/>
              </a:rPr>
              <a:t>openFile</a:t>
            </a:r>
            <a:r>
              <a:rPr lang="en-US" altLang="en-US" dirty="0" smtClean="0">
                <a:latin typeface="Arial" pitchFamily="34" charset="0"/>
              </a:rPr>
              <a:t>() method opens the text file with the cashier name as the file name in the specified system path. Each time you call the checkout() method, a checkout record will be appended to the text file. Finally, the </a:t>
            </a:r>
            <a:r>
              <a:rPr lang="en-US" altLang="en-US" dirty="0" err="1" smtClean="0">
                <a:latin typeface="Arial" pitchFamily="34" charset="0"/>
              </a:rPr>
              <a:t>closeFile</a:t>
            </a:r>
            <a:r>
              <a:rPr lang="en-US" altLang="en-US" dirty="0" smtClean="0">
                <a:latin typeface="Arial" pitchFamily="34" charset="0"/>
              </a:rPr>
              <a:t>() method closes the file to release its system resources. Then, you declare a cashier bean with the name cashier1 in the </a:t>
            </a:r>
            <a:r>
              <a:rPr lang="en-US" altLang="en-US" dirty="0" err="1" smtClean="0">
                <a:latin typeface="Arial" pitchFamily="34" charset="0"/>
              </a:rPr>
              <a:t>IoC</a:t>
            </a:r>
            <a:r>
              <a:rPr lang="en-US" altLang="en-US" dirty="0" smtClean="0">
                <a:latin typeface="Arial" pitchFamily="34" charset="0"/>
              </a:rPr>
              <a:t> container.</a:t>
            </a:r>
          </a:p>
          <a:p>
            <a:endParaRPr lang="en-US" altLang="en-US" dirty="0" smtClean="0">
              <a:latin typeface="Arial" pitchFamily="34" charset="0"/>
            </a:endParaRPr>
          </a:p>
          <a:p>
            <a:r>
              <a:rPr lang="en-US" altLang="en-US" dirty="0" smtClean="0">
                <a:latin typeface="Arial" pitchFamily="34" charset="0"/>
              </a:rPr>
              <a:t>This cashier’s checkout records will be recorded in the file c:/cashier/cashier1.txt. You should create this directory in advance or specify another existing directory.</a:t>
            </a:r>
          </a:p>
          <a:p>
            <a:r>
              <a:rPr lang="en-US" altLang="en-US" dirty="0" smtClean="0">
                <a:latin typeface="Arial" pitchFamily="34" charset="0"/>
              </a:rPr>
              <a:t> </a:t>
            </a:r>
          </a:p>
          <a:p>
            <a:endParaRPr lang="en-US" altLang="en-US" dirty="0" smtClean="0">
              <a:latin typeface="Arial" pitchFamily="34" charset="0"/>
            </a:endParaRPr>
          </a:p>
          <a:p>
            <a:endParaRPr lang="en-US" altLang="en-US" dirty="0" smtClean="0">
              <a:latin typeface="Arial" pitchFamily="34" charset="0"/>
            </a:endParaRPr>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88B91BA2-D744-43F1-B2A6-EC48CC9F8B0B}" type="slidenum">
              <a:rPr lang="en-US" b="0" smtClean="0"/>
              <a:pPr eaLnBrk="1" hangingPunct="1"/>
              <a:t>122</a:t>
            </a:fld>
            <a:endParaRPr lang="en-US" b="0" smtClean="0"/>
          </a:p>
        </p:txBody>
      </p:sp>
    </p:spTree>
    <p:extLst>
      <p:ext uri="{BB962C8B-B14F-4D97-AF65-F5344CB8AC3E}">
        <p14:creationId xmlns:p14="http://schemas.microsoft.com/office/powerpoint/2010/main" val="1074710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The core features of the Spring Framework can be used in developing any Java application, but there are extensions for building web applications on top of the Java EE platform. Spring framework targets to make J2EE development easier to use and promote good programming practice by enabling a POJO-based programming model.</a:t>
            </a:r>
          </a:p>
          <a:p>
            <a:endParaRPr lang="en-US" altLang="en-US" dirty="0" smtClean="0">
              <a:latin typeface="Arial" pitchFamily="34" charset="0"/>
            </a:endParaRPr>
          </a:p>
          <a:p>
            <a:endParaRPr lang="en-US" dirty="0" smtClean="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58A47FA-0003-4A4A-80E6-9828895A0C20}" type="slidenum">
              <a:rPr lang="en-US" b="0" smtClean="0"/>
              <a:pPr eaLnBrk="1" hangingPunct="1"/>
              <a:t>17</a:t>
            </a:fld>
            <a:endParaRPr lang="en-US" b="0" smtClean="0"/>
          </a:p>
        </p:txBody>
      </p:sp>
    </p:spTree>
    <p:extLst>
      <p:ext uri="{BB962C8B-B14F-4D97-AF65-F5344CB8AC3E}">
        <p14:creationId xmlns:p14="http://schemas.microsoft.com/office/powerpoint/2010/main" val="28743393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In Spring 2.5 or later, you can annotate the initialization and destruction callback methods with the JSR-250 life cycle annotations @</a:t>
            </a:r>
            <a:r>
              <a:rPr lang="en-US" altLang="en-US" dirty="0" err="1" smtClean="0">
                <a:latin typeface="Arial" pitchFamily="34" charset="0"/>
              </a:rPr>
              <a:t>PostConstruct</a:t>
            </a:r>
            <a:r>
              <a:rPr lang="en-US" altLang="en-US" dirty="0" smtClean="0">
                <a:latin typeface="Arial" pitchFamily="34" charset="0"/>
              </a:rPr>
              <a:t> and @</a:t>
            </a:r>
            <a:r>
              <a:rPr lang="en-US" altLang="en-US" dirty="0" err="1" smtClean="0">
                <a:latin typeface="Arial" pitchFamily="34" charset="0"/>
              </a:rPr>
              <a:t>PreDestroy</a:t>
            </a:r>
            <a:r>
              <a:rPr lang="en-US" altLang="en-US" dirty="0" smtClean="0">
                <a:latin typeface="Arial" pitchFamily="34" charset="0"/>
              </a:rPr>
              <a:t>.</a:t>
            </a:r>
          </a:p>
          <a:p>
            <a:r>
              <a:rPr lang="en-US" altLang="en-US" dirty="0" smtClean="0">
                <a:latin typeface="Arial" pitchFamily="34" charset="0"/>
              </a:rPr>
              <a:t>Include the &lt;</a:t>
            </a:r>
            <a:r>
              <a:rPr lang="en-US" altLang="en-US" dirty="0" err="1" smtClean="0">
                <a:latin typeface="Arial" pitchFamily="34" charset="0"/>
              </a:rPr>
              <a:t>context:annotation-config</a:t>
            </a:r>
            <a:r>
              <a:rPr lang="en-US" altLang="en-US" dirty="0" smtClean="0">
                <a:latin typeface="Arial" pitchFamily="34" charset="0"/>
              </a:rPr>
              <a:t>&gt; element in your bean configuration file.</a:t>
            </a:r>
          </a:p>
        </p:txBody>
      </p:sp>
      <p:sp>
        <p:nvSpPr>
          <p:cNvPr id="180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718C5354-B2ED-45F6-A1EC-55D7F7FE3FA8}" type="slidenum">
              <a:rPr lang="en-US" b="0" smtClean="0"/>
              <a:pPr eaLnBrk="1" hangingPunct="1"/>
              <a:t>123</a:t>
            </a:fld>
            <a:endParaRPr lang="en-US" b="0" smtClean="0"/>
          </a:p>
        </p:txBody>
      </p:sp>
    </p:spTree>
    <p:extLst>
      <p:ext uri="{BB962C8B-B14F-4D97-AF65-F5344CB8AC3E}">
        <p14:creationId xmlns:p14="http://schemas.microsoft.com/office/powerpoint/2010/main" val="21905612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Instructions to the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dirty="0" smtClean="0"/>
          </a:p>
          <a:p>
            <a:r>
              <a:rPr lang="en-US" dirty="0" smtClean="0"/>
              <a:t>Answers:</a:t>
            </a:r>
          </a:p>
          <a:p>
            <a:r>
              <a:rPr lang="en-US" dirty="0" smtClean="0"/>
              <a:t>@</a:t>
            </a:r>
            <a:r>
              <a:rPr lang="en-US" dirty="0" err="1" smtClean="0"/>
              <a:t>PostConstruct</a:t>
            </a:r>
            <a:r>
              <a:rPr lang="en-US" dirty="0" smtClean="0"/>
              <a:t>, @</a:t>
            </a:r>
            <a:r>
              <a:rPr lang="en-US" dirty="0" err="1" smtClean="0"/>
              <a:t>PreDestroy</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124</a:t>
            </a:fld>
            <a:endParaRPr lang="en-US"/>
          </a:p>
        </p:txBody>
      </p:sp>
    </p:spTree>
    <p:extLst>
      <p:ext uri="{BB962C8B-B14F-4D97-AF65-F5344CB8AC3E}">
        <p14:creationId xmlns:p14="http://schemas.microsoft.com/office/powerpoint/2010/main" val="5462629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181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E94B02C8-6C41-49DA-827E-41E15EA6D9FE}" type="slidenum">
              <a:rPr lang="en-US" b="0" smtClean="0"/>
              <a:pPr eaLnBrk="1" hangingPunct="1"/>
              <a:t>125</a:t>
            </a:fld>
            <a:endParaRPr lang="en-US" b="0" smtClean="0"/>
          </a:p>
        </p:txBody>
      </p:sp>
    </p:spTree>
    <p:extLst>
      <p:ext uri="{BB962C8B-B14F-4D97-AF65-F5344CB8AC3E}">
        <p14:creationId xmlns:p14="http://schemas.microsoft.com/office/powerpoint/2010/main" val="19127130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Spring comes with a bean factory post processor called </a:t>
            </a:r>
            <a:r>
              <a:rPr lang="en-US" altLang="en-US" b="1" dirty="0" smtClean="0">
                <a:latin typeface="Arial" pitchFamily="34" charset="0"/>
              </a:rPr>
              <a:t>PropertyPlaceholderConfigurer</a:t>
            </a:r>
            <a:r>
              <a:rPr lang="en-US" altLang="en-US" dirty="0" smtClean="0">
                <a:latin typeface="Arial" pitchFamily="34" charset="0"/>
              </a:rPr>
              <a:t> for you to externalize part of the bean configurations into a properties file. You can use variables of the form ${</a:t>
            </a:r>
            <a:r>
              <a:rPr lang="en-US" altLang="en-US" dirty="0" err="1" smtClean="0">
                <a:latin typeface="Arial" pitchFamily="34" charset="0"/>
              </a:rPr>
              <a:t>var</a:t>
            </a:r>
            <a:r>
              <a:rPr lang="en-US" altLang="en-US" dirty="0" smtClean="0">
                <a:latin typeface="Arial" pitchFamily="34" charset="0"/>
              </a:rPr>
              <a:t>} in your bean configuration file and </a:t>
            </a:r>
            <a:r>
              <a:rPr lang="en-US" altLang="en-US" b="1" dirty="0" smtClean="0">
                <a:latin typeface="Arial" pitchFamily="34" charset="0"/>
              </a:rPr>
              <a:t>PropertyPlaceholderConfigurer</a:t>
            </a:r>
            <a:r>
              <a:rPr lang="en-US" altLang="en-US" dirty="0" smtClean="0">
                <a:latin typeface="Arial" pitchFamily="34" charset="0"/>
              </a:rPr>
              <a:t> will load the properties from a properties file and use them to replace the variables.</a:t>
            </a:r>
          </a:p>
          <a:p>
            <a:r>
              <a:rPr lang="en-US" altLang="en-US" dirty="0" smtClean="0">
                <a:latin typeface="Arial" pitchFamily="34" charset="0"/>
              </a:rPr>
              <a:t> </a:t>
            </a:r>
          </a:p>
          <a:p>
            <a:r>
              <a:rPr lang="en-US" altLang="en-US" dirty="0" smtClean="0">
                <a:latin typeface="Arial" pitchFamily="34" charset="0"/>
              </a:rPr>
              <a:t>A bean factory post processor differs from a bean post processor in that its target is the </a:t>
            </a:r>
            <a:r>
              <a:rPr lang="en-US" altLang="en-US" dirty="0" err="1" smtClean="0">
                <a:latin typeface="Arial" pitchFamily="34" charset="0"/>
              </a:rPr>
              <a:t>IoC</a:t>
            </a:r>
            <a:r>
              <a:rPr lang="en-US" altLang="en-US" dirty="0" smtClean="0">
                <a:latin typeface="Arial" pitchFamily="34" charset="0"/>
              </a:rPr>
              <a:t> container—either the bean factory or the application context—not the bean instances. It will take effect on the </a:t>
            </a:r>
            <a:r>
              <a:rPr lang="en-US" altLang="en-US" dirty="0" err="1" smtClean="0">
                <a:latin typeface="Arial" pitchFamily="34" charset="0"/>
              </a:rPr>
              <a:t>IoC</a:t>
            </a:r>
            <a:r>
              <a:rPr lang="en-US" altLang="en-US" dirty="0" smtClean="0">
                <a:latin typeface="Arial" pitchFamily="34" charset="0"/>
              </a:rPr>
              <a:t> container after it loads the bean configurations but before any of the bean instances are created. </a:t>
            </a:r>
          </a:p>
          <a:p>
            <a:endParaRPr lang="en-US" altLang="en-US" dirty="0" smtClean="0">
              <a:latin typeface="Arial" pitchFamily="34" charset="0"/>
            </a:endParaRPr>
          </a:p>
          <a:p>
            <a:r>
              <a:rPr lang="en-US" altLang="en-US" dirty="0" smtClean="0">
                <a:latin typeface="Arial" pitchFamily="34" charset="0"/>
              </a:rPr>
              <a:t>The typical usage of a bean factory post processor is to alter the bean configurations before the beans are instantiated. Spring comes with several bean factory post processors for you to use. In practice, you seldom need to write your own bean factory post processors.</a:t>
            </a:r>
          </a:p>
          <a:p>
            <a:r>
              <a:rPr lang="en-US" altLang="en-US" dirty="0" smtClean="0">
                <a:latin typeface="Arial" pitchFamily="34" charset="0"/>
              </a:rPr>
              <a:t> </a:t>
            </a:r>
          </a:p>
          <a:p>
            <a:endParaRPr lang="en-US" altLang="en-US" dirty="0" smtClean="0">
              <a:latin typeface="Arial" pitchFamily="34" charset="0"/>
            </a:endParaRPr>
          </a:p>
          <a:p>
            <a:endParaRPr lang="en-US" altLang="en-US" dirty="0" smtClean="0">
              <a:latin typeface="Arial" pitchFamily="34" charset="0"/>
            </a:endParaRPr>
          </a:p>
        </p:txBody>
      </p:sp>
      <p:sp>
        <p:nvSpPr>
          <p:cNvPr id="182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9AAA73A3-C642-429D-9A4C-FE7F86FBA3ED}" type="slidenum">
              <a:rPr lang="en-US" b="0" smtClean="0"/>
              <a:pPr eaLnBrk="1" hangingPunct="1"/>
              <a:t>126</a:t>
            </a:fld>
            <a:endParaRPr lang="en-US" b="0" smtClean="0"/>
          </a:p>
        </p:txBody>
      </p:sp>
    </p:spTree>
    <p:extLst>
      <p:ext uri="{BB962C8B-B14F-4D97-AF65-F5344CB8AC3E}">
        <p14:creationId xmlns:p14="http://schemas.microsoft.com/office/powerpoint/2010/main" val="30327752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Trainer notes not required</a:t>
            </a:r>
          </a:p>
          <a:p>
            <a:endParaRPr lang="en-US" smtClean="0">
              <a:latin typeface="Arial" pitchFamily="34" charset="0"/>
            </a:endParaRPr>
          </a:p>
        </p:txBody>
      </p:sp>
      <p:sp>
        <p:nvSpPr>
          <p:cNvPr id="183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4B16813E-6B75-4AF1-8338-96430BD5317A}" type="slidenum">
              <a:rPr lang="en-US" b="0" smtClean="0"/>
              <a:pPr eaLnBrk="1" hangingPunct="1"/>
              <a:t>127</a:t>
            </a:fld>
            <a:endParaRPr lang="en-US" b="0" smtClean="0"/>
          </a:p>
        </p:txBody>
      </p:sp>
    </p:spTree>
    <p:extLst>
      <p:ext uri="{BB962C8B-B14F-4D97-AF65-F5344CB8AC3E}">
        <p14:creationId xmlns:p14="http://schemas.microsoft.com/office/powerpoint/2010/main" val="2177878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Refer to Case Study 1: </a:t>
            </a:r>
            <a:r>
              <a:rPr lang="en-US" altLang="en-US" dirty="0" err="1" smtClean="0">
                <a:latin typeface="Arial" pitchFamily="34" charset="0"/>
              </a:rPr>
              <a:t>ShoppingCart</a:t>
            </a:r>
            <a:r>
              <a:rPr lang="en-US" altLang="en-US" dirty="0" smtClean="0">
                <a:latin typeface="Arial" pitchFamily="34" charset="0"/>
              </a:rPr>
              <a:t> (Dependency Injection)  in Hands-on Document : Hands-</a:t>
            </a:r>
            <a:r>
              <a:rPr lang="en-US" altLang="en-US" dirty="0" err="1" smtClean="0">
                <a:latin typeface="Arial" pitchFamily="34" charset="0"/>
              </a:rPr>
              <a:t>on_Core_Spring</a:t>
            </a:r>
            <a:endParaRPr lang="en-US" altLang="en-US" dirty="0" smtClean="0">
              <a:latin typeface="Arial" pitchFamily="34" charset="0"/>
            </a:endParaRPr>
          </a:p>
          <a:p>
            <a:endParaRPr lang="en-US" altLang="en-US" dirty="0" smtClean="0">
              <a:latin typeface="Arial" pitchFamily="34" charset="0"/>
            </a:endParaRPr>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1FB3E2AD-9D01-4C5E-BD8A-F2EB4962FCAA}" type="slidenum">
              <a:rPr lang="en-US" b="0" smtClean="0"/>
              <a:pPr eaLnBrk="1" hangingPunct="1"/>
              <a:t>128</a:t>
            </a:fld>
            <a:endParaRPr lang="en-US" b="0" smtClean="0"/>
          </a:p>
        </p:txBody>
      </p:sp>
    </p:spTree>
    <p:extLst>
      <p:ext uri="{BB962C8B-B14F-4D97-AF65-F5344CB8AC3E}">
        <p14:creationId xmlns:p14="http://schemas.microsoft.com/office/powerpoint/2010/main" val="38010988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131</a:t>
            </a:fld>
            <a:endParaRPr lang="en-US"/>
          </a:p>
        </p:txBody>
      </p:sp>
    </p:spTree>
    <p:extLst>
      <p:ext uri="{BB962C8B-B14F-4D97-AF65-F5344CB8AC3E}">
        <p14:creationId xmlns:p14="http://schemas.microsoft.com/office/powerpoint/2010/main" val="17046351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132</a:t>
            </a:fld>
            <a:endParaRPr lang="en-US"/>
          </a:p>
        </p:txBody>
      </p:sp>
    </p:spTree>
    <p:extLst>
      <p:ext uri="{BB962C8B-B14F-4D97-AF65-F5344CB8AC3E}">
        <p14:creationId xmlns:p14="http://schemas.microsoft.com/office/powerpoint/2010/main" val="19918634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“It is time to answer some questions on this chapter. Please raise your hand if you want to answer. Let us begin.</a:t>
            </a:r>
          </a:p>
          <a:p>
            <a:endParaRPr lang="en-US" baseline="0" dirty="0" smtClean="0"/>
          </a:p>
          <a:p>
            <a:r>
              <a:rPr lang="en-US" baseline="0" dirty="0" smtClean="0"/>
              <a:t>Ask the facilitator for the names of participants who have raised their hand and say to them “Please type in your response in the chat window if I call out your name.”</a:t>
            </a:r>
          </a:p>
          <a:p>
            <a:endParaRPr lang="en-US" baseline="0" dirty="0" smtClean="0"/>
          </a:p>
          <a:p>
            <a:r>
              <a:rPr lang="en-US" baseline="0" dirty="0" smtClean="0"/>
              <a:t>Instruction to facilitator: Monitor the participants raising their hand and inform trainer. The trainer can then call on the participant to type in their response in the chat window.</a:t>
            </a:r>
            <a:endParaRPr lang="en-US" dirty="0" smtClean="0">
              <a:latin typeface="Arial" pitchFamily="34" charset="0"/>
            </a:endParaRPr>
          </a:p>
          <a:p>
            <a:pPr marL="0" indent="0">
              <a:buFontTx/>
              <a:buNone/>
            </a:pPr>
            <a:endParaRPr lang="en-US" dirty="0" smtClean="0">
              <a:latin typeface="Arial" pitchFamily="34" charset="0"/>
            </a:endParaRPr>
          </a:p>
          <a:p>
            <a:pPr marL="0" indent="0">
              <a:buFontTx/>
              <a:buNone/>
            </a:pPr>
            <a:r>
              <a:rPr lang="en-US" dirty="0" smtClean="0">
                <a:latin typeface="Arial" pitchFamily="34" charset="0"/>
              </a:rPr>
              <a:t>Answers:</a:t>
            </a:r>
          </a:p>
          <a:p>
            <a:pPr marL="216233" indent="-216233">
              <a:buFontTx/>
              <a:buAutoNum type="arabicPeriod"/>
            </a:pPr>
            <a:r>
              <a:rPr lang="en-US" dirty="0" err="1" smtClean="0">
                <a:latin typeface="Arial" pitchFamily="34" charset="0"/>
              </a:rPr>
              <a:t>BeanFactory</a:t>
            </a:r>
            <a:endParaRPr lang="en-US" dirty="0" smtClean="0">
              <a:latin typeface="Arial" pitchFamily="34" charset="0"/>
            </a:endParaRPr>
          </a:p>
          <a:p>
            <a:pPr marL="216233" indent="-216233">
              <a:buFontTx/>
              <a:buAutoNum type="arabicPeriod"/>
            </a:pPr>
            <a:r>
              <a:rPr lang="en-US" dirty="0" smtClean="0">
                <a:latin typeface="Arial" pitchFamily="34" charset="0"/>
              </a:rPr>
              <a:t>True</a:t>
            </a:r>
          </a:p>
          <a:p>
            <a:pPr marL="216233" indent="-216233">
              <a:buFontTx/>
              <a:buAutoNum type="arabicPeriod"/>
            </a:pPr>
            <a:r>
              <a:rPr lang="en-US" dirty="0" smtClean="0">
                <a:latin typeface="Arial" pitchFamily="34" charset="0"/>
              </a:rPr>
              <a:t>type and index</a:t>
            </a:r>
          </a:p>
          <a:p>
            <a:pPr marL="216233" indent="-216233">
              <a:buFontTx/>
              <a:buAutoNum type="arabicPeriod"/>
            </a:pPr>
            <a:r>
              <a:rPr lang="en-US" dirty="0" smtClean="0">
                <a:latin typeface="Arial" pitchFamily="34" charset="0"/>
              </a:rPr>
              <a:t>Id will be ignored</a:t>
            </a:r>
          </a:p>
          <a:p>
            <a:pPr marL="216233" indent="-216233"/>
            <a:endParaRPr lang="en-US" dirty="0" smtClean="0">
              <a:latin typeface="Arial" pitchFamily="34" charset="0"/>
            </a:endParaRPr>
          </a:p>
          <a:p>
            <a:pPr marL="216233" indent="-216233">
              <a:buFontTx/>
              <a:buAutoNum type="arabicPeriod"/>
            </a:pPr>
            <a:endParaRPr lang="en-US" dirty="0" smtClean="0">
              <a:latin typeface="Arial" pitchFamily="34" charset="0"/>
            </a:endParaRPr>
          </a:p>
          <a:p>
            <a:pPr marL="216233" indent="-216233">
              <a:buFontTx/>
              <a:buAutoNum type="arabicPeriod"/>
            </a:pPr>
            <a:endParaRPr lang="en-US" dirty="0" smtClean="0">
              <a:latin typeface="Arial" pitchFamily="34" charset="0"/>
            </a:endParaRPr>
          </a:p>
        </p:txBody>
      </p:sp>
      <p:sp>
        <p:nvSpPr>
          <p:cNvPr id="185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C528132D-121D-45F7-802F-1B23DFA3B2A1}" type="slidenum">
              <a:rPr lang="en-US" b="0" smtClean="0"/>
              <a:pPr eaLnBrk="1" hangingPunct="1"/>
              <a:t>142</a:t>
            </a:fld>
            <a:endParaRPr lang="en-US" b="0" smtClean="0"/>
          </a:p>
        </p:txBody>
      </p:sp>
    </p:spTree>
    <p:extLst>
      <p:ext uri="{BB962C8B-B14F-4D97-AF65-F5344CB8AC3E}">
        <p14:creationId xmlns:p14="http://schemas.microsoft.com/office/powerpoint/2010/main" val="31195164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16233" indent="-216233"/>
            <a:r>
              <a:rPr lang="en-US" smtClean="0">
                <a:latin typeface="Arial" pitchFamily="34" charset="0"/>
                <a:cs typeface="Times New Roman" pitchFamily="18" charset="0"/>
              </a:rPr>
              <a:t>5. UnsatisfiedDependencyException </a:t>
            </a:r>
          </a:p>
          <a:p>
            <a:pPr marL="216233" indent="-216233"/>
            <a:r>
              <a:rPr lang="en-US" smtClean="0">
                <a:latin typeface="Arial" pitchFamily="34" charset="0"/>
                <a:cs typeface="Times New Roman" pitchFamily="18" charset="0"/>
              </a:rPr>
              <a:t>6. </a:t>
            </a:r>
            <a:r>
              <a:rPr lang="en-US" smtClean="0">
                <a:latin typeface="Arial" pitchFamily="34" charset="0"/>
              </a:rPr>
              <a:t>&lt;context:annotation-config /&gt;</a:t>
            </a:r>
          </a:p>
          <a:p>
            <a:pPr marL="216233" indent="-216233"/>
            <a:r>
              <a:rPr lang="en-US" smtClean="0">
                <a:latin typeface="Arial" pitchFamily="34" charset="0"/>
                <a:cs typeface="Times New Roman" pitchFamily="18" charset="0"/>
              </a:rPr>
              <a:t>7. Singleton</a:t>
            </a:r>
          </a:p>
          <a:p>
            <a:pPr marL="216233" indent="-216233"/>
            <a:r>
              <a:rPr lang="en-US" smtClean="0">
                <a:latin typeface="Arial" pitchFamily="34" charset="0"/>
                <a:cs typeface="Times New Roman" pitchFamily="18" charset="0"/>
              </a:rPr>
              <a:t>8. PropertyPlaceHolderConfigurer</a:t>
            </a:r>
          </a:p>
          <a:p>
            <a:pPr marL="216233" indent="-216233"/>
            <a:endParaRPr lang="en-US" smtClean="0">
              <a:latin typeface="Arial" pitchFamily="34" charset="0"/>
              <a:cs typeface="Times New Roman" pitchFamily="18" charset="0"/>
            </a:endParaRPr>
          </a:p>
          <a:p>
            <a:pPr marL="216233" indent="-216233"/>
            <a:endParaRPr lang="en-US" smtClean="0">
              <a:latin typeface="Arial" pitchFamily="34" charset="0"/>
            </a:endParaRPr>
          </a:p>
          <a:p>
            <a:pPr marL="216233" indent="-216233"/>
            <a:endParaRPr lang="en-US" smtClean="0">
              <a:latin typeface="Arial" pitchFamily="34" charset="0"/>
            </a:endParaRPr>
          </a:p>
          <a:p>
            <a:pPr marL="216233" indent="-216233">
              <a:buFontTx/>
              <a:buAutoNum type="arabicPeriod"/>
            </a:pPr>
            <a:endParaRPr lang="en-US" smtClean="0">
              <a:latin typeface="Arial" pitchFamily="34" charset="0"/>
            </a:endParaRPr>
          </a:p>
          <a:p>
            <a:pPr marL="216233" indent="-216233">
              <a:buFontTx/>
              <a:buAutoNum type="arabicPeriod"/>
            </a:pPr>
            <a:endParaRPr lang="en-US" smtClean="0">
              <a:latin typeface="Arial" pitchFamily="34" charset="0"/>
            </a:endParaRPr>
          </a:p>
        </p:txBody>
      </p:sp>
      <p:sp>
        <p:nvSpPr>
          <p:cNvPr id="186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EF991418-B62B-40F2-BBE5-D04D32CC44C2}" type="slidenum">
              <a:rPr lang="en-US" b="0" smtClean="0"/>
              <a:pPr eaLnBrk="1" hangingPunct="1"/>
              <a:t>143</a:t>
            </a:fld>
            <a:endParaRPr lang="en-US" b="0" smtClean="0"/>
          </a:p>
        </p:txBody>
      </p:sp>
    </p:spTree>
    <p:extLst>
      <p:ext uri="{BB962C8B-B14F-4D97-AF65-F5344CB8AC3E}">
        <p14:creationId xmlns:p14="http://schemas.microsoft.com/office/powerpoint/2010/main" val="605886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The Spring framework comprises of many modules such as core, beans, context, expression language, AOP, Aspects, Instrumentation, JDBC, ORM, OXM, JMS, Transaction, Web, Servlet, Struts etc. </a:t>
            </a:r>
          </a:p>
          <a:p>
            <a:endParaRPr lang="en-US" altLang="en-US" dirty="0" smtClean="0">
              <a:latin typeface="Arial" pitchFamily="34" charset="0"/>
            </a:endParaRPr>
          </a:p>
          <a:p>
            <a:r>
              <a:rPr lang="en-US" altLang="en-US" dirty="0" smtClean="0">
                <a:latin typeface="Arial" pitchFamily="34" charset="0"/>
              </a:rPr>
              <a:t>These modules are grouped into Test, Core Container, AOP, Aspects, Instrumentation, Data Access / Integration, Web (MVC / </a:t>
            </a:r>
            <a:r>
              <a:rPr lang="en-US" altLang="en-US" dirty="0" err="1" smtClean="0">
                <a:latin typeface="Arial" pitchFamily="34" charset="0"/>
              </a:rPr>
              <a:t>Remoting</a:t>
            </a:r>
            <a:r>
              <a:rPr lang="en-US" altLang="en-US" dirty="0" smtClean="0">
                <a:latin typeface="Arial" pitchFamily="34" charset="0"/>
              </a:rPr>
              <a:t>) as displayed in the following diagram.</a:t>
            </a:r>
          </a:p>
          <a:p>
            <a:endParaRPr lang="en-US" altLang="en-US" dirty="0" smtClean="0">
              <a:latin typeface="Arial" pitchFamily="34"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306C0B8A-73BD-4452-9078-1FBAB3BF1200}" type="slidenum">
              <a:rPr lang="en-US" b="0" smtClean="0"/>
              <a:pPr eaLnBrk="1" hangingPunct="1"/>
              <a:t>18</a:t>
            </a:fld>
            <a:endParaRPr lang="en-US" b="0" smtClean="0"/>
          </a:p>
        </p:txBody>
      </p:sp>
    </p:spTree>
    <p:extLst>
      <p:ext uri="{BB962C8B-B14F-4D97-AF65-F5344CB8AC3E}">
        <p14:creationId xmlns:p14="http://schemas.microsoft.com/office/powerpoint/2010/main" val="13215519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0F25F9C8-04CA-4816-8D0B-28547289DC4C}" type="slidenum">
              <a:rPr lang="en-US" b="0" smtClean="0"/>
              <a:pPr eaLnBrk="1" hangingPunct="1"/>
              <a:t>144</a:t>
            </a:fld>
            <a:endParaRPr lang="en-US" b="0" smtClean="0"/>
          </a:p>
        </p:txBody>
      </p:sp>
    </p:spTree>
    <p:extLst>
      <p:ext uri="{BB962C8B-B14F-4D97-AF65-F5344CB8AC3E}">
        <p14:creationId xmlns:p14="http://schemas.microsoft.com/office/powerpoint/2010/main" val="20359234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4AE22488-FFF2-4908-A9AF-6C97D1D4634D}" type="slidenum">
              <a:rPr lang="en-US" b="0" smtClean="0"/>
              <a:pPr eaLnBrk="1" hangingPunct="1"/>
              <a:t>146</a:t>
            </a:fld>
            <a:endParaRPr lang="en-US" b="0" smtClean="0"/>
          </a:p>
        </p:txBody>
      </p:sp>
    </p:spTree>
    <p:extLst>
      <p:ext uri="{BB962C8B-B14F-4D97-AF65-F5344CB8AC3E}">
        <p14:creationId xmlns:p14="http://schemas.microsoft.com/office/powerpoint/2010/main" val="18724886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148</a:t>
            </a:fld>
            <a:endParaRPr lang="en-US"/>
          </a:p>
        </p:txBody>
      </p:sp>
    </p:spTree>
    <p:extLst>
      <p:ext uri="{BB962C8B-B14F-4D97-AF65-F5344CB8AC3E}">
        <p14:creationId xmlns:p14="http://schemas.microsoft.com/office/powerpoint/2010/main" val="8798562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“I would like to hear your views on how Bean Factory different from </a:t>
            </a:r>
            <a:r>
              <a:rPr lang="en-US" baseline="0" dirty="0" err="1" smtClean="0"/>
              <a:t>ApplicationContext</a:t>
            </a:r>
            <a:r>
              <a:rPr lang="en-US" baseline="0" dirty="0" smtClean="0"/>
              <a:t>.  Use the chat window to type in your response. Submit your response, when I ask you to do so. You may begin now”.</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150</a:t>
            </a:fld>
            <a:endParaRPr lang="en-US"/>
          </a:p>
        </p:txBody>
      </p:sp>
    </p:spTree>
    <p:extLst>
      <p:ext uri="{BB962C8B-B14F-4D97-AF65-F5344CB8AC3E}">
        <p14:creationId xmlns:p14="http://schemas.microsoft.com/office/powerpoint/2010/main" val="36566703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AOP has been a cornerstone of the Spring framework since its inception.</a:t>
            </a:r>
          </a:p>
          <a:p>
            <a:endParaRPr lang="en-US" altLang="en-US" dirty="0" smtClean="0">
              <a:latin typeface="Arial" pitchFamily="34" charset="0"/>
            </a:endParaRPr>
          </a:p>
          <a:p>
            <a:r>
              <a:rPr lang="en-US" altLang="en-US" dirty="0" smtClean="0">
                <a:latin typeface="Arial" pitchFamily="34" charset="0"/>
              </a:rPr>
              <a:t>Aspect-Oriented Programming (AOP) complements Object-Oriented Programming (OOP) by providing another  way of thinking about program structure. </a:t>
            </a:r>
          </a:p>
          <a:p>
            <a:r>
              <a:rPr lang="en-US" altLang="en-US" dirty="0" smtClean="0">
                <a:latin typeface="Arial" pitchFamily="34" charset="0"/>
              </a:rPr>
              <a:t>The key unit of modularity in OOP is the class, whereas in AOP the unit of modularity is the aspect. Aspects enable the modularization of concerns such as transaction management that cut across multiple types and objects.</a:t>
            </a:r>
          </a:p>
          <a:p>
            <a:r>
              <a:rPr lang="en-US" altLang="en-US" dirty="0" smtClean="0">
                <a:latin typeface="Arial" pitchFamily="34" charset="0"/>
              </a:rPr>
              <a:t>Spring supports both programmatic and declarative style of AOP support.</a:t>
            </a:r>
          </a:p>
          <a:p>
            <a:r>
              <a:rPr lang="en-US" altLang="en-US" dirty="0" smtClean="0">
                <a:latin typeface="Arial" pitchFamily="34" charset="0"/>
              </a:rPr>
              <a:t>Spring also integrates with existing AOP frameworks like </a:t>
            </a:r>
            <a:r>
              <a:rPr lang="en-US" altLang="en-US" dirty="0" err="1" smtClean="0">
                <a:latin typeface="Arial" pitchFamily="34" charset="0"/>
              </a:rPr>
              <a:t>AspectJ</a:t>
            </a:r>
            <a:r>
              <a:rPr lang="en-US" altLang="en-US" dirty="0" smtClean="0">
                <a:latin typeface="Arial" pitchFamily="34" charset="0"/>
              </a:rPr>
              <a:t>.</a:t>
            </a:r>
          </a:p>
          <a:p>
            <a:endParaRPr lang="en-US" altLang="en-US" dirty="0" smtClean="0">
              <a:latin typeface="Arial" pitchFamily="34" charset="0"/>
            </a:endParaRPr>
          </a:p>
          <a:p>
            <a:r>
              <a:rPr lang="en-US" altLang="en-US" dirty="0" smtClean="0">
                <a:latin typeface="Arial" pitchFamily="34" charset="0"/>
              </a:rPr>
              <a:t>Though support for AOP between versions 1.x and 2.x of the Spring framework presented significant changes, support for AOP in version 3.x remains the same as in version 2.x.</a:t>
            </a: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6EAF9EC-BC47-43EF-A6EC-DD1914A53F44}" type="slidenum">
              <a:rPr lang="en-US" b="0" smtClean="0"/>
              <a:pPr eaLnBrk="1" hangingPunct="1"/>
              <a:t>151</a:t>
            </a:fld>
            <a:endParaRPr lang="en-US" b="0" smtClean="0"/>
          </a:p>
        </p:txBody>
      </p:sp>
    </p:spTree>
    <p:extLst>
      <p:ext uri="{BB962C8B-B14F-4D97-AF65-F5344CB8AC3E}">
        <p14:creationId xmlns:p14="http://schemas.microsoft.com/office/powerpoint/2010/main" val="11828134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ndParaRPr>
          </a:p>
          <a:p>
            <a:r>
              <a:rPr lang="en-US" altLang="en-US" dirty="0" smtClean="0">
                <a:latin typeface="Arial" pitchFamily="34" charset="0"/>
              </a:rPr>
              <a:t>Instruction to Trainer : Explain to the students what they will be learning in this session. </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4F213CE-CB5A-4986-B6C2-5AF1BB5C1DF7}" type="slidenum">
              <a:rPr lang="en-US" b="0" smtClean="0"/>
              <a:pPr eaLnBrk="1" hangingPunct="1"/>
              <a:t>152</a:t>
            </a:fld>
            <a:endParaRPr lang="en-US" b="0" smtClean="0"/>
          </a:p>
        </p:txBody>
      </p:sp>
    </p:spTree>
    <p:extLst>
      <p:ext uri="{BB962C8B-B14F-4D97-AF65-F5344CB8AC3E}">
        <p14:creationId xmlns:p14="http://schemas.microsoft.com/office/powerpoint/2010/main" val="102916740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ndParaRPr>
          </a:p>
          <a:p>
            <a:r>
              <a:rPr lang="en-US" altLang="en-US" dirty="0" smtClean="0">
                <a:latin typeface="Arial" pitchFamily="34" charset="0"/>
              </a:rPr>
              <a:t>Instruction to Trainer : Invoke interest in the learners by asking the following question. </a:t>
            </a:r>
          </a:p>
          <a:p>
            <a:endParaRPr lang="en-US" altLang="en-US" dirty="0" smtClean="0">
              <a:latin typeface="Arial" pitchFamily="34" charset="0"/>
            </a:endParaRPr>
          </a:p>
          <a:p>
            <a:r>
              <a:rPr lang="en-US" altLang="en-US" dirty="0" smtClean="0">
                <a:latin typeface="Arial" pitchFamily="34" charset="0"/>
              </a:rPr>
              <a:t>Discuss with the participants different situation where you will not go for OOP approach</a:t>
            </a:r>
          </a:p>
          <a:p>
            <a:endParaRPr lang="en-US" altLang="en-US" dirty="0" smtClean="0">
              <a:latin typeface="Arial" pitchFamily="34" charset="0"/>
            </a:endParaRPr>
          </a:p>
          <a:p>
            <a:r>
              <a:rPr lang="en-US" altLang="en-US" dirty="0" smtClean="0">
                <a:latin typeface="Arial" pitchFamily="34" charset="0"/>
              </a:rPr>
              <a:t>We generally don’t prefer the OOP approach when writing "Disposable" code for a </a:t>
            </a:r>
            <a:r>
              <a:rPr lang="en-US" altLang="en-US" b="1" dirty="0" smtClean="0">
                <a:latin typeface="Arial" pitchFamily="34" charset="0"/>
              </a:rPr>
              <a:t>one time task. </a:t>
            </a:r>
            <a:r>
              <a:rPr lang="en-US" altLang="en-US" dirty="0" smtClean="0">
                <a:latin typeface="Arial" pitchFamily="34" charset="0"/>
              </a:rPr>
              <a:t>The code will be run once and then tossed. </a:t>
            </a:r>
          </a:p>
          <a:p>
            <a:endParaRPr lang="en-US" altLang="en-US" dirty="0" smtClean="0">
              <a:latin typeface="Arial" pitchFamily="34" charset="0"/>
            </a:endParaRPr>
          </a:p>
          <a:p>
            <a:r>
              <a:rPr lang="en-US" altLang="en-US" dirty="0" smtClean="0">
                <a:latin typeface="Arial" pitchFamily="34" charset="0"/>
              </a:rPr>
              <a:t>There is no need for any re-use.</a:t>
            </a:r>
          </a:p>
          <a:p>
            <a:r>
              <a:rPr lang="en-US" altLang="en-US" dirty="0" smtClean="0">
                <a:latin typeface="Arial" pitchFamily="34" charset="0"/>
              </a:rPr>
              <a:t>There is no need to re-</a:t>
            </a:r>
            <a:r>
              <a:rPr lang="en-US" altLang="en-US" dirty="0" err="1" smtClean="0">
                <a:latin typeface="Arial" pitchFamily="34" charset="0"/>
              </a:rPr>
              <a:t>fractor</a:t>
            </a:r>
            <a:r>
              <a:rPr lang="en-US" altLang="en-US" dirty="0" smtClean="0">
                <a:latin typeface="Arial" pitchFamily="34" charset="0"/>
              </a:rPr>
              <a:t>.</a:t>
            </a:r>
          </a:p>
          <a:p>
            <a:r>
              <a:rPr lang="en-US" altLang="en-US" dirty="0" smtClean="0">
                <a:latin typeface="Arial" pitchFamily="34" charset="0"/>
              </a:rPr>
              <a:t>There is no need for maintainability.</a:t>
            </a:r>
          </a:p>
          <a:p>
            <a:r>
              <a:rPr lang="en-US" altLang="en-US" dirty="0" smtClean="0">
                <a:latin typeface="Arial" pitchFamily="34" charset="0"/>
              </a:rPr>
              <a:t>There is no real need for readably. </a:t>
            </a:r>
          </a:p>
          <a:p>
            <a:r>
              <a:rPr lang="en-US" altLang="en-US" dirty="0" smtClean="0">
                <a:latin typeface="Arial" pitchFamily="34" charset="0"/>
              </a:rPr>
              <a:t>Get the thing working, as quickly as possible, test it, make backups in case it blows up, run it &amp; toss it (Or archive it if you are of the sentimental type). </a:t>
            </a: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DBEF4C65-4341-40C2-B2B6-5FED455F9A5B}" type="slidenum">
              <a:rPr lang="en-US" b="0" smtClean="0"/>
              <a:pPr eaLnBrk="1" hangingPunct="1"/>
              <a:t>153</a:t>
            </a:fld>
            <a:endParaRPr lang="en-US" b="0" smtClean="0"/>
          </a:p>
        </p:txBody>
      </p:sp>
    </p:spTree>
    <p:extLst>
      <p:ext uri="{BB962C8B-B14F-4D97-AF65-F5344CB8AC3E}">
        <p14:creationId xmlns:p14="http://schemas.microsoft.com/office/powerpoint/2010/main" val="18117433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In traditional OOP approach, there is no way of separating the cross cutting concern totally from the core functionality of the application. To get the cross-cutting functionality such as logging or authorization the core module need to make a call to those functionality. This approach introduces code tangling where the single core module handle more than one cross cutting functionality and code scattering into the application code.</a:t>
            </a: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513A67A-5135-446E-B08E-752CC0FCA203}" type="slidenum">
              <a:rPr lang="en-US" b="0" smtClean="0"/>
              <a:pPr eaLnBrk="1" hangingPunct="1"/>
              <a:t>154</a:t>
            </a:fld>
            <a:endParaRPr lang="en-US" b="0" smtClean="0"/>
          </a:p>
        </p:txBody>
      </p:sp>
    </p:spTree>
    <p:extLst>
      <p:ext uri="{BB962C8B-B14F-4D97-AF65-F5344CB8AC3E}">
        <p14:creationId xmlns:p14="http://schemas.microsoft.com/office/powerpoint/2010/main" val="5322622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In AOP approach, the cross cutting or secondary functionality is totally isolated from the core functionality. So, the limitation in the OOP approach is overcome here.</a:t>
            </a:r>
          </a:p>
          <a:p>
            <a:r>
              <a:rPr lang="en-US" altLang="en-US" dirty="0" smtClean="0">
                <a:latin typeface="Arial" pitchFamily="34" charset="0"/>
              </a:rPr>
              <a:t>The process of applying cross cutting functionality to the core functionality is called Weaving. We have already seen what is wiring in Spring </a:t>
            </a:r>
            <a:r>
              <a:rPr lang="en-US" altLang="en-US" dirty="0" err="1" smtClean="0">
                <a:latin typeface="Arial" pitchFamily="34" charset="0"/>
              </a:rPr>
              <a:t>IoC</a:t>
            </a:r>
            <a:r>
              <a:rPr lang="en-US" altLang="en-US" dirty="0" smtClean="0">
                <a:latin typeface="Arial" pitchFamily="34" charset="0"/>
              </a:rPr>
              <a:t> module of this course.</a:t>
            </a:r>
          </a:p>
          <a:p>
            <a:endParaRPr lang="en-US" altLang="en-US" dirty="0" smtClean="0">
              <a:latin typeface="Arial" pitchFamily="34" charset="0"/>
            </a:endParaRPr>
          </a:p>
          <a:p>
            <a:r>
              <a:rPr lang="en-US" altLang="en-US" dirty="0" smtClean="0">
                <a:latin typeface="Arial" pitchFamily="34" charset="0"/>
              </a:rPr>
              <a:t>Spring AOP is implemented in pure Java. There is no need for a special compilation process. Spring AOP does not need to control the class loader hierarchy, and is thus suitable for use in a Servlet container or application server.</a:t>
            </a:r>
          </a:p>
          <a:p>
            <a:endParaRPr lang="en-US" altLang="en-US" dirty="0" smtClean="0">
              <a:latin typeface="Arial" pitchFamily="34" charset="0"/>
            </a:endParaRPr>
          </a:p>
          <a:p>
            <a:r>
              <a:rPr lang="en-US" altLang="en-US" dirty="0" smtClean="0">
                <a:latin typeface="Arial" pitchFamily="34" charset="0"/>
              </a:rPr>
              <a:t>Spring AOP's approach to AOP differs from that of most other AOP frameworks. The aim is not to provide the most complete AOP implementation (although Spring AOP is quite capable); it is rather to provide a close integration between AOP implementation and Spring </a:t>
            </a:r>
            <a:r>
              <a:rPr lang="en-US" altLang="en-US" dirty="0" err="1" smtClean="0">
                <a:latin typeface="Arial" pitchFamily="34" charset="0"/>
              </a:rPr>
              <a:t>IoC</a:t>
            </a:r>
            <a:r>
              <a:rPr lang="en-US" altLang="en-US" dirty="0" smtClean="0">
                <a:latin typeface="Arial" pitchFamily="34" charset="0"/>
              </a:rPr>
              <a:t> to help solve common problems in enterprise applications.</a:t>
            </a:r>
          </a:p>
          <a:p>
            <a:endParaRPr lang="en-US" altLang="en-US" dirty="0" smtClean="0">
              <a:latin typeface="Arial" pitchFamily="34" charset="0"/>
            </a:endParaRPr>
          </a:p>
          <a:p>
            <a:r>
              <a:rPr lang="en-US" altLang="en-US" dirty="0" smtClean="0">
                <a:latin typeface="Arial" pitchFamily="34" charset="0"/>
              </a:rPr>
              <a:t>One of the central tenets of the Spring Framework is that of </a:t>
            </a:r>
            <a:r>
              <a:rPr lang="en-US" altLang="en-US" i="1" dirty="0" smtClean="0">
                <a:latin typeface="Arial" pitchFamily="34" charset="0"/>
              </a:rPr>
              <a:t>non-invasiveness; this is the idea </a:t>
            </a:r>
            <a:r>
              <a:rPr lang="en-US" altLang="en-US" dirty="0" smtClean="0">
                <a:latin typeface="Arial" pitchFamily="34" charset="0"/>
              </a:rPr>
              <a:t>that you should not be forced to introduce framework-specific classes and interfaces into your business/domain model. However, in some places the Spring Framework does give you the option to introduce Spring Framework-specific dependencies into your codebase: the rationale in giving you such options is because in certain scenarios it might be just plain easier to read or code some specific piece of functionality in such a way. The Spring Framework (almost) always offers you the choice though: you have the freedom to make an informed decision as to which option best suits your particular use case or scenario.</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9E20B30-2843-4FFD-B0FF-5C1CB8853279}" type="slidenum">
              <a:rPr lang="en-US" b="0" smtClean="0"/>
              <a:pPr eaLnBrk="1" hangingPunct="1"/>
              <a:t>155</a:t>
            </a:fld>
            <a:endParaRPr lang="en-US" b="0" smtClean="0"/>
          </a:p>
        </p:txBody>
      </p:sp>
    </p:spTree>
    <p:extLst>
      <p:ext uri="{BB962C8B-B14F-4D97-AF65-F5344CB8AC3E}">
        <p14:creationId xmlns:p14="http://schemas.microsoft.com/office/powerpoint/2010/main" val="10357749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3270F390-0F1D-4B11-A222-CF941BA4D369}" type="slidenum">
              <a:rPr lang="en-US" b="0" smtClean="0"/>
              <a:pPr eaLnBrk="1" hangingPunct="1"/>
              <a:t>156</a:t>
            </a:fld>
            <a:endParaRPr lang="en-US" b="0"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Discuss with the participants how the final system will look after weaving the aspects in to core modules</a:t>
            </a:r>
          </a:p>
          <a:p>
            <a:endParaRPr lang="en-US" altLang="en-US" dirty="0" smtClean="0">
              <a:latin typeface="Arial" pitchFamily="34" charset="0"/>
            </a:endParaRPr>
          </a:p>
        </p:txBody>
      </p:sp>
    </p:spTree>
    <p:extLst>
      <p:ext uri="{BB962C8B-B14F-4D97-AF65-F5344CB8AC3E}">
        <p14:creationId xmlns:p14="http://schemas.microsoft.com/office/powerpoint/2010/main" val="2332522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B53AA0E-7D87-441A-91D1-59C0D3C8A52B}" type="slidenum">
              <a:rPr lang="en-US" b="0" smtClean="0"/>
              <a:pPr eaLnBrk="1" hangingPunct="1"/>
              <a:t>19</a:t>
            </a:fld>
            <a:endParaRPr lang="en-US" b="0" smtClean="0"/>
          </a:p>
        </p:txBody>
      </p:sp>
    </p:spTree>
    <p:extLst>
      <p:ext uri="{BB962C8B-B14F-4D97-AF65-F5344CB8AC3E}">
        <p14:creationId xmlns:p14="http://schemas.microsoft.com/office/powerpoint/2010/main" val="400742041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One of the key components of Spring Framework is the </a:t>
            </a:r>
            <a:r>
              <a:rPr lang="en-US" altLang="en-US" b="1" dirty="0" smtClean="0">
                <a:latin typeface="Arial" pitchFamily="34" charset="0"/>
              </a:rPr>
              <a:t>Aspect oriented programming (AOP)</a:t>
            </a:r>
            <a:r>
              <a:rPr lang="en-US" altLang="en-US" dirty="0" smtClean="0">
                <a:latin typeface="Arial" pitchFamily="34" charset="0"/>
              </a:rPr>
              <a:t> framework. Aspect Oriented Programming entails breaking down program logic into distinct parts called so-called concerns. The functions that span multiple points of an application are called </a:t>
            </a:r>
            <a:r>
              <a:rPr lang="en-US" altLang="en-US" b="1" dirty="0" smtClean="0">
                <a:latin typeface="Arial" pitchFamily="34" charset="0"/>
              </a:rPr>
              <a:t>cross-cutting concerns</a:t>
            </a:r>
            <a:r>
              <a:rPr lang="en-US" altLang="en-US" dirty="0" smtClean="0">
                <a:latin typeface="Arial" pitchFamily="34" charset="0"/>
              </a:rPr>
              <a:t> and these cross-cutting concerns are conceptually separate from the application's business logic. There are various common good examples of aspects like logging, auditing, declarative transactions, security, and caching etc.</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03C803C-67BB-477F-A0E9-2FE99F5236DD}" type="slidenum">
              <a:rPr lang="en-US" b="0" smtClean="0"/>
              <a:pPr eaLnBrk="1" hangingPunct="1"/>
              <a:t>157</a:t>
            </a:fld>
            <a:endParaRPr lang="en-US" b="0" smtClean="0"/>
          </a:p>
        </p:txBody>
      </p:sp>
    </p:spTree>
    <p:extLst>
      <p:ext uri="{BB962C8B-B14F-4D97-AF65-F5344CB8AC3E}">
        <p14:creationId xmlns:p14="http://schemas.microsoft.com/office/powerpoint/2010/main" val="33161720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DB8FDE3-A6CE-4968-BB9D-51BDE4E68BCF}" type="slidenum">
              <a:rPr lang="ar-SA" b="0" smtClean="0"/>
              <a:pPr eaLnBrk="1" hangingPunct="1"/>
              <a:t>158</a:t>
            </a:fld>
            <a:endParaRPr lang="en-US" b="0"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Tree>
    <p:extLst>
      <p:ext uri="{BB962C8B-B14F-4D97-AF65-F5344CB8AC3E}">
        <p14:creationId xmlns:p14="http://schemas.microsoft.com/office/powerpoint/2010/main" val="249116556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D080BF0-2491-410C-9659-17DCE76400C9}" type="slidenum">
              <a:rPr lang="ar-SA" b="0" smtClean="0"/>
              <a:pPr eaLnBrk="1" hangingPunct="1"/>
              <a:t>159</a:t>
            </a:fld>
            <a:endParaRPr lang="en-US" b="0"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Tree>
    <p:extLst>
      <p:ext uri="{BB962C8B-B14F-4D97-AF65-F5344CB8AC3E}">
        <p14:creationId xmlns:p14="http://schemas.microsoft.com/office/powerpoint/2010/main" val="4199629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DE7BDAA4-44DA-4CA5-8735-EBE0EA869D5E}" type="slidenum">
              <a:rPr lang="ar-SA" b="0" smtClean="0"/>
              <a:pPr eaLnBrk="1" hangingPunct="1"/>
              <a:t>160</a:t>
            </a:fld>
            <a:endParaRPr lang="en-US" b="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Tree>
    <p:extLst>
      <p:ext uri="{BB962C8B-B14F-4D97-AF65-F5344CB8AC3E}">
        <p14:creationId xmlns:p14="http://schemas.microsoft.com/office/powerpoint/2010/main" val="22858401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E58BF98-255A-4EFE-BD6D-A628C7C8450A}" type="slidenum">
              <a:rPr lang="ar-SA" b="0" smtClean="0"/>
              <a:pPr eaLnBrk="1" hangingPunct="1"/>
              <a:t>161</a:t>
            </a:fld>
            <a:endParaRPr lang="en-US" b="0"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Tree>
    <p:extLst>
      <p:ext uri="{BB962C8B-B14F-4D97-AF65-F5344CB8AC3E}">
        <p14:creationId xmlns:p14="http://schemas.microsoft.com/office/powerpoint/2010/main" val="108987442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6AA1FAD-56CB-45DC-96DE-CC0567BBE8D2}" type="slidenum">
              <a:rPr lang="en-US" b="0" smtClean="0"/>
              <a:pPr eaLnBrk="1" hangingPunct="1"/>
              <a:t>162</a:t>
            </a:fld>
            <a:endParaRPr lang="en-US" b="0" smtClean="0"/>
          </a:p>
        </p:txBody>
      </p:sp>
    </p:spTree>
    <p:extLst>
      <p:ext uri="{BB962C8B-B14F-4D97-AF65-F5344CB8AC3E}">
        <p14:creationId xmlns:p14="http://schemas.microsoft.com/office/powerpoint/2010/main" val="274283407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“Can you tell me some of the benefits of AOP,  please use the chat window to type in your response. Submit your response, when I ask you to do so. You may begin now”.</a:t>
            </a:r>
          </a:p>
          <a:p>
            <a:endParaRPr lang="en-US" dirty="0" smtClean="0"/>
          </a:p>
          <a:p>
            <a:r>
              <a:rPr lang="en-US" dirty="0" smtClean="0"/>
              <a:t>Instructions to Facilitator: Enable the chat feature (if disabled).</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163</a:t>
            </a:fld>
            <a:endParaRPr lang="en-US"/>
          </a:p>
        </p:txBody>
      </p:sp>
    </p:spTree>
    <p:extLst>
      <p:ext uri="{BB962C8B-B14F-4D97-AF65-F5344CB8AC3E}">
        <p14:creationId xmlns:p14="http://schemas.microsoft.com/office/powerpoint/2010/main" val="154563408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Before we start working with AOP, let us become familiar with the AOP concepts and terminology. These terms are not specific to Spring, rather they are related to AOP.</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89A0722-EB1A-4804-BA73-95E016168EFF}" type="slidenum">
              <a:rPr lang="en-US" b="0" smtClean="0"/>
              <a:pPr eaLnBrk="1" hangingPunct="1"/>
              <a:t>164</a:t>
            </a:fld>
            <a:endParaRPr lang="en-US" b="0" smtClean="0"/>
          </a:p>
        </p:txBody>
      </p:sp>
    </p:spTree>
    <p:extLst>
      <p:ext uri="{BB962C8B-B14F-4D97-AF65-F5344CB8AC3E}">
        <p14:creationId xmlns:p14="http://schemas.microsoft.com/office/powerpoint/2010/main" val="12693210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Though support for AOP between versions 1.x and 2.x of the Spring framework presented significant changes, support for AOP in version 3.x remains the same as in version 2.x.</a:t>
            </a:r>
          </a:p>
          <a:p>
            <a:endParaRPr lang="en-US" altLang="en-US" dirty="0" smtClean="0">
              <a:latin typeface="Arial" pitchFamily="34" charset="0"/>
            </a:endParaRPr>
          </a:p>
          <a:p>
            <a:r>
              <a:rPr lang="en-US" altLang="en-US" dirty="0" smtClean="0">
                <a:latin typeface="Arial" pitchFamily="34" charset="0"/>
              </a:rPr>
              <a:t>Refer to the demo project </a:t>
            </a:r>
            <a:r>
              <a:rPr lang="en-US" altLang="en-US" dirty="0" err="1" smtClean="0">
                <a:latin typeface="Arial" pitchFamily="34" charset="0"/>
              </a:rPr>
              <a:t>AMSBatch</a:t>
            </a:r>
            <a:r>
              <a:rPr lang="en-US" altLang="en-US" dirty="0" smtClean="0">
                <a:latin typeface="Arial" pitchFamily="34" charset="0"/>
              </a:rPr>
              <a:t>, package </a:t>
            </a:r>
            <a:r>
              <a:rPr lang="en-US" altLang="en-US" dirty="0" err="1" smtClean="0">
                <a:latin typeface="Arial" pitchFamily="34" charset="0"/>
              </a:rPr>
              <a:t>ams.aspects</a:t>
            </a:r>
            <a:r>
              <a:rPr lang="en-US" altLang="en-US" dirty="0" smtClean="0">
                <a:latin typeface="Arial" pitchFamily="34" charset="0"/>
              </a:rPr>
              <a:t> in Hands-on and Demo Program Folder.</a:t>
            </a:r>
          </a:p>
          <a:p>
            <a:endParaRPr lang="en-US" altLang="en-US" dirty="0" smtClean="0">
              <a:latin typeface="Arial"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A293ADA-953C-429D-9EC1-42F05C83E1DD}" type="slidenum">
              <a:rPr lang="en-US" b="0" smtClean="0"/>
              <a:pPr eaLnBrk="1" hangingPunct="1"/>
              <a:t>165</a:t>
            </a:fld>
            <a:endParaRPr lang="en-US" b="0" smtClean="0"/>
          </a:p>
        </p:txBody>
      </p:sp>
    </p:spTree>
    <p:extLst>
      <p:ext uri="{BB962C8B-B14F-4D97-AF65-F5344CB8AC3E}">
        <p14:creationId xmlns:p14="http://schemas.microsoft.com/office/powerpoint/2010/main" val="202695039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smtClean="0"/>
              <a:t>Joinpoint</a:t>
            </a:r>
            <a:r>
              <a:rPr lang="en-US" dirty="0" smtClean="0"/>
              <a:t> is a point during the execution of a program, such as the execution of a method or the</a:t>
            </a:r>
          </a:p>
          <a:p>
            <a:r>
              <a:rPr lang="en-US" dirty="0" smtClean="0"/>
              <a:t>handling of an exception. In Spring AOP, a </a:t>
            </a:r>
            <a:r>
              <a:rPr lang="en-US" dirty="0" err="1" smtClean="0"/>
              <a:t>joinpoint</a:t>
            </a:r>
            <a:r>
              <a:rPr lang="en-US" dirty="0" smtClean="0"/>
              <a:t> always represents a method execution</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D4447FE-087D-4541-894C-795D1F688108}" type="slidenum">
              <a:rPr lang="en-US" b="0" smtClean="0"/>
              <a:pPr eaLnBrk="1" hangingPunct="1"/>
              <a:t>166</a:t>
            </a:fld>
            <a:endParaRPr lang="en-US" b="0" smtClean="0"/>
          </a:p>
        </p:txBody>
      </p:sp>
    </p:spTree>
    <p:extLst>
      <p:ext uri="{BB962C8B-B14F-4D97-AF65-F5344CB8AC3E}">
        <p14:creationId xmlns:p14="http://schemas.microsoft.com/office/powerpoint/2010/main" val="188311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benefits of Spring Frameworks and discuss some scenarios</a:t>
            </a:r>
            <a:r>
              <a:rPr lang="en-US" altLang="en-US" baseline="0" dirty="0" smtClean="0">
                <a:latin typeface="Arial" pitchFamily="34" charset="0"/>
              </a:rPr>
              <a:t> where it can be used.</a:t>
            </a:r>
            <a:endParaRPr lang="en-US" altLang="en-US" dirty="0" smtClean="0">
              <a:latin typeface="Arial" pitchFamily="34" charset="0"/>
            </a:endParaRPr>
          </a:p>
          <a:p>
            <a:endParaRPr lang="en-US" dirty="0" smtClean="0"/>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957E01A-87BF-4FEA-8F63-E841875188B0}" type="slidenum">
              <a:rPr lang="en-US" b="0" smtClean="0"/>
              <a:pPr eaLnBrk="1" hangingPunct="1"/>
              <a:t>20</a:t>
            </a:fld>
            <a:endParaRPr lang="en-US" b="0" smtClean="0"/>
          </a:p>
        </p:txBody>
      </p:sp>
    </p:spTree>
    <p:extLst>
      <p:ext uri="{BB962C8B-B14F-4D97-AF65-F5344CB8AC3E}">
        <p14:creationId xmlns:p14="http://schemas.microsoft.com/office/powerpoint/2010/main" val="308420480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participants that Advice is an action taken by an aspect at a particular join point. Different types of advice include "around”, "before" ,and "after" “after returning”, “after throwing” advice.</a:t>
            </a: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D214F36-1E15-4E8C-9E2B-1C80D9829CF2}" type="slidenum">
              <a:rPr lang="en-US" b="0" smtClean="0"/>
              <a:pPr eaLnBrk="1" hangingPunct="1"/>
              <a:t>167</a:t>
            </a:fld>
            <a:endParaRPr lang="en-US" b="0" smtClean="0"/>
          </a:p>
        </p:txBody>
      </p:sp>
    </p:spTree>
    <p:extLst>
      <p:ext uri="{BB962C8B-B14F-4D97-AF65-F5344CB8AC3E}">
        <p14:creationId xmlns:p14="http://schemas.microsoft.com/office/powerpoint/2010/main" val="285253814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dirty="0" smtClean="0">
                <a:latin typeface="Arial" pitchFamily="34" charset="0"/>
              </a:rPr>
              <a:t>Instruction to Trainer:</a:t>
            </a:r>
          </a:p>
          <a:p>
            <a:pPr>
              <a:defRPr/>
            </a:pPr>
            <a:endParaRPr lang="en-US" altLang="en-US" dirty="0" smtClean="0">
              <a:latin typeface="Arial" pitchFamily="34" charset="0"/>
            </a:endParaRPr>
          </a:p>
          <a:p>
            <a:pPr>
              <a:defRPr/>
            </a:pPr>
            <a:r>
              <a:rPr lang="en-US" dirty="0" smtClean="0"/>
              <a:t>Spring aspects can work with five kinds of advice mentioned below:</a:t>
            </a:r>
            <a:endParaRPr lang="en-US" altLang="en-US" dirty="0" smtClean="0">
              <a:latin typeface="Arial" pitchFamily="34" charset="0"/>
            </a:endParaRPr>
          </a:p>
          <a:p>
            <a:pPr>
              <a:defRPr/>
            </a:pPr>
            <a:r>
              <a:rPr lang="en-US" b="1" dirty="0" smtClean="0"/>
              <a:t>Before advice</a:t>
            </a:r>
          </a:p>
          <a:p>
            <a:pPr>
              <a:defRPr/>
            </a:pPr>
            <a:r>
              <a:rPr lang="en-US" b="1" dirty="0" smtClean="0"/>
              <a:t>After returning advice </a:t>
            </a:r>
          </a:p>
          <a:p>
            <a:pPr>
              <a:defRPr/>
            </a:pPr>
            <a:r>
              <a:rPr lang="en-US" b="1" dirty="0" smtClean="0"/>
              <a:t>After throwing advice </a:t>
            </a:r>
          </a:p>
          <a:p>
            <a:pPr>
              <a:defRPr/>
            </a:pPr>
            <a:r>
              <a:rPr lang="en-US" b="1" dirty="0" smtClean="0"/>
              <a:t>After (finally) advice </a:t>
            </a:r>
          </a:p>
          <a:p>
            <a:pPr>
              <a:defRPr/>
            </a:pPr>
            <a:r>
              <a:rPr lang="en-US" b="1" kern="0" dirty="0" smtClean="0"/>
              <a:t>Around advice</a:t>
            </a:r>
            <a:endParaRPr lang="en-US" altLang="en-US" dirty="0" smtClean="0">
              <a:latin typeface="Arial"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E9D9D6E-B3BB-4A21-BCA2-0C50D73078E8}" type="slidenum">
              <a:rPr lang="en-US" b="0" smtClean="0"/>
              <a:pPr eaLnBrk="1" hangingPunct="1"/>
              <a:t>168</a:t>
            </a:fld>
            <a:endParaRPr lang="en-US" b="0" smtClean="0"/>
          </a:p>
        </p:txBody>
      </p:sp>
    </p:spTree>
    <p:extLst>
      <p:ext uri="{BB962C8B-B14F-4D97-AF65-F5344CB8AC3E}">
        <p14:creationId xmlns:p14="http://schemas.microsoft.com/office/powerpoint/2010/main" val="25100292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Trainer notes not required</a:t>
            </a:r>
          </a:p>
          <a:p>
            <a:endParaRPr lang="en-US" dirty="0" smtClean="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B2034AF5-5635-43C3-A881-BDA18E80BC2E}" type="slidenum">
              <a:rPr lang="en-US" b="0" smtClean="0"/>
              <a:pPr eaLnBrk="1" hangingPunct="1"/>
              <a:t>169</a:t>
            </a:fld>
            <a:endParaRPr lang="en-US" b="0" smtClean="0"/>
          </a:p>
        </p:txBody>
      </p:sp>
    </p:spTree>
    <p:extLst>
      <p:ext uri="{BB962C8B-B14F-4D97-AF65-F5344CB8AC3E}">
        <p14:creationId xmlns:p14="http://schemas.microsoft.com/office/powerpoint/2010/main" val="22973288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p>
          <a:p>
            <a:endParaRPr lang="en-US" altLang="en-US" dirty="0" smtClean="0">
              <a:latin typeface="Arial" pitchFamily="34" charset="0"/>
            </a:endParaRPr>
          </a:p>
          <a:p>
            <a:r>
              <a:rPr lang="en-US" altLang="en-US" dirty="0" smtClean="0">
                <a:latin typeface="Arial" pitchFamily="34" charset="0"/>
              </a:rPr>
              <a:t>Explain the participants that </a:t>
            </a:r>
            <a:r>
              <a:rPr lang="en-US" altLang="en-US" dirty="0" err="1" smtClean="0">
                <a:latin typeface="Arial" pitchFamily="34" charset="0"/>
              </a:rPr>
              <a:t>Pointcut</a:t>
            </a:r>
            <a:r>
              <a:rPr lang="en-US" altLang="en-US" dirty="0" smtClean="0">
                <a:latin typeface="Arial" pitchFamily="34" charset="0"/>
              </a:rPr>
              <a:t> is a predicate that matches join points. Advice is associated with a </a:t>
            </a:r>
            <a:r>
              <a:rPr lang="en-US" altLang="en-US" dirty="0" err="1" smtClean="0">
                <a:latin typeface="Arial" pitchFamily="34" charset="0"/>
              </a:rPr>
              <a:t>pointcut</a:t>
            </a:r>
            <a:r>
              <a:rPr lang="en-US" altLang="en-US" dirty="0" smtClean="0">
                <a:latin typeface="Arial" pitchFamily="34" charset="0"/>
              </a:rPr>
              <a:t> expression and runs at any join point matched by the </a:t>
            </a:r>
            <a:r>
              <a:rPr lang="en-US" altLang="en-US" dirty="0" err="1" smtClean="0">
                <a:latin typeface="Arial" pitchFamily="34" charset="0"/>
              </a:rPr>
              <a:t>pointcut</a:t>
            </a:r>
            <a:r>
              <a:rPr lang="en-US" altLang="en-US" dirty="0" smtClean="0">
                <a:latin typeface="Arial" pitchFamily="34" charset="0"/>
              </a:rPr>
              <a:t> (for example, the execution of a method with a certain name).</a:t>
            </a:r>
          </a:p>
          <a:p>
            <a:endParaRPr lang="en-US" altLang="en-US" dirty="0" smtClean="0">
              <a:latin typeface="Arial" pitchFamily="34" charset="0"/>
            </a:endParaRPr>
          </a:p>
          <a:p>
            <a:r>
              <a:rPr lang="en-US" altLang="en-US" dirty="0" smtClean="0">
                <a:latin typeface="Arial" pitchFamily="34" charset="0"/>
              </a:rPr>
              <a:t>The concept of join points as matched by </a:t>
            </a:r>
            <a:r>
              <a:rPr lang="en-US" altLang="en-US" dirty="0" err="1" smtClean="0">
                <a:latin typeface="Arial" pitchFamily="34" charset="0"/>
              </a:rPr>
              <a:t>pointcut</a:t>
            </a:r>
            <a:r>
              <a:rPr lang="en-US" altLang="en-US" dirty="0" smtClean="0">
                <a:latin typeface="Arial" pitchFamily="34" charset="0"/>
              </a:rPr>
              <a:t> expressions is central to AOP, and Spring uses the </a:t>
            </a:r>
            <a:r>
              <a:rPr lang="en-US" altLang="en-US" dirty="0" err="1" smtClean="0">
                <a:latin typeface="Arial" pitchFamily="34" charset="0"/>
              </a:rPr>
              <a:t>AspectJ</a:t>
            </a:r>
            <a:r>
              <a:rPr lang="en-US" altLang="en-US" dirty="0" smtClean="0">
                <a:latin typeface="Arial" pitchFamily="34" charset="0"/>
              </a:rPr>
              <a:t> </a:t>
            </a:r>
            <a:r>
              <a:rPr lang="en-US" altLang="en-US" dirty="0" err="1" smtClean="0">
                <a:latin typeface="Arial" pitchFamily="34" charset="0"/>
              </a:rPr>
              <a:t>pointcut</a:t>
            </a:r>
            <a:r>
              <a:rPr lang="en-US" altLang="en-US" dirty="0" smtClean="0">
                <a:latin typeface="Arial" pitchFamily="34" charset="0"/>
              </a:rPr>
              <a:t> expression language by default</a:t>
            </a: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F5118F1-BBB5-416B-9195-D8D4583A87C3}" type="slidenum">
              <a:rPr lang="en-US" b="0" smtClean="0"/>
              <a:pPr eaLnBrk="1" hangingPunct="1"/>
              <a:t>170</a:t>
            </a:fld>
            <a:endParaRPr lang="en-US" b="0" smtClean="0"/>
          </a:p>
        </p:txBody>
      </p:sp>
    </p:spTree>
    <p:extLst>
      <p:ext uri="{BB962C8B-B14F-4D97-AF65-F5344CB8AC3E}">
        <p14:creationId xmlns:p14="http://schemas.microsoft.com/office/powerpoint/2010/main" val="163526796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err="1" smtClean="0">
                <a:latin typeface="Arial" pitchFamily="34" charset="0"/>
              </a:rPr>
              <a:t>Pointcut</a:t>
            </a:r>
            <a:r>
              <a:rPr lang="en-US" altLang="en-US" dirty="0" smtClean="0">
                <a:latin typeface="Arial" pitchFamily="34" charset="0"/>
              </a:rPr>
              <a:t> is a predicate that matches join points. Advice is associated with a </a:t>
            </a:r>
            <a:r>
              <a:rPr lang="en-US" altLang="en-US" dirty="0" err="1" smtClean="0">
                <a:latin typeface="Arial" pitchFamily="34" charset="0"/>
              </a:rPr>
              <a:t>pointcut</a:t>
            </a:r>
            <a:r>
              <a:rPr lang="en-US" altLang="en-US" dirty="0" smtClean="0">
                <a:latin typeface="Arial" pitchFamily="34" charset="0"/>
              </a:rPr>
              <a:t> expression and runs at any join point matched by the </a:t>
            </a:r>
            <a:r>
              <a:rPr lang="en-US" altLang="en-US" dirty="0" err="1" smtClean="0">
                <a:latin typeface="Arial" pitchFamily="34" charset="0"/>
              </a:rPr>
              <a:t>pointcut</a:t>
            </a:r>
            <a:r>
              <a:rPr lang="en-US" altLang="en-US" dirty="0" smtClean="0">
                <a:latin typeface="Arial" pitchFamily="34" charset="0"/>
              </a:rPr>
              <a:t> (for example, the execution of a method with a certain name).</a:t>
            </a:r>
          </a:p>
          <a:p>
            <a:endParaRPr lang="en-US" altLang="en-US" dirty="0" smtClean="0">
              <a:latin typeface="Arial" pitchFamily="34" charset="0"/>
            </a:endParaRPr>
          </a:p>
          <a:p>
            <a:r>
              <a:rPr lang="en-US" altLang="en-US" dirty="0" smtClean="0">
                <a:latin typeface="Arial" pitchFamily="34" charset="0"/>
              </a:rPr>
              <a:t>The concept of join points as matched by </a:t>
            </a:r>
            <a:r>
              <a:rPr lang="en-US" altLang="en-US" dirty="0" err="1" smtClean="0">
                <a:latin typeface="Arial" pitchFamily="34" charset="0"/>
              </a:rPr>
              <a:t>pointcut</a:t>
            </a:r>
            <a:r>
              <a:rPr lang="en-US" altLang="en-US" dirty="0" smtClean="0">
                <a:latin typeface="Arial" pitchFamily="34" charset="0"/>
              </a:rPr>
              <a:t> expressions is central to AOP, and Spring uses the </a:t>
            </a:r>
            <a:r>
              <a:rPr lang="en-US" altLang="en-US" dirty="0" err="1" smtClean="0">
                <a:latin typeface="Arial" pitchFamily="34" charset="0"/>
              </a:rPr>
              <a:t>AspectJ</a:t>
            </a:r>
            <a:r>
              <a:rPr lang="en-US" altLang="en-US" dirty="0" smtClean="0">
                <a:latin typeface="Arial" pitchFamily="34" charset="0"/>
              </a:rPr>
              <a:t> </a:t>
            </a:r>
            <a:r>
              <a:rPr lang="en-US" altLang="en-US" dirty="0" err="1" smtClean="0">
                <a:latin typeface="Arial" pitchFamily="34" charset="0"/>
              </a:rPr>
              <a:t>pointcut</a:t>
            </a:r>
            <a:r>
              <a:rPr lang="en-US" altLang="en-US" dirty="0" smtClean="0">
                <a:latin typeface="Arial" pitchFamily="34" charset="0"/>
              </a:rPr>
              <a:t> expression language by default</a:t>
            </a:r>
          </a:p>
          <a:p>
            <a:endParaRPr lang="en-US" altLang="en-US" dirty="0" smtClean="0">
              <a:latin typeface="Arial" pitchFamily="34" charset="0"/>
            </a:endParaRPr>
          </a:p>
          <a:p>
            <a:endParaRPr lang="en-US"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F5118F1-BBB5-416B-9195-D8D4583A87C3}" type="slidenum">
              <a:rPr lang="en-US" b="0" smtClean="0"/>
              <a:pPr eaLnBrk="1" hangingPunct="1"/>
              <a:t>171</a:t>
            </a:fld>
            <a:endParaRPr lang="en-US" b="0" smtClean="0"/>
          </a:p>
        </p:txBody>
      </p:sp>
    </p:spTree>
    <p:extLst>
      <p:ext uri="{BB962C8B-B14F-4D97-AF65-F5344CB8AC3E}">
        <p14:creationId xmlns:p14="http://schemas.microsoft.com/office/powerpoint/2010/main" val="342414503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Target object is an object whose execution flow is modified by some AOP process. They are sometimes called advised object.</a:t>
            </a:r>
          </a:p>
          <a:p>
            <a:pPr marL="0" lvl="1"/>
            <a:r>
              <a:rPr lang="en-US" altLang="en-US" dirty="0" smtClean="0">
                <a:latin typeface="Arial" pitchFamily="34" charset="0"/>
              </a:rPr>
              <a:t>Since Spring AOP is implemented using runtime proxies, this object will always be a </a:t>
            </a:r>
            <a:r>
              <a:rPr lang="en-US" altLang="en-US" b="1" i="1" dirty="0" err="1" smtClean="0">
                <a:latin typeface="Arial" pitchFamily="34" charset="0"/>
              </a:rPr>
              <a:t>proxied</a:t>
            </a:r>
            <a:r>
              <a:rPr lang="en-US" altLang="en-US" i="1" dirty="0" smtClean="0">
                <a:latin typeface="Arial" pitchFamily="34" charset="0"/>
              </a:rPr>
              <a:t> object.</a:t>
            </a:r>
            <a:endParaRPr lang="en-US" altLang="en-US" dirty="0" smtClean="0">
              <a:latin typeface="Arial" pitchFamily="34" charset="0"/>
            </a:endParaRPr>
          </a:p>
          <a:p>
            <a:endParaRPr lang="en-US" altLang="en-US" dirty="0" smtClean="0">
              <a:latin typeface="Arial" pitchFamily="34" charset="0"/>
            </a:endParaRPr>
          </a:p>
          <a:p>
            <a:endParaRPr lang="en-US" altLang="en-US" dirty="0" smtClean="0">
              <a:latin typeface="Arial" pitchFamily="34" charset="0"/>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0C30638-D251-4CE4-98A4-E2AD6FA9CF88}" type="slidenum">
              <a:rPr lang="en-US" b="0" smtClean="0"/>
              <a:pPr eaLnBrk="1" hangingPunct="1"/>
              <a:t>172</a:t>
            </a:fld>
            <a:endParaRPr lang="en-US" b="0" smtClean="0"/>
          </a:p>
        </p:txBody>
      </p:sp>
    </p:spTree>
    <p:extLst>
      <p:ext uri="{BB962C8B-B14F-4D97-AF65-F5344CB8AC3E}">
        <p14:creationId xmlns:p14="http://schemas.microsoft.com/office/powerpoint/2010/main" val="25626196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p>
          <a:p>
            <a:endParaRPr lang="en-US" altLang="en-US" dirty="0" smtClean="0">
              <a:latin typeface="Arial" pitchFamily="34" charset="0"/>
            </a:endParaRPr>
          </a:p>
          <a:p>
            <a:r>
              <a:rPr lang="en-US" altLang="en-US" dirty="0" smtClean="0">
                <a:latin typeface="Arial" pitchFamily="34" charset="0"/>
              </a:rPr>
              <a:t>Explain the participants that Weaving is the process of linking aspects with other application types or objects to create an advised object. This can be done at compile time (using the </a:t>
            </a:r>
            <a:r>
              <a:rPr lang="en-US" altLang="en-US" dirty="0" err="1" smtClean="0">
                <a:latin typeface="Arial" pitchFamily="34" charset="0"/>
              </a:rPr>
              <a:t>AspectJ</a:t>
            </a:r>
            <a:r>
              <a:rPr lang="en-US" altLang="en-US" dirty="0" smtClean="0">
                <a:latin typeface="Arial" pitchFamily="34" charset="0"/>
              </a:rPr>
              <a:t> compiler, for example), load time, or at runtime.</a:t>
            </a:r>
          </a:p>
          <a:p>
            <a:endParaRPr lang="en-US" altLang="en-US" dirty="0" smtClean="0">
              <a:latin typeface="Arial" pitchFamily="34" charset="0"/>
            </a:endParaRPr>
          </a:p>
          <a:p>
            <a:r>
              <a:rPr lang="en-US" altLang="en-US" dirty="0" smtClean="0">
                <a:latin typeface="Arial" pitchFamily="34" charset="0"/>
              </a:rPr>
              <a:t>Spring AOP performs weaving at runtime.</a:t>
            </a: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73EE094-F8A7-4F73-B884-C632522FDC64}" type="slidenum">
              <a:rPr lang="en-US" b="0" smtClean="0"/>
              <a:pPr eaLnBrk="1" hangingPunct="1"/>
              <a:t>173</a:t>
            </a:fld>
            <a:endParaRPr lang="en-US" b="0" smtClean="0"/>
          </a:p>
        </p:txBody>
      </p:sp>
    </p:spTree>
    <p:extLst>
      <p:ext uri="{BB962C8B-B14F-4D97-AF65-F5344CB8AC3E}">
        <p14:creationId xmlns:p14="http://schemas.microsoft.com/office/powerpoint/2010/main" val="23389930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Spring AOP defaults to using standard J2SE dynamic proxies for AOP proxies. This enables any interface (or set of interfaces) to be </a:t>
            </a:r>
            <a:r>
              <a:rPr lang="en-US" altLang="en-US" dirty="0" err="1" smtClean="0">
                <a:latin typeface="Arial" pitchFamily="34" charset="0"/>
              </a:rPr>
              <a:t>proxied</a:t>
            </a:r>
            <a:r>
              <a:rPr lang="en-US" altLang="en-US" dirty="0" smtClean="0">
                <a:latin typeface="Arial" pitchFamily="34" charset="0"/>
              </a:rPr>
              <a:t>.</a:t>
            </a:r>
          </a:p>
          <a:p>
            <a:r>
              <a:rPr lang="en-US" altLang="en-US" dirty="0" smtClean="0">
                <a:latin typeface="Arial" pitchFamily="34" charset="0"/>
              </a:rPr>
              <a:t>Spring AOP can also use CGLIB proxies. This is necessary to proxy classes, rather than interfaces. CGLIB is used by default if a business object does not implement an interface. As it is good practice to program to interfaces rather than classes, business classes normally will implement one or more business interfaces.</a:t>
            </a:r>
          </a:p>
          <a:p>
            <a:endParaRPr lang="en-US" altLang="en-US" dirty="0" smtClean="0">
              <a:latin typeface="Arial" pitchFamily="34" charset="0"/>
            </a:endParaRPr>
          </a:p>
          <a:p>
            <a:r>
              <a:rPr lang="en-US" altLang="en-US" dirty="0" smtClean="0">
                <a:latin typeface="Arial" pitchFamily="34" charset="0"/>
              </a:rPr>
              <a:t>It is possible to force the use of CGLIB, in those (hopefully rare) cases where you need to advise a method that is not declared on an interface, or where you need to pass a </a:t>
            </a:r>
            <a:r>
              <a:rPr lang="en-US" altLang="en-US" dirty="0" err="1" smtClean="0">
                <a:latin typeface="Arial" pitchFamily="34" charset="0"/>
              </a:rPr>
              <a:t>proxied</a:t>
            </a:r>
            <a:r>
              <a:rPr lang="en-US" altLang="en-US" dirty="0" smtClean="0">
                <a:latin typeface="Arial" pitchFamily="34" charset="0"/>
              </a:rPr>
              <a:t> object to a method as a concrete type.</a:t>
            </a:r>
          </a:p>
          <a:p>
            <a:endParaRPr lang="en-US" altLang="en-US" dirty="0" smtClean="0">
              <a:latin typeface="Arial" pitchFamily="34" charset="0"/>
            </a:endParaRPr>
          </a:p>
          <a:p>
            <a:r>
              <a:rPr lang="en-US" altLang="en-US" dirty="0" smtClean="0">
                <a:latin typeface="Arial" pitchFamily="34" charset="0"/>
              </a:rPr>
              <a:t>It is important to grasp the fact that Spring AOP is proxy-based</a:t>
            </a: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30F48DF-90D9-4DBA-851A-2A6EBA83F7C9}" type="slidenum">
              <a:rPr lang="en-US" b="0" smtClean="0"/>
              <a:pPr eaLnBrk="1" hangingPunct="1"/>
              <a:t>174</a:t>
            </a:fld>
            <a:endParaRPr lang="en-US" b="0" smtClean="0"/>
          </a:p>
        </p:txBody>
      </p:sp>
    </p:spTree>
    <p:extLst>
      <p:ext uri="{BB962C8B-B14F-4D97-AF65-F5344CB8AC3E}">
        <p14:creationId xmlns:p14="http://schemas.microsoft.com/office/powerpoint/2010/main" val="383161464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Instruction</a:t>
            </a:r>
            <a:r>
              <a:rPr lang="en-US" baseline="0" dirty="0" smtClean="0"/>
              <a:t> for the Trainer</a:t>
            </a:r>
          </a:p>
          <a:p>
            <a:pPr marL="228600" indent="-228600">
              <a:buFont typeface="+mj-lt"/>
              <a:buAutoNum type="arabicPeriod"/>
            </a:pPr>
            <a:r>
              <a:rPr lang="en-US" baseline="0" dirty="0" err="1" smtClean="0"/>
              <a:t>joinpoint</a:t>
            </a:r>
            <a:endParaRPr lang="en-US" baseline="0" dirty="0" smtClean="0"/>
          </a:p>
          <a:p>
            <a:pPr marL="228600" indent="-228600">
              <a:buFont typeface="+mj-lt"/>
              <a:buAutoNum type="arabicPeriod"/>
            </a:pPr>
            <a:r>
              <a:rPr lang="en-US" dirty="0" smtClean="0"/>
              <a:t>Aspect</a:t>
            </a:r>
          </a:p>
          <a:p>
            <a:pPr marL="228600" indent="-228600">
              <a:buFont typeface="+mj-lt"/>
              <a:buAutoNum type="arabicPeriod"/>
            </a:pPr>
            <a:r>
              <a:rPr lang="en-US" dirty="0" smtClean="0"/>
              <a:t>Target Object</a:t>
            </a:r>
          </a:p>
          <a:p>
            <a:pPr marL="228600" indent="-228600">
              <a:buFont typeface="+mj-lt"/>
              <a:buAutoNum type="arabicPeriod"/>
            </a:pPr>
            <a:r>
              <a:rPr lang="en-US" dirty="0" smtClean="0"/>
              <a:t>AOP Proxy</a:t>
            </a:r>
          </a:p>
          <a:p>
            <a:pPr marL="228600" indent="-228600">
              <a:buFont typeface="+mj-lt"/>
              <a:buAutoNum type="arabicPeriod"/>
            </a:pPr>
            <a:r>
              <a:rPr lang="en-US" dirty="0" smtClean="0"/>
              <a:t>After Advice</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175</a:t>
            </a:fld>
            <a:endParaRPr lang="en-US"/>
          </a:p>
        </p:txBody>
      </p:sp>
    </p:spTree>
    <p:extLst>
      <p:ext uri="{BB962C8B-B14F-4D97-AF65-F5344CB8AC3E}">
        <p14:creationId xmlns:p14="http://schemas.microsoft.com/office/powerpoint/2010/main" val="2175525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None/>
            </a:pPr>
            <a:r>
              <a:rPr lang="en-US" altLang="en-US" dirty="0" smtClean="0">
                <a:solidFill>
                  <a:schemeClr val="bg1"/>
                </a:solidFill>
                <a:latin typeface="Arial" pitchFamily="34" charset="0"/>
              </a:rPr>
              <a:t>Instruction to Trainer:</a:t>
            </a:r>
          </a:p>
          <a:p>
            <a:pPr>
              <a:buFont typeface="Wingdings" pitchFamily="2" charset="2"/>
              <a:buNone/>
            </a:pPr>
            <a:endParaRPr lang="en-US" altLang="en-US" dirty="0" smtClean="0">
              <a:solidFill>
                <a:schemeClr val="bg1"/>
              </a:solidFill>
              <a:latin typeface="Arial" pitchFamily="34" charset="0"/>
            </a:endParaRPr>
          </a:p>
          <a:p>
            <a:pPr>
              <a:buFont typeface="Wingdings" pitchFamily="2" charset="2"/>
              <a:buNone/>
            </a:pPr>
            <a:r>
              <a:rPr lang="en-US" altLang="en-US" dirty="0" smtClean="0">
                <a:solidFill>
                  <a:schemeClr val="bg1"/>
                </a:solidFill>
                <a:latin typeface="Arial" pitchFamily="34" charset="0"/>
              </a:rPr>
              <a:t>Refer to the demo Project :</a:t>
            </a:r>
            <a:r>
              <a:rPr lang="en-US" altLang="en-US" dirty="0" err="1" smtClean="0">
                <a:solidFill>
                  <a:schemeClr val="bg1"/>
                </a:solidFill>
                <a:latin typeface="Arial" pitchFamily="34" charset="0"/>
              </a:rPr>
              <a:t>AMSBatch</a:t>
            </a:r>
            <a:r>
              <a:rPr lang="en-US" altLang="en-US" dirty="0" smtClean="0">
                <a:solidFill>
                  <a:schemeClr val="bg1"/>
                </a:solidFill>
                <a:latin typeface="Arial" pitchFamily="34" charset="0"/>
              </a:rPr>
              <a:t> in Hands-on and Demo folder. Show the demo of how to configure &lt;</a:t>
            </a:r>
            <a:r>
              <a:rPr lang="en-US" altLang="en-US" dirty="0" err="1" smtClean="0">
                <a:solidFill>
                  <a:schemeClr val="bg1"/>
                </a:solidFill>
                <a:latin typeface="Arial" pitchFamily="34" charset="0"/>
              </a:rPr>
              <a:t>aop:aspectj-autoproxy</a:t>
            </a:r>
            <a:r>
              <a:rPr lang="en-US" altLang="en-US" dirty="0" smtClean="0">
                <a:solidFill>
                  <a:schemeClr val="bg1"/>
                </a:solidFill>
                <a:latin typeface="Arial" pitchFamily="34" charset="0"/>
              </a:rPr>
              <a:t>&gt; in the file beans-advice.xml  under the source </a:t>
            </a:r>
            <a:r>
              <a:rPr lang="en-US" altLang="en-US" dirty="0" err="1" smtClean="0">
                <a:solidFill>
                  <a:schemeClr val="bg1"/>
                </a:solidFill>
                <a:latin typeface="Arial" pitchFamily="34" charset="0"/>
              </a:rPr>
              <a:t>packag</a:t>
            </a:r>
            <a:r>
              <a:rPr lang="en-US" altLang="en-US" dirty="0" smtClean="0">
                <a:solidFill>
                  <a:schemeClr val="bg1"/>
                </a:solidFill>
                <a:latin typeface="Arial" pitchFamily="34" charset="0"/>
              </a:rPr>
              <a:t> </a:t>
            </a:r>
            <a:r>
              <a:rPr lang="en-US" altLang="en-US" dirty="0" err="1" smtClean="0">
                <a:solidFill>
                  <a:schemeClr val="bg1"/>
                </a:solidFill>
                <a:latin typeface="Arial" pitchFamily="34" charset="0"/>
              </a:rPr>
              <a:t>ams.context</a:t>
            </a:r>
            <a:r>
              <a:rPr lang="en-US" altLang="en-US" dirty="0" smtClean="0">
                <a:solidFill>
                  <a:schemeClr val="bg1"/>
                </a:solidFill>
                <a:latin typeface="Arial" pitchFamily="34" charset="0"/>
              </a:rPr>
              <a:t>.</a:t>
            </a:r>
          </a:p>
          <a:p>
            <a:endParaRPr lang="en-US" altLang="en-US" dirty="0" smtClean="0">
              <a:latin typeface="Arial" pitchFamily="34" charset="0"/>
            </a:endParaRP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D09F8917-E1D7-4D44-8C77-BC2A6D3A72A0}" type="slidenum">
              <a:rPr lang="en-US" b="0" smtClean="0"/>
              <a:pPr eaLnBrk="1" hangingPunct="1"/>
              <a:t>176</a:t>
            </a:fld>
            <a:endParaRPr lang="en-US" b="0" smtClean="0"/>
          </a:p>
        </p:txBody>
      </p:sp>
    </p:spTree>
    <p:extLst>
      <p:ext uri="{BB962C8B-B14F-4D97-AF65-F5344CB8AC3E}">
        <p14:creationId xmlns:p14="http://schemas.microsoft.com/office/powerpoint/2010/main" val="1671957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BEEC9523-7C08-4B4B-A0A9-75F7B2345A5B}" type="slidenum">
              <a:rPr lang="en-US" b="0" smtClean="0"/>
              <a:pPr eaLnBrk="1" hangingPunct="1"/>
              <a:t>21</a:t>
            </a:fld>
            <a:endParaRPr lang="en-US" b="0" smtClean="0"/>
          </a:p>
        </p:txBody>
      </p:sp>
    </p:spTree>
    <p:extLst>
      <p:ext uri="{BB962C8B-B14F-4D97-AF65-F5344CB8AC3E}">
        <p14:creationId xmlns:p14="http://schemas.microsoft.com/office/powerpoint/2010/main" val="418553648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how can you register </a:t>
            </a:r>
            <a:r>
              <a:rPr lang="en-US" altLang="en-US" dirty="0" err="1" smtClean="0">
                <a:latin typeface="Arial" pitchFamily="34" charset="0"/>
              </a:rPr>
              <a:t>AspectJ</a:t>
            </a:r>
            <a:r>
              <a:rPr lang="en-US" altLang="en-US" dirty="0" smtClean="0">
                <a:latin typeface="Arial" pitchFamily="34" charset="0"/>
              </a:rPr>
              <a:t> aspects in Spring simply by declaring them as bean instances in the </a:t>
            </a:r>
            <a:r>
              <a:rPr lang="en-US" altLang="en-US" dirty="0" err="1" smtClean="0">
                <a:latin typeface="Arial" pitchFamily="34" charset="0"/>
              </a:rPr>
              <a:t>IoC</a:t>
            </a:r>
            <a:r>
              <a:rPr lang="en-US" altLang="en-US" dirty="0" smtClean="0">
                <a:latin typeface="Arial" pitchFamily="34" charset="0"/>
              </a:rPr>
              <a:t> container</a:t>
            </a:r>
          </a:p>
          <a:p>
            <a:endParaRPr lang="en-US" altLang="en-US" dirty="0" smtClean="0">
              <a:latin typeface="Arial" pitchFamily="34" charset="0"/>
            </a:endParaRPr>
          </a:p>
          <a:p>
            <a:r>
              <a:rPr lang="en-US" altLang="en-US" dirty="0" smtClean="0">
                <a:latin typeface="Arial" pitchFamily="34" charset="0"/>
              </a:rPr>
              <a:t>Explain the different types of </a:t>
            </a:r>
            <a:r>
              <a:rPr lang="en-US" altLang="en-US" dirty="0" err="1" smtClean="0">
                <a:latin typeface="Arial" pitchFamily="34" charset="0"/>
              </a:rPr>
              <a:t>AspectJ</a:t>
            </a:r>
            <a:r>
              <a:rPr lang="en-US" altLang="en-US" dirty="0" smtClean="0">
                <a:latin typeface="Arial" pitchFamily="34" charset="0"/>
              </a:rPr>
              <a:t> annotations like </a:t>
            </a:r>
            <a:r>
              <a:rPr lang="en-US" altLang="en-US" b="1" dirty="0" smtClean="0">
                <a:latin typeface="Arial" pitchFamily="34" charset="0"/>
              </a:rPr>
              <a:t>@Aspect , @Before, @After, @</a:t>
            </a:r>
            <a:r>
              <a:rPr lang="en-US" altLang="en-US" b="1" dirty="0" err="1" smtClean="0">
                <a:latin typeface="Arial" pitchFamily="34" charset="0"/>
              </a:rPr>
              <a:t>AfterReturning</a:t>
            </a:r>
            <a:r>
              <a:rPr lang="en-US" altLang="en-US" b="1" dirty="0" smtClean="0">
                <a:latin typeface="Arial" pitchFamily="34" charset="0"/>
              </a:rPr>
              <a:t>, @</a:t>
            </a:r>
            <a:r>
              <a:rPr lang="en-US" altLang="en-US" b="1" dirty="0" err="1" smtClean="0">
                <a:latin typeface="Arial" pitchFamily="34" charset="0"/>
              </a:rPr>
              <a:t>AfterThrowing</a:t>
            </a:r>
            <a:r>
              <a:rPr lang="en-US" altLang="en-US" b="1" dirty="0" smtClean="0">
                <a:latin typeface="Arial" pitchFamily="34" charset="0"/>
              </a:rPr>
              <a:t>, and @Around.</a:t>
            </a:r>
          </a:p>
          <a:p>
            <a:endParaRPr lang="en-US" altLang="en-US" dirty="0" smtClean="0">
              <a:latin typeface="Arial" pitchFamily="34"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79D579D-2A38-4F82-B679-279E8077492F}" type="slidenum">
              <a:rPr lang="en-US" b="0" smtClean="0"/>
              <a:pPr eaLnBrk="1" hangingPunct="1"/>
              <a:t>177</a:t>
            </a:fld>
            <a:endParaRPr lang="en-US" b="0" smtClean="0"/>
          </a:p>
        </p:txBody>
      </p:sp>
    </p:spTree>
    <p:extLst>
      <p:ext uri="{BB962C8B-B14F-4D97-AF65-F5344CB8AC3E}">
        <p14:creationId xmlns:p14="http://schemas.microsoft.com/office/powerpoint/2010/main" val="42206160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participants how to apply the </a:t>
            </a:r>
            <a:r>
              <a:rPr lang="en-US" altLang="en-US" dirty="0" err="1" smtClean="0">
                <a:latin typeface="Arial" pitchFamily="34" charset="0"/>
              </a:rPr>
              <a:t>AspectJ</a:t>
            </a:r>
            <a:r>
              <a:rPr lang="en-US" altLang="en-US" dirty="0" smtClean="0">
                <a:latin typeface="Arial" pitchFamily="34" charset="0"/>
              </a:rPr>
              <a:t>  annotations  while creating an Aspect.</a:t>
            </a: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AD84E2F-B21D-4C0D-BE86-926A1CD89320}" type="slidenum">
              <a:rPr lang="en-US" b="0" smtClean="0"/>
              <a:pPr eaLnBrk="1" hangingPunct="1"/>
              <a:t>178</a:t>
            </a:fld>
            <a:endParaRPr lang="en-US" b="0" smtClean="0"/>
          </a:p>
        </p:txBody>
      </p:sp>
    </p:spTree>
    <p:extLst>
      <p:ext uri="{BB962C8B-B14F-4D97-AF65-F5344CB8AC3E}">
        <p14:creationId xmlns:p14="http://schemas.microsoft.com/office/powerpoint/2010/main" val="188135623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participants how to declare and enable the </a:t>
            </a:r>
            <a:r>
              <a:rPr lang="en-US" altLang="en-US" dirty="0" err="1" smtClean="0">
                <a:latin typeface="Arial" pitchFamily="34" charset="0"/>
              </a:rPr>
              <a:t>AspectJ</a:t>
            </a:r>
            <a:r>
              <a:rPr lang="en-US" altLang="en-US" dirty="0" smtClean="0">
                <a:latin typeface="Arial" pitchFamily="34" charset="0"/>
              </a:rPr>
              <a:t> annotation and how to declare an aspect in the spring configuration file.</a:t>
            </a:r>
          </a:p>
          <a:p>
            <a:endParaRPr lang="en-US" altLang="en-US" dirty="0" smtClean="0">
              <a:latin typeface="Arial" pitchFamily="34" charset="0"/>
            </a:endParaRPr>
          </a:p>
          <a:p>
            <a:endParaRPr lang="en-US" altLang="en-US" dirty="0" smtClean="0">
              <a:latin typeface="Arial" pitchFamily="34"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67E8756-B4BF-445C-8B99-E3FC768D4530}" type="slidenum">
              <a:rPr lang="en-US" b="0" smtClean="0"/>
              <a:pPr eaLnBrk="1" hangingPunct="1"/>
              <a:t>179</a:t>
            </a:fld>
            <a:endParaRPr lang="en-US" b="0" smtClean="0"/>
          </a:p>
        </p:txBody>
      </p:sp>
    </p:spTree>
    <p:extLst>
      <p:ext uri="{BB962C8B-B14F-4D97-AF65-F5344CB8AC3E}">
        <p14:creationId xmlns:p14="http://schemas.microsoft.com/office/powerpoint/2010/main" val="23417542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participants the anatomy of </a:t>
            </a:r>
            <a:r>
              <a:rPr lang="en-US" altLang="en-US" dirty="0" err="1" smtClean="0">
                <a:solidFill>
                  <a:srgbClr val="FFFFFF"/>
                </a:solidFill>
                <a:latin typeface="Arial" pitchFamily="34" charset="0"/>
              </a:rPr>
              <a:t>Pointcut</a:t>
            </a:r>
            <a:r>
              <a:rPr lang="en-US" altLang="en-US" dirty="0" smtClean="0">
                <a:solidFill>
                  <a:srgbClr val="FFFFFF"/>
                </a:solidFill>
                <a:latin typeface="Arial" pitchFamily="34" charset="0"/>
              </a:rPr>
              <a:t> Expression </a:t>
            </a:r>
          </a:p>
          <a:p>
            <a:endParaRPr lang="en-US" altLang="en-US" dirty="0" smtClean="0">
              <a:latin typeface="Arial" pitchFamily="34" charset="0"/>
            </a:endParaRPr>
          </a:p>
          <a:p>
            <a:r>
              <a:rPr lang="en-US" altLang="en-US" dirty="0" smtClean="0">
                <a:latin typeface="Arial" pitchFamily="34" charset="0"/>
              </a:rPr>
              <a:t>More detailed on </a:t>
            </a:r>
            <a:r>
              <a:rPr lang="en-US" altLang="en-US" dirty="0" err="1" smtClean="0">
                <a:latin typeface="Arial" pitchFamily="34" charset="0"/>
              </a:rPr>
              <a:t>pointcut</a:t>
            </a:r>
            <a:r>
              <a:rPr lang="en-US" altLang="en-US" dirty="0" smtClean="0">
                <a:latin typeface="Arial" pitchFamily="34" charset="0"/>
              </a:rPr>
              <a:t> will be discussed later in the session</a:t>
            </a:r>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D4D1AE4A-2BEB-4D04-9501-60B5CE3AC4F0}" type="slidenum">
              <a:rPr lang="en-US" b="0" smtClean="0"/>
              <a:pPr eaLnBrk="1" hangingPunct="1"/>
              <a:t>180</a:t>
            </a:fld>
            <a:endParaRPr lang="en-US" b="0" smtClean="0"/>
          </a:p>
        </p:txBody>
      </p:sp>
    </p:spTree>
    <p:extLst>
      <p:ext uri="{BB962C8B-B14F-4D97-AF65-F5344CB8AC3E}">
        <p14:creationId xmlns:p14="http://schemas.microsoft.com/office/powerpoint/2010/main" val="13312111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in details the examples of </a:t>
            </a:r>
            <a:r>
              <a:rPr lang="en-US" altLang="en-US" dirty="0" err="1" smtClean="0">
                <a:latin typeface="Arial" pitchFamily="34" charset="0"/>
              </a:rPr>
              <a:t>Pointcut</a:t>
            </a:r>
            <a:r>
              <a:rPr lang="en-US" altLang="en-US" dirty="0" smtClean="0">
                <a:latin typeface="Arial" pitchFamily="34" charset="0"/>
              </a:rPr>
              <a:t> expressions.</a:t>
            </a:r>
          </a:p>
          <a:p>
            <a:endParaRPr lang="en-US" altLang="en-US" dirty="0" smtClean="0">
              <a:latin typeface="Arial" pitchFamily="34" charset="0"/>
            </a:endParaRPr>
          </a:p>
          <a:p>
            <a:r>
              <a:rPr lang="en-US" altLang="en-US" dirty="0" smtClean="0">
                <a:latin typeface="Arial" pitchFamily="34" charset="0"/>
              </a:rPr>
              <a:t>More discussion on </a:t>
            </a:r>
            <a:r>
              <a:rPr lang="en-US" altLang="en-US" dirty="0" err="1" smtClean="0">
                <a:latin typeface="Arial" pitchFamily="34" charset="0"/>
              </a:rPr>
              <a:t>pointcut</a:t>
            </a:r>
            <a:r>
              <a:rPr lang="en-US" altLang="en-US" dirty="0" smtClean="0">
                <a:latin typeface="Arial" pitchFamily="34" charset="0"/>
              </a:rPr>
              <a:t> will be in the later session</a:t>
            </a: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E2AD52E9-67CB-4513-832F-3FE8FF5586A4}" type="slidenum">
              <a:rPr lang="en-US" b="0" smtClean="0"/>
              <a:pPr eaLnBrk="1" hangingPunct="1"/>
              <a:t>181</a:t>
            </a:fld>
            <a:endParaRPr lang="en-US" b="0" smtClean="0"/>
          </a:p>
        </p:txBody>
      </p:sp>
    </p:spTree>
    <p:extLst>
      <p:ext uri="{BB962C8B-B14F-4D97-AF65-F5344CB8AC3E}">
        <p14:creationId xmlns:p14="http://schemas.microsoft.com/office/powerpoint/2010/main" val="38482212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a:t>
            </a:r>
            <a:r>
              <a:rPr lang="en-US" altLang="en-US" dirty="0" err="1" smtClean="0">
                <a:latin typeface="Arial" pitchFamily="34" charset="0"/>
              </a:rPr>
              <a:t>AMSBatch</a:t>
            </a:r>
            <a:r>
              <a:rPr lang="en-US" altLang="en-US" dirty="0" smtClean="0">
                <a:latin typeface="Arial" pitchFamily="34" charset="0"/>
              </a:rPr>
              <a:t> project in Hands-on and Demo Folder.</a:t>
            </a:r>
          </a:p>
          <a:p>
            <a:endParaRPr lang="en-US" altLang="en-US" dirty="0" smtClean="0">
              <a:latin typeface="Arial" pitchFamily="34" charset="0"/>
            </a:endParaRPr>
          </a:p>
          <a:p>
            <a:r>
              <a:rPr lang="en-US" altLang="en-US" dirty="0" smtClean="0">
                <a:latin typeface="Arial" pitchFamily="34" charset="0"/>
              </a:rPr>
              <a:t>Any advice method may declare as its first parameter, a parameter of type </a:t>
            </a:r>
            <a:r>
              <a:rPr lang="en-US" altLang="en-US" dirty="0" err="1" smtClean="0">
                <a:latin typeface="Arial" pitchFamily="34" charset="0"/>
              </a:rPr>
              <a:t>org.aspectj.lang.JoinPoint</a:t>
            </a:r>
            <a:r>
              <a:rPr lang="en-US" altLang="en-US" dirty="0" smtClean="0">
                <a:latin typeface="Arial" pitchFamily="34" charset="0"/>
              </a:rPr>
              <a:t> (please note that around advice is required to declare a first parameter of type </a:t>
            </a:r>
            <a:r>
              <a:rPr lang="en-US" altLang="en-US" dirty="0" err="1" smtClean="0">
                <a:latin typeface="Arial" pitchFamily="34" charset="0"/>
              </a:rPr>
              <a:t>ProceedingJoinPoint</a:t>
            </a:r>
            <a:r>
              <a:rPr lang="en-US" altLang="en-US" dirty="0" smtClean="0">
                <a:latin typeface="Arial" pitchFamily="34" charset="0"/>
              </a:rPr>
              <a:t>, which is a subclass of </a:t>
            </a:r>
            <a:r>
              <a:rPr lang="en-US" altLang="en-US" dirty="0" err="1" smtClean="0">
                <a:latin typeface="Arial" pitchFamily="34" charset="0"/>
              </a:rPr>
              <a:t>JoinPoint</a:t>
            </a:r>
            <a:r>
              <a:rPr lang="en-US" altLang="en-US" dirty="0" smtClean="0">
                <a:latin typeface="Arial" pitchFamily="34" charset="0"/>
              </a:rPr>
              <a:t>)</a:t>
            </a: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6BF27A3-7398-4B74-B55F-F6481900BF13}" type="slidenum">
              <a:rPr lang="en-US" b="0" smtClean="0"/>
              <a:pPr eaLnBrk="1" hangingPunct="1"/>
              <a:t>182</a:t>
            </a:fld>
            <a:endParaRPr lang="en-US" b="0" smtClean="0"/>
          </a:p>
        </p:txBody>
      </p:sp>
    </p:spTree>
    <p:extLst>
      <p:ext uri="{BB962C8B-B14F-4D97-AF65-F5344CB8AC3E}">
        <p14:creationId xmlns:p14="http://schemas.microsoft.com/office/powerpoint/2010/main" val="10014797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r>
              <a:rPr lang="en-US" altLang="en-US" dirty="0" smtClean="0">
                <a:latin typeface="Arial" pitchFamily="34" charset="0"/>
              </a:rPr>
              <a:t>Refer to </a:t>
            </a:r>
            <a:r>
              <a:rPr lang="en-US" altLang="en-US" dirty="0" err="1" smtClean="0">
                <a:latin typeface="Arial" pitchFamily="34" charset="0"/>
              </a:rPr>
              <a:t>AMSBatch</a:t>
            </a:r>
            <a:r>
              <a:rPr lang="en-US" altLang="en-US" dirty="0" smtClean="0">
                <a:latin typeface="Arial" pitchFamily="34" charset="0"/>
              </a:rPr>
              <a:t> project in Hands-on and Demo Folder.</a:t>
            </a:r>
          </a:p>
          <a:p>
            <a:endParaRPr lang="en-US" altLang="en-US" dirty="0" smtClean="0">
              <a:latin typeface="Arial" pitchFamily="34" charset="0"/>
            </a:endParaRPr>
          </a:p>
          <a:p>
            <a:r>
              <a:rPr lang="en-US" altLang="en-US" dirty="0" smtClean="0">
                <a:latin typeface="Arial" pitchFamily="34" charset="0"/>
              </a:rPr>
              <a:t>After (finally) advice runs however a matched method execution exits. It is declared using the @After annotation. After advice must be prepared to handle both normal and exception return conditions. It is typically used for releasing resources, etc.</a:t>
            </a: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A1A6E5C-277F-4A6B-A6BB-79E2A1797A3F}" type="slidenum">
              <a:rPr lang="en-US" b="0" smtClean="0"/>
              <a:pPr eaLnBrk="1" hangingPunct="1"/>
              <a:t>183</a:t>
            </a:fld>
            <a:endParaRPr lang="en-US" b="0" smtClean="0"/>
          </a:p>
        </p:txBody>
      </p:sp>
    </p:spTree>
    <p:extLst>
      <p:ext uri="{BB962C8B-B14F-4D97-AF65-F5344CB8AC3E}">
        <p14:creationId xmlns:p14="http://schemas.microsoft.com/office/powerpoint/2010/main" val="241991873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p>
          <a:p>
            <a:r>
              <a:rPr lang="en-US" altLang="en-US" dirty="0" smtClean="0">
                <a:latin typeface="Arial" pitchFamily="34" charset="0"/>
              </a:rPr>
              <a:t>Refer to </a:t>
            </a:r>
            <a:r>
              <a:rPr lang="en-US" altLang="en-US" dirty="0" err="1" smtClean="0">
                <a:latin typeface="Arial" pitchFamily="34" charset="0"/>
              </a:rPr>
              <a:t>AMSBatch</a:t>
            </a:r>
            <a:r>
              <a:rPr lang="en-US" altLang="en-US" dirty="0" smtClean="0">
                <a:latin typeface="Arial" pitchFamily="34" charset="0"/>
              </a:rPr>
              <a:t> project in the Hands-on and Demo project.</a:t>
            </a:r>
          </a:p>
          <a:p>
            <a:endParaRPr lang="en-US" altLang="en-US" dirty="0" smtClean="0">
              <a:latin typeface="Arial" pitchFamily="34" charset="0"/>
            </a:endParaRPr>
          </a:p>
          <a:p>
            <a:r>
              <a:rPr lang="en-US" altLang="en-US" dirty="0" smtClean="0">
                <a:latin typeface="Arial" pitchFamily="34" charset="0"/>
              </a:rPr>
              <a:t>The name used in the returning attribute must correspond to the name of a parameter in the advice method. When a method execution returns, the return value will be passed to the advice method as the corresponding argument value. A returning clause also restricts matching to only those method executions that return a value of the specified type (Object in this case, which will match any return value).</a:t>
            </a: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603708C-2626-4D26-BC2D-F6239F88273B}" type="slidenum">
              <a:rPr lang="en-US" b="0" smtClean="0"/>
              <a:pPr eaLnBrk="1" hangingPunct="1"/>
              <a:t>184</a:t>
            </a:fld>
            <a:endParaRPr lang="en-US" b="0" smtClean="0"/>
          </a:p>
        </p:txBody>
      </p:sp>
    </p:spTree>
    <p:extLst>
      <p:ext uri="{BB962C8B-B14F-4D97-AF65-F5344CB8AC3E}">
        <p14:creationId xmlns:p14="http://schemas.microsoft.com/office/powerpoint/2010/main" val="17166349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a:t>
            </a:r>
            <a:r>
              <a:rPr lang="en-US" altLang="en-US" dirty="0" err="1" smtClean="0">
                <a:latin typeface="Arial" pitchFamily="34" charset="0"/>
              </a:rPr>
              <a:t>AMSBatch</a:t>
            </a:r>
            <a:r>
              <a:rPr lang="en-US" altLang="en-US" dirty="0" smtClean="0">
                <a:latin typeface="Arial" pitchFamily="34" charset="0"/>
              </a:rPr>
              <a:t> project in Hands-on and Demo Folder.</a:t>
            </a:r>
          </a:p>
          <a:p>
            <a:endParaRPr lang="en-US" altLang="en-US" dirty="0" smtClean="0">
              <a:latin typeface="Arial" pitchFamily="34" charset="0"/>
            </a:endParaRPr>
          </a:p>
          <a:p>
            <a:r>
              <a:rPr lang="en-US" altLang="en-US" dirty="0" smtClean="0">
                <a:latin typeface="Arial" pitchFamily="34" charset="0"/>
              </a:rPr>
              <a:t>After throwing advice, runs when a matched method execution exits by throwing an exception. It is declared using the @</a:t>
            </a:r>
            <a:r>
              <a:rPr lang="en-US" altLang="en-US" dirty="0" err="1" smtClean="0">
                <a:latin typeface="Arial" pitchFamily="34" charset="0"/>
              </a:rPr>
              <a:t>AfterThrowing</a:t>
            </a:r>
            <a:r>
              <a:rPr lang="en-US" altLang="en-US" dirty="0" smtClean="0">
                <a:latin typeface="Arial" pitchFamily="34" charset="0"/>
              </a:rPr>
              <a:t> annotation.</a:t>
            </a:r>
          </a:p>
          <a:p>
            <a:endParaRPr lang="en-US" altLang="en-US" dirty="0" smtClean="0">
              <a:latin typeface="Arial" pitchFamily="34" charset="0"/>
            </a:endParaRPr>
          </a:p>
          <a:p>
            <a:r>
              <a:rPr lang="en-US" altLang="en-US" dirty="0" smtClean="0">
                <a:latin typeface="Arial" pitchFamily="34" charset="0"/>
              </a:rPr>
              <a:t>Often you want the advice to run only when exceptions of a given type are thrown, and you also often need access to the thrown exception in the advice body. Use the throwing attribute to both restrict matching (if desired, use </a:t>
            </a:r>
            <a:r>
              <a:rPr lang="en-US" altLang="en-US" dirty="0" err="1" smtClean="0">
                <a:latin typeface="Arial" pitchFamily="34" charset="0"/>
              </a:rPr>
              <a:t>Throwable</a:t>
            </a:r>
            <a:r>
              <a:rPr lang="en-US" altLang="en-US" dirty="0" smtClean="0">
                <a:latin typeface="Arial" pitchFamily="34" charset="0"/>
              </a:rPr>
              <a:t> as the exception type otherwise) and bind the thrown exception to an advice parameter.</a:t>
            </a:r>
          </a:p>
          <a:p>
            <a:r>
              <a:rPr lang="en-US" altLang="en-US" dirty="0" smtClean="0">
                <a:latin typeface="Arial" pitchFamily="34" charset="0"/>
              </a:rPr>
              <a:t>The name used in the throwing attribute must correspond to the name of a parameter in the advice method. When a method execution exits by throwing an exception, the exception will be passed to the advice method as the corresponding argument value. A throwing clause also restricts matching to only those method executions that throw an exception of the specified type (Exception in this case).</a:t>
            </a: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8B5E072-1F3A-43B0-ACF1-5B1C7EE00C17}" type="slidenum">
              <a:rPr lang="en-US" b="0" smtClean="0"/>
              <a:pPr eaLnBrk="1" hangingPunct="1"/>
              <a:t>185</a:t>
            </a:fld>
            <a:endParaRPr lang="en-US" b="0" smtClean="0"/>
          </a:p>
        </p:txBody>
      </p:sp>
    </p:spTree>
    <p:extLst>
      <p:ext uri="{BB962C8B-B14F-4D97-AF65-F5344CB8AC3E}">
        <p14:creationId xmlns:p14="http://schemas.microsoft.com/office/powerpoint/2010/main" val="32522370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a:t>
            </a:r>
            <a:r>
              <a:rPr lang="en-US" altLang="en-US" dirty="0" err="1" smtClean="0">
                <a:latin typeface="Arial" pitchFamily="34" charset="0"/>
              </a:rPr>
              <a:t>AMSBatch</a:t>
            </a:r>
            <a:r>
              <a:rPr lang="en-US" altLang="en-US" dirty="0" smtClean="0">
                <a:latin typeface="Arial" pitchFamily="34" charset="0"/>
              </a:rPr>
              <a:t> project in Hands-on and Demo Folder.</a:t>
            </a:r>
          </a:p>
          <a:p>
            <a:endParaRPr lang="en-US" altLang="en-US" dirty="0" smtClean="0">
              <a:latin typeface="Arial" pitchFamily="34" charset="0"/>
            </a:endParaRPr>
          </a:p>
          <a:p>
            <a:r>
              <a:rPr lang="en-US" altLang="en-US" dirty="0" smtClean="0">
                <a:latin typeface="Arial" pitchFamily="34" charset="0"/>
              </a:rPr>
              <a:t>After (finally) advice runs however a matched method execution exits </a:t>
            </a:r>
            <a:r>
              <a:rPr lang="en-US" altLang="en-US" dirty="0" smtClean="0">
                <a:solidFill>
                  <a:srgbClr val="FF0000"/>
                </a:solidFill>
                <a:latin typeface="Arial" pitchFamily="34" charset="0"/>
              </a:rPr>
              <a:t>(normally or with an exception)</a:t>
            </a:r>
            <a:r>
              <a:rPr lang="en-US" altLang="en-US" dirty="0" smtClean="0">
                <a:latin typeface="Arial" pitchFamily="34" charset="0"/>
              </a:rPr>
              <a:t>. It is declared using the @After annotation. After advice must be prepared to handle both normal and exception return conditions. It is typically used for releasing resources, etc.</a:t>
            </a: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B7A37E3B-9518-4006-89DD-F439E82CABF8}" type="slidenum">
              <a:rPr lang="en-US" b="0" smtClean="0"/>
              <a:pPr eaLnBrk="1" hangingPunct="1"/>
              <a:t>186</a:t>
            </a:fld>
            <a:endParaRPr lang="en-US" b="0" smtClean="0"/>
          </a:p>
        </p:txBody>
      </p:sp>
    </p:spTree>
    <p:extLst>
      <p:ext uri="{BB962C8B-B14F-4D97-AF65-F5344CB8AC3E}">
        <p14:creationId xmlns:p14="http://schemas.microsoft.com/office/powerpoint/2010/main" val="424224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a:t>
            </a:r>
            <a:r>
              <a:rPr lang="en-US" altLang="en-US" baseline="0" dirty="0" smtClean="0">
                <a:latin typeface="Arial" pitchFamily="34" charset="0"/>
              </a:rPr>
              <a:t> to Trainer:</a:t>
            </a:r>
          </a:p>
          <a:p>
            <a:endParaRPr lang="en-US" altLang="en-US" baseline="0" dirty="0" smtClean="0">
              <a:latin typeface="Arial" pitchFamily="34" charset="0"/>
            </a:endParaRPr>
          </a:p>
          <a:p>
            <a:r>
              <a:rPr lang="en-US" altLang="en-US" baseline="0" dirty="0" smtClean="0">
                <a:latin typeface="Arial" pitchFamily="34" charset="0"/>
              </a:rPr>
              <a:t>Explain the different layer in the applications and How spring can be used at different layers.</a:t>
            </a:r>
            <a:endParaRPr lang="en-US" altLang="en-US" dirty="0" smtClean="0">
              <a:latin typeface="Arial" pitchFamily="34" charset="0"/>
            </a:endParaRPr>
          </a:p>
          <a:p>
            <a:endParaRPr lang="en-US" dirty="0" smtClean="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4939C51-0897-4108-8D14-CA1DF7911708}" type="slidenum">
              <a:rPr lang="en-US" b="0" smtClean="0"/>
              <a:pPr eaLnBrk="1" hangingPunct="1"/>
              <a:t>22</a:t>
            </a:fld>
            <a:endParaRPr lang="en-US" b="0" smtClean="0"/>
          </a:p>
        </p:txBody>
      </p:sp>
    </p:spTree>
    <p:extLst>
      <p:ext uri="{BB962C8B-B14F-4D97-AF65-F5344CB8AC3E}">
        <p14:creationId xmlns:p14="http://schemas.microsoft.com/office/powerpoint/2010/main" val="317173192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a:t>
            </a:r>
            <a:r>
              <a:rPr lang="en-US" altLang="en-US" dirty="0" err="1" smtClean="0">
                <a:latin typeface="Arial" pitchFamily="34" charset="0"/>
              </a:rPr>
              <a:t>AMSBatch</a:t>
            </a:r>
            <a:r>
              <a:rPr lang="en-US" altLang="en-US" dirty="0" smtClean="0">
                <a:latin typeface="Arial" pitchFamily="34" charset="0"/>
              </a:rPr>
              <a:t> project in Hands-on and Demo Folder.</a:t>
            </a:r>
          </a:p>
          <a:p>
            <a:endParaRPr lang="en-US" altLang="en-US" dirty="0" smtClean="0">
              <a:latin typeface="Arial" pitchFamily="34" charset="0"/>
            </a:endParaRPr>
          </a:p>
          <a:p>
            <a:r>
              <a:rPr lang="en-US" altLang="en-US" dirty="0" smtClean="0">
                <a:latin typeface="Arial" pitchFamily="34" charset="0"/>
              </a:rPr>
              <a:t>It is the most powerful of all the advice types. It gains full control of a join point, so you can combine all the actions of the preceding advices into one single advice. </a:t>
            </a:r>
          </a:p>
          <a:p>
            <a:r>
              <a:rPr lang="en-US" altLang="en-US" dirty="0" smtClean="0">
                <a:latin typeface="Arial" pitchFamily="34" charset="0"/>
              </a:rPr>
              <a:t>You can even control when, and whether, to proceed with the original join point execution.</a:t>
            </a: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653F189-2FA8-47A2-8469-4D6645F455B1}" type="slidenum">
              <a:rPr lang="en-US" b="0" smtClean="0"/>
              <a:pPr eaLnBrk="1" hangingPunct="1"/>
              <a:t>187</a:t>
            </a:fld>
            <a:endParaRPr lang="en-US" b="0" smtClean="0"/>
          </a:p>
        </p:txBody>
      </p:sp>
    </p:spTree>
    <p:extLst>
      <p:ext uri="{BB962C8B-B14F-4D97-AF65-F5344CB8AC3E}">
        <p14:creationId xmlns:p14="http://schemas.microsoft.com/office/powerpoint/2010/main" val="319202994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original bean that was wrapped by a proxy is called the target object, while the proxy object is called the this object. They can be accessed by the join point’s </a:t>
            </a:r>
            <a:r>
              <a:rPr lang="en-US" altLang="en-US" dirty="0" err="1" smtClean="0">
                <a:latin typeface="Arial" pitchFamily="34" charset="0"/>
              </a:rPr>
              <a:t>getTarget</a:t>
            </a:r>
            <a:r>
              <a:rPr lang="en-US" altLang="en-US" dirty="0" smtClean="0">
                <a:latin typeface="Arial" pitchFamily="34" charset="0"/>
              </a:rPr>
              <a:t>() and </a:t>
            </a:r>
            <a:r>
              <a:rPr lang="en-US" altLang="en-US" dirty="0" err="1" smtClean="0">
                <a:latin typeface="Arial" pitchFamily="34" charset="0"/>
              </a:rPr>
              <a:t>getThis</a:t>
            </a:r>
            <a:r>
              <a:rPr lang="en-US" altLang="en-US" dirty="0" smtClean="0">
                <a:latin typeface="Arial" pitchFamily="34" charset="0"/>
              </a:rPr>
              <a:t>() methods.</a:t>
            </a: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ABA10E99-C96F-44F3-9B03-B6E6CF5F828F}" type="slidenum">
              <a:rPr lang="en-US" b="0" smtClean="0"/>
              <a:pPr eaLnBrk="1" hangingPunct="1"/>
              <a:t>188</a:t>
            </a:fld>
            <a:endParaRPr lang="en-US" b="0" smtClean="0"/>
          </a:p>
        </p:txBody>
      </p:sp>
    </p:spTree>
    <p:extLst>
      <p:ext uri="{BB962C8B-B14F-4D97-AF65-F5344CB8AC3E}">
        <p14:creationId xmlns:p14="http://schemas.microsoft.com/office/powerpoint/2010/main" val="36354050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a:t>
            </a:r>
            <a:r>
              <a:rPr lang="en-US" altLang="en-US" dirty="0" err="1" smtClean="0">
                <a:latin typeface="Arial" pitchFamily="34" charset="0"/>
              </a:rPr>
              <a:t>AspectJ</a:t>
            </a:r>
            <a:r>
              <a:rPr lang="en-US" altLang="en-US" dirty="0" smtClean="0">
                <a:latin typeface="Arial" pitchFamily="34" charset="0"/>
              </a:rPr>
              <a:t> </a:t>
            </a:r>
            <a:r>
              <a:rPr lang="en-US" altLang="en-US" dirty="0" err="1" smtClean="0">
                <a:latin typeface="Arial" pitchFamily="34" charset="0"/>
              </a:rPr>
              <a:t>pointcut</a:t>
            </a:r>
            <a:r>
              <a:rPr lang="en-US" altLang="en-US" dirty="0" smtClean="0">
                <a:latin typeface="Arial" pitchFamily="34" charset="0"/>
              </a:rPr>
              <a:t> language is a powerful expression language that can match various kinds of join points. However, Spring AOP supports only method execution join points for beans declared in its </a:t>
            </a:r>
            <a:r>
              <a:rPr lang="en-US" altLang="en-US" dirty="0" err="1" smtClean="0">
                <a:latin typeface="Arial" pitchFamily="34" charset="0"/>
              </a:rPr>
              <a:t>IoC</a:t>
            </a:r>
            <a:r>
              <a:rPr lang="en-US" altLang="en-US" dirty="0" smtClean="0">
                <a:latin typeface="Arial" pitchFamily="34" charset="0"/>
              </a:rPr>
              <a:t> container. For this reason, only those </a:t>
            </a:r>
            <a:r>
              <a:rPr lang="en-US" altLang="en-US" dirty="0" err="1" smtClean="0">
                <a:latin typeface="Arial" pitchFamily="34" charset="0"/>
              </a:rPr>
              <a:t>pointcut</a:t>
            </a:r>
            <a:r>
              <a:rPr lang="en-US" altLang="en-US" dirty="0" smtClean="0">
                <a:latin typeface="Arial" pitchFamily="34" charset="0"/>
              </a:rPr>
              <a:t> expressions supported by Spring AOP will be introduced here. For a full description of the </a:t>
            </a:r>
            <a:r>
              <a:rPr lang="en-US" altLang="en-US" dirty="0" err="1" smtClean="0">
                <a:latin typeface="Arial" pitchFamily="34" charset="0"/>
              </a:rPr>
              <a:t>AspectJ</a:t>
            </a:r>
            <a:r>
              <a:rPr lang="en-US" altLang="en-US" dirty="0" smtClean="0">
                <a:latin typeface="Arial" pitchFamily="34" charset="0"/>
              </a:rPr>
              <a:t> </a:t>
            </a:r>
            <a:r>
              <a:rPr lang="en-US" altLang="en-US" dirty="0" err="1" smtClean="0">
                <a:latin typeface="Arial" pitchFamily="34" charset="0"/>
              </a:rPr>
              <a:t>pointcut</a:t>
            </a:r>
            <a:r>
              <a:rPr lang="en-US" altLang="en-US" dirty="0" smtClean="0">
                <a:latin typeface="Arial" pitchFamily="34" charset="0"/>
              </a:rPr>
              <a:t> language, please refer to the </a:t>
            </a:r>
            <a:r>
              <a:rPr lang="en-US" altLang="en-US" dirty="0" err="1" smtClean="0">
                <a:latin typeface="Arial" pitchFamily="34" charset="0"/>
              </a:rPr>
              <a:t>AspectJ</a:t>
            </a:r>
            <a:r>
              <a:rPr lang="en-US" altLang="en-US" dirty="0" smtClean="0">
                <a:latin typeface="Arial" pitchFamily="34" charset="0"/>
              </a:rPr>
              <a:t> programming guide available on </a:t>
            </a:r>
            <a:r>
              <a:rPr lang="en-US" altLang="en-US" dirty="0" err="1" smtClean="0">
                <a:latin typeface="Arial" pitchFamily="34" charset="0"/>
              </a:rPr>
              <a:t>AspectJ’s</a:t>
            </a:r>
            <a:r>
              <a:rPr lang="en-US" altLang="en-US" dirty="0" smtClean="0">
                <a:latin typeface="Arial" pitchFamily="34" charset="0"/>
              </a:rPr>
              <a:t> web site (http://www.eclipse.org/aspectj/).</a:t>
            </a:r>
          </a:p>
          <a:p>
            <a:endParaRPr lang="en-US" altLang="en-US" dirty="0" smtClean="0">
              <a:latin typeface="Arial" pitchFamily="34" charset="0"/>
            </a:endParaRPr>
          </a:p>
          <a:p>
            <a:r>
              <a:rPr lang="en-US" altLang="en-US" dirty="0" smtClean="0">
                <a:latin typeface="Arial" pitchFamily="34" charset="0"/>
              </a:rPr>
              <a:t>Spring AOP makes use of the </a:t>
            </a:r>
            <a:r>
              <a:rPr lang="en-US" altLang="en-US" dirty="0" err="1" smtClean="0">
                <a:latin typeface="Arial" pitchFamily="34" charset="0"/>
              </a:rPr>
              <a:t>AspectJ</a:t>
            </a:r>
            <a:r>
              <a:rPr lang="en-US" altLang="en-US" dirty="0" smtClean="0">
                <a:latin typeface="Arial" pitchFamily="34" charset="0"/>
              </a:rPr>
              <a:t> </a:t>
            </a:r>
            <a:r>
              <a:rPr lang="en-US" altLang="en-US" dirty="0" err="1" smtClean="0">
                <a:latin typeface="Arial" pitchFamily="34" charset="0"/>
              </a:rPr>
              <a:t>pointcut</a:t>
            </a:r>
            <a:r>
              <a:rPr lang="en-US" altLang="en-US" dirty="0" smtClean="0">
                <a:latin typeface="Arial" pitchFamily="34" charset="0"/>
              </a:rPr>
              <a:t> language for its </a:t>
            </a:r>
            <a:r>
              <a:rPr lang="en-US" altLang="en-US" dirty="0" err="1" smtClean="0">
                <a:latin typeface="Arial" pitchFamily="34" charset="0"/>
              </a:rPr>
              <a:t>pointcut</a:t>
            </a:r>
            <a:r>
              <a:rPr lang="en-US" altLang="en-US" dirty="0" smtClean="0">
                <a:latin typeface="Arial" pitchFamily="34" charset="0"/>
              </a:rPr>
              <a:t> definition. Actually, Spring AOP interprets the </a:t>
            </a:r>
            <a:r>
              <a:rPr lang="en-US" altLang="en-US" dirty="0" err="1" smtClean="0">
                <a:latin typeface="Arial" pitchFamily="34" charset="0"/>
              </a:rPr>
              <a:t>pointcut</a:t>
            </a:r>
            <a:r>
              <a:rPr lang="en-US" altLang="en-US" dirty="0" smtClean="0">
                <a:latin typeface="Arial" pitchFamily="34" charset="0"/>
              </a:rPr>
              <a:t> expressions at runtime by using a library provided by </a:t>
            </a:r>
            <a:r>
              <a:rPr lang="en-US" altLang="en-US" dirty="0" err="1" smtClean="0">
                <a:latin typeface="Arial" pitchFamily="34" charset="0"/>
              </a:rPr>
              <a:t>AspectJ</a:t>
            </a:r>
            <a:r>
              <a:rPr lang="en-US" altLang="en-US" dirty="0" smtClean="0">
                <a:latin typeface="Arial" pitchFamily="34" charset="0"/>
              </a:rPr>
              <a:t>. When writing </a:t>
            </a:r>
            <a:r>
              <a:rPr lang="en-US" altLang="en-US" dirty="0" err="1" smtClean="0">
                <a:latin typeface="Arial" pitchFamily="34" charset="0"/>
              </a:rPr>
              <a:t>AspectJ</a:t>
            </a:r>
            <a:r>
              <a:rPr lang="en-US" altLang="en-US" dirty="0" smtClean="0">
                <a:latin typeface="Arial" pitchFamily="34" charset="0"/>
              </a:rPr>
              <a:t> </a:t>
            </a:r>
            <a:r>
              <a:rPr lang="en-US" altLang="en-US" dirty="0" err="1" smtClean="0">
                <a:latin typeface="Arial" pitchFamily="34" charset="0"/>
              </a:rPr>
              <a:t>pointcut</a:t>
            </a:r>
            <a:r>
              <a:rPr lang="en-US" altLang="en-US" dirty="0" smtClean="0">
                <a:latin typeface="Arial" pitchFamily="34" charset="0"/>
              </a:rPr>
              <a:t> expressions for Spring AOP, you must keep in mind that Spring AOP only supports method execution join points for the beans in its </a:t>
            </a:r>
            <a:r>
              <a:rPr lang="en-US" altLang="en-US" dirty="0" err="1" smtClean="0">
                <a:latin typeface="Arial" pitchFamily="34" charset="0"/>
              </a:rPr>
              <a:t>IoC</a:t>
            </a:r>
            <a:r>
              <a:rPr lang="en-US" altLang="en-US" dirty="0" smtClean="0">
                <a:latin typeface="Arial" pitchFamily="34" charset="0"/>
              </a:rPr>
              <a:t> container. If you use a </a:t>
            </a:r>
            <a:r>
              <a:rPr lang="en-US" altLang="en-US" dirty="0" err="1" smtClean="0">
                <a:latin typeface="Arial" pitchFamily="34" charset="0"/>
              </a:rPr>
              <a:t>pointcut</a:t>
            </a:r>
            <a:r>
              <a:rPr lang="en-US" altLang="en-US" dirty="0" smtClean="0">
                <a:latin typeface="Arial" pitchFamily="34" charset="0"/>
              </a:rPr>
              <a:t> expression out of this scope, an IllegalArgumentException will be thrown.</a:t>
            </a: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EEE76BDB-B3BD-4736-BA9E-2148DDF490DA}" type="slidenum">
              <a:rPr lang="en-US" b="0" smtClean="0"/>
              <a:pPr eaLnBrk="1" hangingPunct="1"/>
              <a:t>189</a:t>
            </a:fld>
            <a:endParaRPr lang="en-US" b="0" smtClean="0"/>
          </a:p>
        </p:txBody>
      </p:sp>
    </p:spTree>
    <p:extLst>
      <p:ext uri="{BB962C8B-B14F-4D97-AF65-F5344CB8AC3E}">
        <p14:creationId xmlns:p14="http://schemas.microsoft.com/office/powerpoint/2010/main" val="245010999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participants the different example of </a:t>
            </a:r>
            <a:r>
              <a:rPr lang="en-US" altLang="en-US" dirty="0" err="1" smtClean="0">
                <a:latin typeface="Arial" pitchFamily="34" charset="0"/>
              </a:rPr>
              <a:t>pointcut</a:t>
            </a:r>
            <a:r>
              <a:rPr lang="en-US" altLang="en-US" dirty="0" smtClean="0">
                <a:latin typeface="Arial" pitchFamily="34" charset="0"/>
              </a:rPr>
              <a:t> expressions that are used to match a number of methods by their signatures.</a:t>
            </a:r>
          </a:p>
          <a:p>
            <a:endParaRPr lang="en-US" altLang="en-US" dirty="0" smtClean="0">
              <a:latin typeface="Arial" pitchFamily="34" charset="0"/>
            </a:endParaRP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353D7D96-A315-4050-9834-3AC6584DB64C}" type="slidenum">
              <a:rPr lang="en-US" b="0" smtClean="0"/>
              <a:pPr eaLnBrk="1" hangingPunct="1"/>
              <a:t>190</a:t>
            </a:fld>
            <a:endParaRPr lang="en-US" b="0" smtClean="0"/>
          </a:p>
        </p:txBody>
      </p:sp>
    </p:spTree>
    <p:extLst>
      <p:ext uri="{BB962C8B-B14F-4D97-AF65-F5344CB8AC3E}">
        <p14:creationId xmlns:p14="http://schemas.microsoft.com/office/powerpoint/2010/main" val="23172297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pPr>
              <a:buFontTx/>
              <a:buNone/>
            </a:pPr>
            <a:r>
              <a:rPr lang="en-US" altLang="en-US" dirty="0" smtClean="0">
                <a:latin typeface="Arial" pitchFamily="34" charset="0"/>
              </a:rPr>
              <a:t>Explain the participants the different example of </a:t>
            </a:r>
            <a:r>
              <a:rPr lang="en-US" altLang="en-US" dirty="0" err="1" smtClean="0">
                <a:latin typeface="Arial" pitchFamily="34" charset="0"/>
              </a:rPr>
              <a:t>pointcut</a:t>
            </a:r>
            <a:r>
              <a:rPr lang="en-US" altLang="en-US" dirty="0" smtClean="0">
                <a:latin typeface="Arial" pitchFamily="34" charset="0"/>
              </a:rPr>
              <a:t> expressions that are used to match all join points within certain types. </a:t>
            </a:r>
          </a:p>
          <a:p>
            <a:endParaRPr lang="en-US" altLang="en-US" dirty="0" smtClean="0">
              <a:latin typeface="Arial" pitchFamily="34" charset="0"/>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9F71964-8877-4F89-B7F9-1F51A1489957}" type="slidenum">
              <a:rPr lang="en-US" b="0" smtClean="0"/>
              <a:pPr eaLnBrk="1" hangingPunct="1"/>
              <a:t>191</a:t>
            </a:fld>
            <a:endParaRPr lang="en-US" b="0" smtClean="0"/>
          </a:p>
        </p:txBody>
      </p:sp>
    </p:spTree>
    <p:extLst>
      <p:ext uri="{BB962C8B-B14F-4D97-AF65-F5344CB8AC3E}">
        <p14:creationId xmlns:p14="http://schemas.microsoft.com/office/powerpoint/2010/main" val="4681438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participants the different example of </a:t>
            </a:r>
            <a:r>
              <a:rPr lang="en-US" altLang="en-US" dirty="0" err="1" smtClean="0">
                <a:latin typeface="Arial" pitchFamily="34" charset="0"/>
              </a:rPr>
              <a:t>Pointcut</a:t>
            </a:r>
            <a:r>
              <a:rPr lang="en-US" altLang="en-US" dirty="0" smtClean="0">
                <a:latin typeface="Arial" pitchFamily="34" charset="0"/>
              </a:rPr>
              <a:t> expressions that are used to match all join points within certain types. </a:t>
            </a:r>
          </a:p>
          <a:p>
            <a:endParaRPr lang="en-US" altLang="en-US" dirty="0" smtClean="0">
              <a:latin typeface="Arial" pitchFamily="34" charset="0"/>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867506C-D29A-40BC-A157-05C13AEAEFF8}" type="slidenum">
              <a:rPr lang="en-US" b="0" smtClean="0"/>
              <a:pPr eaLnBrk="1" hangingPunct="1"/>
              <a:t>192</a:t>
            </a:fld>
            <a:endParaRPr lang="en-US" b="0" smtClean="0"/>
          </a:p>
        </p:txBody>
      </p:sp>
    </p:spTree>
    <p:extLst>
      <p:ext uri="{BB962C8B-B14F-4D97-AF65-F5344CB8AC3E}">
        <p14:creationId xmlns:p14="http://schemas.microsoft.com/office/powerpoint/2010/main" val="185577131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participants how </a:t>
            </a:r>
            <a:r>
              <a:rPr lang="en-US" altLang="en-US" dirty="0" err="1" smtClean="0">
                <a:latin typeface="Arial" pitchFamily="34" charset="0"/>
              </a:rPr>
              <a:t>pointcut</a:t>
            </a:r>
            <a:r>
              <a:rPr lang="en-US" altLang="en-US" dirty="0" smtClean="0">
                <a:latin typeface="Arial" pitchFamily="34" charset="0"/>
              </a:rPr>
              <a:t> expressions can be combined with the operators &amp;&amp; (and), || (or), and ! (not).</a:t>
            </a:r>
          </a:p>
          <a:p>
            <a:endParaRPr lang="en-US" altLang="en-US" dirty="0" smtClean="0">
              <a:latin typeface="Arial" pitchFamily="34" charset="0"/>
            </a:endParaRPr>
          </a:p>
          <a:p>
            <a:endParaRPr lang="en-US" altLang="en-US" dirty="0" smtClean="0">
              <a:latin typeface="Arial" pitchFamily="34" charset="0"/>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9E60B05-6BAC-492F-81C7-5D59B1FB0B7F}" type="slidenum">
              <a:rPr lang="en-US" b="0" smtClean="0"/>
              <a:pPr eaLnBrk="1" hangingPunct="1"/>
              <a:t>193</a:t>
            </a:fld>
            <a:endParaRPr lang="en-US" b="0" smtClean="0"/>
          </a:p>
        </p:txBody>
      </p:sp>
    </p:spTree>
    <p:extLst>
      <p:ext uri="{BB962C8B-B14F-4D97-AF65-F5344CB8AC3E}">
        <p14:creationId xmlns:p14="http://schemas.microsoft.com/office/powerpoint/2010/main" val="294269037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One way to access join point information is by reflection (i.e., via an argument of type </a:t>
            </a:r>
            <a:r>
              <a:rPr lang="en-US" altLang="en-US" dirty="0" err="1" smtClean="0">
                <a:latin typeface="Arial" pitchFamily="34" charset="0"/>
              </a:rPr>
              <a:t>org.aspectj.lang.JoinPoint</a:t>
            </a:r>
            <a:r>
              <a:rPr lang="en-US" altLang="en-US" dirty="0" smtClean="0">
                <a:latin typeface="Arial" pitchFamily="34" charset="0"/>
              </a:rPr>
              <a:t> in the advice method). Besides, you can access join point information in a declarative way by using some kinds of special </a:t>
            </a:r>
            <a:r>
              <a:rPr lang="en-US" altLang="en-US" dirty="0" err="1" smtClean="0">
                <a:latin typeface="Arial" pitchFamily="34" charset="0"/>
              </a:rPr>
              <a:t>pointcut</a:t>
            </a:r>
            <a:r>
              <a:rPr lang="en-US" altLang="en-US" dirty="0" smtClean="0">
                <a:latin typeface="Arial" pitchFamily="34" charset="0"/>
              </a:rPr>
              <a:t> expressions.</a:t>
            </a:r>
          </a:p>
          <a:p>
            <a:endParaRPr lang="en-US" altLang="en-US" dirty="0" smtClean="0">
              <a:latin typeface="Arial" pitchFamily="34" charset="0"/>
            </a:endParaRPr>
          </a:p>
          <a:p>
            <a:r>
              <a:rPr lang="en-US" altLang="en-US" dirty="0" smtClean="0">
                <a:latin typeface="Arial" pitchFamily="34" charset="0"/>
              </a:rPr>
              <a:t>For example, the expressions target() and args() capture the target object and argument values of the current join point and expose them as </a:t>
            </a:r>
            <a:r>
              <a:rPr lang="en-US" altLang="en-US" dirty="0" err="1" smtClean="0">
                <a:latin typeface="Arial" pitchFamily="34" charset="0"/>
              </a:rPr>
              <a:t>pointcut</a:t>
            </a:r>
            <a:r>
              <a:rPr lang="en-US" altLang="en-US" dirty="0" smtClean="0">
                <a:latin typeface="Arial" pitchFamily="34" charset="0"/>
              </a:rPr>
              <a:t> parameters. These parameters will be passed to your advice method via arguments of the same name.</a:t>
            </a: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0500C70-D5C2-4DD5-83F1-C4837F8A20DB}" type="slidenum">
              <a:rPr lang="en-US" b="0" smtClean="0"/>
              <a:pPr eaLnBrk="1" hangingPunct="1"/>
              <a:t>194</a:t>
            </a:fld>
            <a:endParaRPr lang="en-US" b="0" smtClean="0"/>
          </a:p>
        </p:txBody>
      </p:sp>
    </p:spTree>
    <p:extLst>
      <p:ext uri="{BB962C8B-B14F-4D97-AF65-F5344CB8AC3E}">
        <p14:creationId xmlns:p14="http://schemas.microsoft.com/office/powerpoint/2010/main" val="140249948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528046A-37FF-462C-BDFA-35DDB398F2B3}" type="slidenum">
              <a:rPr lang="en-US" b="0" smtClean="0"/>
              <a:pPr eaLnBrk="1" hangingPunct="1"/>
              <a:t>195</a:t>
            </a:fld>
            <a:endParaRPr lang="en-US" b="0" smtClean="0"/>
          </a:p>
        </p:txBody>
      </p:sp>
    </p:spTree>
    <p:extLst>
      <p:ext uri="{BB962C8B-B14F-4D97-AF65-F5344CB8AC3E}">
        <p14:creationId xmlns:p14="http://schemas.microsoft.com/office/powerpoint/2010/main" val="214480741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participants how you can directly embed a </a:t>
            </a:r>
            <a:r>
              <a:rPr lang="en-US" altLang="en-US" dirty="0" err="1" smtClean="0">
                <a:latin typeface="Arial" pitchFamily="34" charset="0"/>
              </a:rPr>
              <a:t>pointcut</a:t>
            </a:r>
            <a:r>
              <a:rPr lang="en-US" altLang="en-US" dirty="0" smtClean="0">
                <a:latin typeface="Arial" pitchFamily="34" charset="0"/>
              </a:rPr>
              <a:t> expression in an advice annotation.</a:t>
            </a:r>
          </a:p>
          <a:p>
            <a:endParaRPr lang="en-US" altLang="en-US" dirty="0" smtClean="0">
              <a:latin typeface="Arial" pitchFamily="34" charset="0"/>
            </a:endParaRPr>
          </a:p>
          <a:p>
            <a:pPr eaLnBrk="1" hangingPunct="1"/>
            <a:r>
              <a:rPr lang="en-US" altLang="en-US" dirty="0" err="1" smtClean="0">
                <a:latin typeface="Arial" pitchFamily="34" charset="0"/>
              </a:rPr>
              <a:t>Expalin</a:t>
            </a:r>
            <a:r>
              <a:rPr lang="en-US" altLang="en-US" dirty="0" smtClean="0">
                <a:latin typeface="Arial" pitchFamily="34" charset="0"/>
              </a:rPr>
              <a:t> how the same </a:t>
            </a:r>
            <a:r>
              <a:rPr lang="en-US" altLang="en-US" dirty="0" err="1" smtClean="0">
                <a:latin typeface="Arial" pitchFamily="34" charset="0"/>
              </a:rPr>
              <a:t>pointcut</a:t>
            </a:r>
            <a:r>
              <a:rPr lang="en-US" altLang="en-US" dirty="0" smtClean="0">
                <a:latin typeface="Arial" pitchFamily="34" charset="0"/>
              </a:rPr>
              <a:t> expression may be repeated in multiple advices.</a:t>
            </a:r>
          </a:p>
          <a:p>
            <a:pPr eaLnBrk="1" hangingPunct="1"/>
            <a:endParaRPr lang="en-US" altLang="en-US" dirty="0" smtClean="0">
              <a:latin typeface="Arial" pitchFamily="34" charset="0"/>
            </a:endParaRPr>
          </a:p>
          <a:p>
            <a:pPr eaLnBrk="1" hangingPunct="1"/>
            <a:r>
              <a:rPr lang="en-US" altLang="en-US" dirty="0" smtClean="0">
                <a:latin typeface="Arial" pitchFamily="34" charset="0"/>
              </a:rPr>
              <a:t>Explain how </a:t>
            </a:r>
            <a:r>
              <a:rPr lang="en-US" altLang="en-US" dirty="0" err="1" smtClean="0">
                <a:latin typeface="Arial" pitchFamily="34" charset="0"/>
              </a:rPr>
              <a:t>AspectJ</a:t>
            </a:r>
            <a:r>
              <a:rPr lang="en-US" altLang="en-US" dirty="0" smtClean="0">
                <a:latin typeface="Arial" pitchFamily="34" charset="0"/>
              </a:rPr>
              <a:t> also allows you to define a </a:t>
            </a:r>
            <a:r>
              <a:rPr lang="en-US" altLang="en-US" dirty="0" err="1" smtClean="0">
                <a:latin typeface="Arial" pitchFamily="34" charset="0"/>
              </a:rPr>
              <a:t>pointcut</a:t>
            </a:r>
            <a:r>
              <a:rPr lang="en-US" altLang="en-US" dirty="0" smtClean="0">
                <a:latin typeface="Arial" pitchFamily="34" charset="0"/>
              </a:rPr>
              <a:t> independently to be reused in multiple advices</a:t>
            </a: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756EFE4-15FC-441D-8178-4F951950DEF2}" type="slidenum">
              <a:rPr lang="en-US" b="0" smtClean="0"/>
              <a:pPr eaLnBrk="1" hangingPunct="1"/>
              <a:t>196</a:t>
            </a:fld>
            <a:endParaRPr lang="en-US" b="0" smtClean="0"/>
          </a:p>
        </p:txBody>
      </p:sp>
    </p:spTree>
    <p:extLst>
      <p:ext uri="{BB962C8B-B14F-4D97-AF65-F5344CB8AC3E}">
        <p14:creationId xmlns:p14="http://schemas.microsoft.com/office/powerpoint/2010/main" val="3459483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Instruction</a:t>
            </a:r>
            <a:r>
              <a:rPr lang="en-US" baseline="0" dirty="0" smtClean="0"/>
              <a:t>s to Trainer: Say to the participants ‘Take a look at some of these statements and identify if they are True or False. Use the chat window to type in your response.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Submit your response, when I ask you to do so. You may begin now”.</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the statements are TRUE</a:t>
            </a:r>
          </a:p>
          <a:p>
            <a:endParaRPr lang="en-US" baseline="0" dirty="0" smtClean="0"/>
          </a:p>
          <a:p>
            <a:r>
              <a:rPr lang="en-US" baseline="0" dirty="0" smtClean="0"/>
              <a:t>Instructions to Facilitator: Enable the chat feature (if disabled).</a:t>
            </a:r>
            <a:endParaRPr lang="en-US" dirty="0" smtClean="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23</a:t>
            </a:fld>
            <a:endParaRPr lang="en-US"/>
          </a:p>
        </p:txBody>
      </p:sp>
    </p:spTree>
    <p:extLst>
      <p:ext uri="{BB962C8B-B14F-4D97-AF65-F5344CB8AC3E}">
        <p14:creationId xmlns:p14="http://schemas.microsoft.com/office/powerpoint/2010/main" val="29208314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800" dirty="0" smtClean="0">
                <a:latin typeface="Arial" pitchFamily="34" charset="0"/>
              </a:rPr>
              <a:t>Instruction to Trainer:</a:t>
            </a:r>
          </a:p>
          <a:p>
            <a:endParaRPr lang="en-US" altLang="en-US" sz="800" dirty="0" smtClean="0">
              <a:latin typeface="Arial" pitchFamily="34" charset="0"/>
            </a:endParaRPr>
          </a:p>
          <a:p>
            <a:r>
              <a:rPr lang="en-US" altLang="en-US" sz="800" dirty="0" smtClean="0">
                <a:latin typeface="Arial" pitchFamily="34" charset="0"/>
              </a:rPr>
              <a:t>Explain how to </a:t>
            </a:r>
            <a:r>
              <a:rPr lang="en-US" altLang="en-US" sz="800" dirty="0" smtClean="0">
                <a:solidFill>
                  <a:srgbClr val="FFFFFF"/>
                </a:solidFill>
                <a:latin typeface="Arial" pitchFamily="34" charset="0"/>
              </a:rPr>
              <a:t>Specifying Aspect Precedence</a:t>
            </a:r>
            <a:endParaRPr lang="en-US" altLang="en-US" sz="800" dirty="0" smtClean="0">
              <a:latin typeface="Arial" pitchFamily="34" charset="0"/>
            </a:endParaRPr>
          </a:p>
          <a:p>
            <a:r>
              <a:rPr lang="en-US" altLang="en-US" sz="800" dirty="0" smtClean="0">
                <a:latin typeface="Arial" pitchFamily="34" charset="0"/>
              </a:rPr>
              <a:t>When there’s more than one aspect applied to the same join point, the precedence of the aspects is undefined unless you have explicitly specified it.</a:t>
            </a:r>
          </a:p>
          <a:p>
            <a:endParaRPr lang="en-US" altLang="en-US" sz="800" dirty="0" smtClean="0">
              <a:latin typeface="Arial" pitchFamily="34" charset="0"/>
            </a:endParaRPr>
          </a:p>
          <a:p>
            <a:r>
              <a:rPr lang="en-US" altLang="en-US" sz="800" dirty="0" smtClean="0">
                <a:latin typeface="Arial" pitchFamily="34" charset="0"/>
              </a:rPr>
              <a:t>The precedence of aspects can be specified either by implementing the Ordered interface or by using the @Order annotation. Note that lower the order value, higher the priority.</a:t>
            </a:r>
          </a:p>
          <a:p>
            <a:endParaRPr lang="en-US" altLang="en-US" sz="800" dirty="0" smtClean="0">
              <a:latin typeface="Arial" pitchFamily="34" charset="0"/>
            </a:endParaRPr>
          </a:p>
          <a:p>
            <a:endParaRPr lang="en-US" altLang="en-US" sz="800" dirty="0" smtClean="0">
              <a:latin typeface="Arial" pitchFamily="34" charset="0"/>
            </a:endParaRP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DFF71CB-B448-4329-92F7-16033F447652}" type="slidenum">
              <a:rPr lang="en-US" b="0" smtClean="0"/>
              <a:pPr eaLnBrk="1" hangingPunct="1"/>
              <a:t>197</a:t>
            </a:fld>
            <a:endParaRPr lang="en-US" b="0" smtClean="0"/>
          </a:p>
        </p:txBody>
      </p:sp>
    </p:spTree>
    <p:extLst>
      <p:ext uri="{BB962C8B-B14F-4D97-AF65-F5344CB8AC3E}">
        <p14:creationId xmlns:p14="http://schemas.microsoft.com/office/powerpoint/2010/main" val="121232346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Case Study 3: Basic and Unit Calculator (Aspect Oriented Programming) in Hands-on Document : Hands-</a:t>
            </a:r>
            <a:r>
              <a:rPr lang="en-US" altLang="en-US" dirty="0" err="1" smtClean="0">
                <a:latin typeface="Arial" pitchFamily="34" charset="0"/>
              </a:rPr>
              <a:t>on_Core_Spring</a:t>
            </a:r>
            <a:endParaRPr lang="en-US" altLang="en-US" dirty="0" smtClean="0">
              <a:latin typeface="Arial" pitchFamily="34" charset="0"/>
            </a:endParaRPr>
          </a:p>
          <a:p>
            <a:endParaRPr lang="en-US" altLang="en-US" dirty="0" smtClean="0">
              <a:latin typeface="Arial" pitchFamily="34" charset="0"/>
            </a:endParaRPr>
          </a:p>
          <a:p>
            <a:endParaRPr lang="en-US" altLang="en-US" dirty="0" smtClean="0">
              <a:latin typeface="Arial" pitchFamily="34" charset="0"/>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BA0E8CA5-2261-4A4B-AD24-8B0FA52040A0}" type="slidenum">
              <a:rPr lang="en-US" b="0" smtClean="0"/>
              <a:pPr eaLnBrk="1" hangingPunct="1"/>
              <a:t>200</a:t>
            </a:fld>
            <a:endParaRPr lang="en-US" b="0" smtClean="0"/>
          </a:p>
        </p:txBody>
      </p:sp>
    </p:spTree>
    <p:extLst>
      <p:ext uri="{BB962C8B-B14F-4D97-AF65-F5344CB8AC3E}">
        <p14:creationId xmlns:p14="http://schemas.microsoft.com/office/powerpoint/2010/main" val="173177175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“It is time to answer some questions on this chapter. Please raise your hand if you want to answer. Let us begin.</a:t>
            </a:r>
          </a:p>
          <a:p>
            <a:endParaRPr lang="en-US" baseline="0" dirty="0" smtClean="0"/>
          </a:p>
          <a:p>
            <a:r>
              <a:rPr lang="en-US" baseline="0" dirty="0" smtClean="0"/>
              <a:t>Ask the facilitator for the names of participants who have raised their hand and say to them “Please type in your response in the chat window if I call out your name.”</a:t>
            </a:r>
          </a:p>
          <a:p>
            <a:endParaRPr lang="en-US" baseline="0" dirty="0" smtClean="0"/>
          </a:p>
          <a:p>
            <a:r>
              <a:rPr lang="en-US" baseline="0" dirty="0" smtClean="0"/>
              <a:t>Instruction to facilitator: Monitor the participants raising their hand and inform trainer. The trainer can then call on the participant to type in their response in the chat window.</a:t>
            </a:r>
            <a:endParaRPr lang="en-US" dirty="0" smtClean="0">
              <a:latin typeface="Arial" pitchFamily="34" charset="0"/>
            </a:endParaRPr>
          </a:p>
          <a:p>
            <a:pPr>
              <a:defRPr/>
            </a:pPr>
            <a:endParaRPr lang="en-US" dirty="0" smtClean="0"/>
          </a:p>
          <a:p>
            <a:pPr>
              <a:defRPr/>
            </a:pPr>
            <a:r>
              <a:rPr lang="en-US" dirty="0" smtClean="0"/>
              <a:t>Answers:</a:t>
            </a:r>
          </a:p>
          <a:p>
            <a:pPr>
              <a:defRPr/>
            </a:pPr>
            <a:r>
              <a:rPr lang="en-US" dirty="0" smtClean="0"/>
              <a:t>1.Throw an exception in the advice</a:t>
            </a:r>
          </a:p>
          <a:p>
            <a:pPr marL="216233" indent="-216233">
              <a:defRPr/>
            </a:pPr>
            <a:r>
              <a:rPr lang="en-US" dirty="0" smtClean="0"/>
              <a:t>2. No</a:t>
            </a:r>
          </a:p>
          <a:p>
            <a:pPr marL="216233" indent="-216233">
              <a:defRPr/>
            </a:pPr>
            <a:r>
              <a:rPr lang="en-US" dirty="0" smtClean="0"/>
              <a:t>3. Yes. It can change the original argument value to the target method and also the return value of the method. It can even control when, and whether, to proceed with the original </a:t>
            </a:r>
            <a:r>
              <a:rPr lang="en-US" dirty="0" err="1" smtClean="0"/>
              <a:t>joinpoint</a:t>
            </a:r>
            <a:r>
              <a:rPr lang="en-US" dirty="0" smtClean="0"/>
              <a:t> execution</a:t>
            </a:r>
          </a:p>
          <a:p>
            <a:pPr marL="216233" indent="-216233">
              <a:defRPr/>
            </a:pPr>
            <a:endParaRPr lang="en-US" dirty="0" smtClean="0"/>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354A39A8-D5A0-41A7-8238-25AEB9B1BB55}" type="slidenum">
              <a:rPr lang="en-US" b="0" smtClean="0"/>
              <a:pPr eaLnBrk="1" hangingPunct="1"/>
              <a:t>201</a:t>
            </a:fld>
            <a:endParaRPr lang="en-US" b="0" smtClean="0"/>
          </a:p>
        </p:txBody>
      </p:sp>
    </p:spTree>
    <p:extLst>
      <p:ext uri="{BB962C8B-B14F-4D97-AF65-F5344CB8AC3E}">
        <p14:creationId xmlns:p14="http://schemas.microsoft.com/office/powerpoint/2010/main" val="276658255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err="1" smtClean="0">
                <a:latin typeface="Arial" pitchFamily="34" charset="0"/>
              </a:rPr>
              <a:t>Expalin</a:t>
            </a:r>
            <a:r>
              <a:rPr lang="en-US" altLang="en-US" dirty="0" smtClean="0">
                <a:latin typeface="Arial" pitchFamily="34" charset="0"/>
              </a:rPr>
              <a:t> the participants about the </a:t>
            </a:r>
            <a:r>
              <a:rPr lang="en-US" altLang="en-US" dirty="0" smtClean="0">
                <a:solidFill>
                  <a:srgbClr val="FFFFFF"/>
                </a:solidFill>
                <a:latin typeface="Arial" pitchFamily="34" charset="0"/>
              </a:rPr>
              <a:t>Industry Best Practices and Coding Standards</a:t>
            </a:r>
            <a:endParaRPr lang="en-US" alt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202</a:t>
            </a:fld>
            <a:endParaRPr lang="en-US"/>
          </a:p>
        </p:txBody>
      </p:sp>
    </p:spTree>
    <p:extLst>
      <p:ext uri="{BB962C8B-B14F-4D97-AF65-F5344CB8AC3E}">
        <p14:creationId xmlns:p14="http://schemas.microsoft.com/office/powerpoint/2010/main" val="334356019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207</a:t>
            </a:fld>
            <a:endParaRPr lang="en-US"/>
          </a:p>
        </p:txBody>
      </p:sp>
    </p:spTree>
    <p:extLst>
      <p:ext uri="{BB962C8B-B14F-4D97-AF65-F5344CB8AC3E}">
        <p14:creationId xmlns:p14="http://schemas.microsoft.com/office/powerpoint/2010/main" val="25732580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While working with database using plain old JDBC, it becomes cumbersome to write unnecessary code to handle exceptions, opening and closing database connections etc. But Spring JDBC Framework takes care of all the low-level details starting from opening the connection, prepare and execute the SQL statement, process exceptions, handle transactions and finally close the connection.</a:t>
            </a:r>
          </a:p>
          <a:p>
            <a:r>
              <a:rPr lang="en-US" altLang="en-US" dirty="0" smtClean="0">
                <a:latin typeface="Arial" pitchFamily="34" charset="0"/>
              </a:rPr>
              <a:t>So what you have do is just define connection parameters and specify the SQL statement to be executed and do the required work for each iteration while fetching data from the database.</a:t>
            </a:r>
          </a:p>
          <a:p>
            <a:endParaRPr lang="en-US" altLang="en-US" dirty="0" smtClean="0">
              <a:latin typeface="Arial" pitchFamily="34" charset="0"/>
            </a:endParaRPr>
          </a:p>
          <a:p>
            <a:r>
              <a:rPr lang="en-US" altLang="en-US" dirty="0" smtClean="0">
                <a:latin typeface="Arial" pitchFamily="34" charset="0"/>
              </a:rPr>
              <a:t>DAO stands for data access object which is commonly used for database interaction. DAOs exist to provide a means to read and write data to the database and they should expose this functionality through an interface by which the rest of the application will access them.</a:t>
            </a:r>
          </a:p>
          <a:p>
            <a:r>
              <a:rPr lang="en-US" altLang="en-US" dirty="0" smtClean="0">
                <a:latin typeface="Arial" pitchFamily="34" charset="0"/>
              </a:rPr>
              <a:t>The Data Access Object (DAO) support in Spring makes it easy to work with data access technologies like JDBC, Hibernate, JPA or JDO in a consistent way.</a:t>
            </a:r>
          </a:p>
          <a:p>
            <a:endParaRPr lang="en-US" alt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208</a:t>
            </a:fld>
            <a:endParaRPr lang="en-US"/>
          </a:p>
        </p:txBody>
      </p:sp>
    </p:spTree>
    <p:extLst>
      <p:ext uri="{BB962C8B-B14F-4D97-AF65-F5344CB8AC3E}">
        <p14:creationId xmlns:p14="http://schemas.microsoft.com/office/powerpoint/2010/main" val="4766132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pitchFamily="34" charset="0"/>
              </a:rPr>
              <a:t>Instruction to Trainer : Explain to the students what they will be learning in this session. </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209</a:t>
            </a:fld>
            <a:endParaRPr lang="en-US"/>
          </a:p>
        </p:txBody>
      </p:sp>
    </p:spTree>
    <p:extLst>
      <p:ext uri="{BB962C8B-B14F-4D97-AF65-F5344CB8AC3E}">
        <p14:creationId xmlns:p14="http://schemas.microsoft.com/office/powerpoint/2010/main" val="165834746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US" dirty="0" smtClean="0"/>
              <a:t>Instruction</a:t>
            </a:r>
            <a:r>
              <a:rPr lang="en-US" baseline="0" dirty="0" smtClean="0"/>
              <a:t>s to Trainer: Say to the participants “Please raise your hand if you want to answer to these questions.”</a:t>
            </a:r>
          </a:p>
          <a:p>
            <a:endParaRPr lang="en-US" baseline="0" dirty="0" smtClean="0"/>
          </a:p>
          <a:p>
            <a:r>
              <a:rPr lang="en-US" baseline="0" dirty="0" smtClean="0"/>
              <a:t>Ask the facilitator for the names of participants who have raised their hand and say to them “Be prepared to speak to explain your response.”</a:t>
            </a:r>
          </a:p>
          <a:p>
            <a:endParaRPr lang="en-US" baseline="0" dirty="0" smtClean="0"/>
          </a:p>
          <a:p>
            <a:r>
              <a:rPr lang="en-US" baseline="0" dirty="0" smtClean="0"/>
              <a:t>Instruction to facilitator: Monitor the participants raising their hand and inform trainer. The trainer can then call on the participant to then give their response.</a:t>
            </a:r>
          </a:p>
          <a:p>
            <a:pPr marL="216233" indent="-216233">
              <a:buFontTx/>
              <a:buAutoNum type="arabicPeriod"/>
            </a:pPr>
            <a:endParaRPr lang="en-US" dirty="0" smtClean="0"/>
          </a:p>
          <a:p>
            <a:pPr marL="0" indent="0">
              <a:buFontTx/>
              <a:buNone/>
            </a:pPr>
            <a:r>
              <a:rPr lang="en-US" dirty="0" smtClean="0"/>
              <a:t>Answers:</a:t>
            </a:r>
          </a:p>
          <a:p>
            <a:pPr marL="216233" indent="-216233">
              <a:buFontTx/>
              <a:buAutoNum type="arabicPeriod"/>
            </a:pPr>
            <a:r>
              <a:rPr lang="en-US" dirty="0" smtClean="0"/>
              <a:t>Get the data source.</a:t>
            </a:r>
          </a:p>
          <a:p>
            <a:pPr marL="216233" indent="-216233">
              <a:buFontTx/>
              <a:buAutoNum type="arabicPeriod"/>
            </a:pPr>
            <a:r>
              <a:rPr lang="en-US" dirty="0" smtClean="0"/>
              <a:t>Get the connection from the data source.</a:t>
            </a:r>
          </a:p>
          <a:p>
            <a:pPr marL="216233" indent="-216233">
              <a:buFontTx/>
              <a:buAutoNum type="arabicPeriod"/>
            </a:pPr>
            <a:r>
              <a:rPr lang="en-US" dirty="0" smtClean="0"/>
              <a:t>Create a statement.</a:t>
            </a:r>
          </a:p>
          <a:p>
            <a:pPr marL="216233" indent="-216233">
              <a:buFontTx/>
              <a:buAutoNum type="arabicPeriod"/>
            </a:pPr>
            <a:r>
              <a:rPr lang="en-US" dirty="0" smtClean="0"/>
              <a:t>Execute the query.</a:t>
            </a:r>
          </a:p>
          <a:p>
            <a:pPr marL="216233" indent="-216233">
              <a:buFontTx/>
              <a:buAutoNum type="arabicPeriod"/>
            </a:pPr>
            <a:r>
              <a:rPr lang="en-US" dirty="0" smtClean="0"/>
              <a:t>Extract the result.</a:t>
            </a:r>
          </a:p>
          <a:p>
            <a:pPr marL="216233" indent="-216233">
              <a:buFontTx/>
              <a:buAutoNum type="arabicPeriod"/>
            </a:pPr>
            <a:r>
              <a:rPr lang="en-US" dirty="0" smtClean="0"/>
              <a:t>Close the statement.</a:t>
            </a:r>
          </a:p>
          <a:p>
            <a:pPr marL="216233" indent="-216233">
              <a:buFontTx/>
              <a:buAutoNum type="arabicPeriod"/>
            </a:pPr>
            <a:r>
              <a:rPr lang="en-US" dirty="0" smtClean="0"/>
              <a:t>Close the connection.</a:t>
            </a:r>
          </a:p>
          <a:p>
            <a:pPr marL="216233" indent="-216233">
              <a:buFontTx/>
              <a:buAutoNum type="arabicPeriod"/>
            </a:pPr>
            <a:r>
              <a:rPr lang="en-US" dirty="0" smtClean="0"/>
              <a:t>Handle the exception.</a:t>
            </a:r>
          </a:p>
          <a:p>
            <a:pPr marL="216233" indent="-216233">
              <a:buFontTx/>
              <a:buAutoNum type="arabicPeriod"/>
            </a:pPr>
            <a:endParaRPr lang="en-US" dirty="0" smtClean="0"/>
          </a:p>
          <a:p>
            <a:pPr marL="216233" indent="-216233"/>
            <a:r>
              <a:rPr lang="en-US" dirty="0" smtClean="0"/>
              <a:t>Issues faced:</a:t>
            </a:r>
          </a:p>
          <a:p>
            <a:pPr marL="216233" indent="-216233">
              <a:buFontTx/>
              <a:buAutoNum type="arabicPeriod"/>
            </a:pPr>
            <a:r>
              <a:rPr lang="en-US" dirty="0" smtClean="0"/>
              <a:t>Resources should be allocated and de-allocated</a:t>
            </a:r>
          </a:p>
          <a:p>
            <a:pPr marL="216233" indent="-216233">
              <a:buFontTx/>
              <a:buAutoNum type="arabicPeriod"/>
            </a:pPr>
            <a:r>
              <a:rPr lang="en-US" dirty="0" smtClean="0"/>
              <a:t>Repeated code</a:t>
            </a:r>
          </a:p>
          <a:p>
            <a:pPr marL="216233" indent="-216233">
              <a:buFontTx/>
              <a:buAutoNum type="arabicPeriod"/>
            </a:pPr>
            <a:r>
              <a:rPr lang="en-US" dirty="0" smtClean="0"/>
              <a:t>Multiple try and catch block.</a:t>
            </a:r>
          </a:p>
          <a:p>
            <a:pPr marL="216233" indent="-216233">
              <a:buFontTx/>
              <a:buAutoNum type="arabicPeriod"/>
            </a:pPr>
            <a:endParaRPr lang="en-US" dirty="0" smtClean="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F3B5045-2180-4CF5-86BC-2BC6288986AF}" type="slidenum">
              <a:rPr lang="en-US" b="0" smtClean="0"/>
              <a:pPr eaLnBrk="1" hangingPunct="1"/>
              <a:t>210</a:t>
            </a:fld>
            <a:endParaRPr lang="en-US" b="0" smtClean="0"/>
          </a:p>
        </p:txBody>
      </p:sp>
    </p:spTree>
    <p:extLst>
      <p:ext uri="{BB962C8B-B14F-4D97-AF65-F5344CB8AC3E}">
        <p14:creationId xmlns:p14="http://schemas.microsoft.com/office/powerpoint/2010/main" val="55823525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In this example. The vehicle insert operation is a typical JDBC update scenario. Each time this method is called, you obtain a connection from the data source and execute the SQL statement on this connection.</a:t>
            </a:r>
          </a:p>
          <a:p>
            <a:endParaRPr lang="en-US" altLang="en-US" dirty="0" smtClean="0">
              <a:latin typeface="Arial" pitchFamily="34" charset="0"/>
            </a:endParaRPr>
          </a:p>
          <a:p>
            <a:r>
              <a:rPr lang="en-US" altLang="en-US" dirty="0" smtClean="0">
                <a:latin typeface="Arial" pitchFamily="34" charset="0"/>
              </a:rPr>
              <a:t>Your DAO interface doesn’t declare throwing any checked exceptions, so if a </a:t>
            </a:r>
            <a:r>
              <a:rPr lang="en-US" altLang="en-US" b="1" dirty="0" err="1" smtClean="0">
                <a:latin typeface="Arial" pitchFamily="34" charset="0"/>
              </a:rPr>
              <a:t>SQLException</a:t>
            </a:r>
            <a:r>
              <a:rPr lang="en-US" altLang="en-US" b="1" dirty="0" smtClean="0">
                <a:latin typeface="Arial" pitchFamily="34" charset="0"/>
              </a:rPr>
              <a:t> occurs, you have to wrap </a:t>
            </a:r>
            <a:r>
              <a:rPr lang="en-US" altLang="en-US" dirty="0" smtClean="0">
                <a:latin typeface="Arial" pitchFamily="34" charset="0"/>
              </a:rPr>
              <a:t>it with an unchecked </a:t>
            </a:r>
            <a:r>
              <a:rPr lang="en-US" altLang="en-US" b="1" dirty="0" err="1" smtClean="0">
                <a:latin typeface="Arial" pitchFamily="34" charset="0"/>
              </a:rPr>
              <a:t>RuntimeException</a:t>
            </a:r>
            <a:r>
              <a:rPr lang="en-US" altLang="en-US" b="1" dirty="0" smtClean="0">
                <a:latin typeface="Arial" pitchFamily="34" charset="0"/>
              </a:rPr>
              <a:t>.</a:t>
            </a:r>
          </a:p>
          <a:p>
            <a:endParaRPr lang="en-US" altLang="en-US" b="1" dirty="0" smtClean="0">
              <a:latin typeface="Arial" pitchFamily="34" charset="0"/>
            </a:endParaRPr>
          </a:p>
          <a:p>
            <a:r>
              <a:rPr lang="en-US" altLang="en-US" dirty="0" smtClean="0">
                <a:latin typeface="Arial" pitchFamily="34" charset="0"/>
              </a:rPr>
              <a:t>Here, the update and delete operations will be skipped, because they are much the same as the insert operation from a technical point of view.</a:t>
            </a: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751281E-EC20-46B9-83FB-57811A5DC744}" type="slidenum">
              <a:rPr lang="en-US" b="0" smtClean="0"/>
              <a:pPr eaLnBrk="1" hangingPunct="1"/>
              <a:t>211</a:t>
            </a:fld>
            <a:endParaRPr lang="en-US" b="0" smtClean="0"/>
          </a:p>
        </p:txBody>
      </p:sp>
    </p:spTree>
    <p:extLst>
      <p:ext uri="{BB962C8B-B14F-4D97-AF65-F5344CB8AC3E}">
        <p14:creationId xmlns:p14="http://schemas.microsoft.com/office/powerpoint/2010/main" val="50308432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pitchFamily="34" charset="0"/>
              </a:rPr>
              <a:t>Instruction to Trainer: Too  many boilerplate code in JDBC.</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212</a:t>
            </a:fld>
            <a:endParaRPr lang="en-US"/>
          </a:p>
        </p:txBody>
      </p:sp>
    </p:spTree>
    <p:extLst>
      <p:ext uri="{BB962C8B-B14F-4D97-AF65-F5344CB8AC3E}">
        <p14:creationId xmlns:p14="http://schemas.microsoft.com/office/powerpoint/2010/main" val="812031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CCFCDA9-BE30-41CD-9A76-366E476AA6C1}" type="slidenum">
              <a:rPr lang="en-US" b="0" smtClean="0"/>
              <a:pPr eaLnBrk="1" hangingPunct="1"/>
              <a:t>24</a:t>
            </a:fld>
            <a:endParaRPr lang="en-US" b="0" smtClean="0"/>
          </a:p>
        </p:txBody>
      </p:sp>
    </p:spTree>
    <p:extLst>
      <p:ext uri="{BB962C8B-B14F-4D97-AF65-F5344CB8AC3E}">
        <p14:creationId xmlns:p14="http://schemas.microsoft.com/office/powerpoint/2010/main" val="190525974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Case Study 4: Vehicle Registration (Spring JDBC) (Refer Hands-on document: Hands-</a:t>
            </a:r>
            <a:r>
              <a:rPr lang="en-US" altLang="en-US" dirty="0" err="1" smtClean="0">
                <a:latin typeface="Arial" pitchFamily="34" charset="0"/>
              </a:rPr>
              <a:t>on_Core_Spring</a:t>
            </a:r>
            <a:r>
              <a:rPr lang="en-US" altLang="en-US" dirty="0" smtClean="0">
                <a:latin typeface="Arial" pitchFamily="34" charset="0"/>
              </a:rPr>
              <a:t>): This will be discussed in the forth coming slides</a:t>
            </a:r>
          </a:p>
          <a:p>
            <a:endParaRPr lang="en-US" altLang="en-US" dirty="0" smtClean="0">
              <a:latin typeface="Arial" pitchFamily="34" charset="0"/>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A3594276-0FB7-4194-ABAE-C0A23B73D860}" type="slidenum">
              <a:rPr lang="en-US" b="0" smtClean="0"/>
              <a:pPr eaLnBrk="1" hangingPunct="1"/>
              <a:t>214</a:t>
            </a:fld>
            <a:endParaRPr lang="en-US" b="0" smtClean="0"/>
          </a:p>
        </p:txBody>
      </p:sp>
    </p:spTree>
    <p:extLst>
      <p:ext uri="{BB962C8B-B14F-4D97-AF65-F5344CB8AC3E}">
        <p14:creationId xmlns:p14="http://schemas.microsoft.com/office/powerpoint/2010/main" val="283810805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Declare a Vehicle bean.</a:t>
            </a:r>
          </a:p>
        </p:txBody>
      </p:sp>
      <p:sp>
        <p:nvSpPr>
          <p:cNvPr id="4" name="Slide Number Placeholder 3"/>
          <p:cNvSpPr>
            <a:spLocks noGrp="1"/>
          </p:cNvSpPr>
          <p:nvPr>
            <p:ph type="sldNum" sz="quarter" idx="10"/>
          </p:nvPr>
        </p:nvSpPr>
        <p:spPr/>
        <p:txBody>
          <a:bodyPr/>
          <a:lstStyle/>
          <a:p>
            <a:fld id="{6A8B6E77-EC63-4CD7-8F8A-914122582C5F}" type="slidenum">
              <a:rPr lang="en-US" smtClean="0"/>
              <a:pPr/>
              <a:t>215</a:t>
            </a:fld>
            <a:endParaRPr lang="en-US"/>
          </a:p>
        </p:txBody>
      </p:sp>
    </p:spTree>
    <p:extLst>
      <p:ext uri="{BB962C8B-B14F-4D97-AF65-F5344CB8AC3E}">
        <p14:creationId xmlns:p14="http://schemas.microsoft.com/office/powerpoint/2010/main" val="251168466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first time you connect to this database, the database instance </a:t>
            </a:r>
            <a:r>
              <a:rPr lang="en-US" altLang="en-US" b="1" dirty="0" smtClean="0">
                <a:latin typeface="Arial" pitchFamily="34" charset="0"/>
              </a:rPr>
              <a:t>vehicle will be created, if it did </a:t>
            </a:r>
            <a:r>
              <a:rPr lang="en-US" altLang="en-US" dirty="0" smtClean="0">
                <a:latin typeface="Arial" pitchFamily="34" charset="0"/>
              </a:rPr>
              <a:t>not exist before, because you specified </a:t>
            </a:r>
            <a:r>
              <a:rPr lang="en-US" altLang="en-US" b="1" dirty="0" smtClean="0">
                <a:latin typeface="Arial" pitchFamily="34" charset="0"/>
              </a:rPr>
              <a:t>create=true in the URL. Note that the specification of this </a:t>
            </a:r>
            <a:r>
              <a:rPr lang="en-US" altLang="en-US" dirty="0" smtClean="0">
                <a:latin typeface="Arial" pitchFamily="34" charset="0"/>
              </a:rPr>
              <a:t>parameter will not cause the re-creation of the database if it already exists.</a:t>
            </a:r>
          </a:p>
          <a:p>
            <a:endParaRPr lang="en-US" altLang="en-US" dirty="0" smtClean="0">
              <a:latin typeface="Arial" pitchFamily="34" charset="0"/>
            </a:endParaRPr>
          </a:p>
          <a:p>
            <a:r>
              <a:rPr lang="en-US" altLang="en-US" dirty="0" smtClean="0">
                <a:latin typeface="Arial" pitchFamily="34" charset="0"/>
              </a:rPr>
              <a:t>You can provide any values for the username and password because Derby disables authentication by default.</a:t>
            </a:r>
          </a:p>
          <a:p>
            <a:endParaRPr lang="en-US" altLang="en-US" dirty="0" smtClean="0">
              <a:latin typeface="Arial" pitchFamily="34" charset="0"/>
            </a:endParaRP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66263C5-010C-4158-9BBB-DDB26CD0045C}" type="slidenum">
              <a:rPr lang="en-US" b="0" smtClean="0"/>
              <a:pPr eaLnBrk="1" hangingPunct="1"/>
              <a:t>216</a:t>
            </a:fld>
            <a:endParaRPr lang="en-US" b="0" smtClean="0"/>
          </a:p>
        </p:txBody>
      </p:sp>
    </p:spTree>
    <p:extLst>
      <p:ext uri="{BB962C8B-B14F-4D97-AF65-F5344CB8AC3E}">
        <p14:creationId xmlns:p14="http://schemas.microsoft.com/office/powerpoint/2010/main" val="42374152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You have to create the VEHICLE table for storing vehicle records with the given SQL statement.</a:t>
            </a:r>
          </a:p>
          <a:p>
            <a:r>
              <a:rPr lang="en-US" altLang="en-US" dirty="0" smtClean="0">
                <a:latin typeface="Arial" pitchFamily="34" charset="0"/>
              </a:rPr>
              <a:t>By default, this table will be created in the APP database schema. derbyclient.jar should be in the </a:t>
            </a:r>
            <a:r>
              <a:rPr lang="en-US" altLang="en-US" dirty="0" err="1" smtClean="0">
                <a:latin typeface="Arial" pitchFamily="34" charset="0"/>
              </a:rPr>
              <a:t>classpath</a:t>
            </a:r>
            <a:endParaRPr lang="en-US" altLang="en-US" dirty="0" smtClean="0">
              <a:latin typeface="Arial" pitchFamily="34" charset="0"/>
            </a:endParaRPr>
          </a:p>
          <a:p>
            <a:endParaRPr lang="en-US" altLang="en-US" dirty="0" smtClean="0">
              <a:latin typeface="Arial" pitchFamily="34" charset="0"/>
            </a:endParaRP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7F43160-F83E-45E2-8962-E6E5538BA4DE}" type="slidenum">
              <a:rPr lang="en-US" b="0" smtClean="0"/>
              <a:pPr eaLnBrk="1" hangingPunct="1"/>
              <a:t>217</a:t>
            </a:fld>
            <a:endParaRPr lang="en-US" b="0" smtClean="0"/>
          </a:p>
        </p:txBody>
      </p:sp>
    </p:spTree>
    <p:extLst>
      <p:ext uri="{BB962C8B-B14F-4D97-AF65-F5344CB8AC3E}">
        <p14:creationId xmlns:p14="http://schemas.microsoft.com/office/powerpoint/2010/main" val="58545726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E844424A-F43C-4906-A5A6-914F8A592AE5}" type="slidenum">
              <a:rPr lang="en-US" b="0" smtClean="0"/>
              <a:pPr eaLnBrk="1" hangingPunct="1"/>
              <a:t>218</a:t>
            </a:fld>
            <a:endParaRPr lang="en-US" b="0" smtClean="0"/>
          </a:p>
        </p:txBody>
      </p:sp>
    </p:spTree>
    <p:extLst>
      <p:ext uri="{BB962C8B-B14F-4D97-AF65-F5344CB8AC3E}">
        <p14:creationId xmlns:p14="http://schemas.microsoft.com/office/powerpoint/2010/main" val="258989908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Most parts of the JDBC APIs declare throwing </a:t>
            </a:r>
            <a:r>
              <a:rPr lang="en-US" altLang="en-US" dirty="0" err="1" smtClean="0">
                <a:latin typeface="Arial" pitchFamily="34" charset="0"/>
              </a:rPr>
              <a:t>java.sql.SQLException</a:t>
            </a:r>
            <a:r>
              <a:rPr lang="en-US" altLang="en-US" dirty="0" smtClean="0">
                <a:latin typeface="Arial" pitchFamily="34" charset="0"/>
              </a:rPr>
              <a:t>. </a:t>
            </a:r>
          </a:p>
          <a:p>
            <a:endParaRPr lang="en-US" altLang="en-US" dirty="0" smtClean="0">
              <a:latin typeface="Arial" pitchFamily="34" charset="0"/>
            </a:endParaRPr>
          </a:p>
          <a:p>
            <a:r>
              <a:rPr lang="en-US" altLang="en-US" dirty="0" smtClean="0">
                <a:latin typeface="Arial" pitchFamily="34" charset="0"/>
              </a:rPr>
              <a:t>However, because this interface aims to abstract the data access operations only, it should not depend on the implementation technology. So, it is unwise for this general interface to declare throwing the JDBC-specific </a:t>
            </a:r>
            <a:r>
              <a:rPr lang="en-US" altLang="en-US" dirty="0" err="1" smtClean="0">
                <a:latin typeface="Arial" pitchFamily="34" charset="0"/>
              </a:rPr>
              <a:t>SQLException</a:t>
            </a:r>
            <a:r>
              <a:rPr lang="en-US" altLang="en-US" dirty="0" smtClean="0">
                <a:latin typeface="Arial" pitchFamily="34" charset="0"/>
              </a:rPr>
              <a:t>. A common practice when implementing a DAO interface is to wrap this kind of exception with a runtime exception (either your own business Exception subclass or a generic one).</a:t>
            </a: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E40F8128-C55D-480A-9709-E4A829FA52AB}" type="slidenum">
              <a:rPr lang="en-US" b="0" smtClean="0"/>
              <a:pPr eaLnBrk="1" hangingPunct="1"/>
              <a:t>219</a:t>
            </a:fld>
            <a:endParaRPr lang="en-US" b="0" smtClean="0"/>
          </a:p>
        </p:txBody>
      </p:sp>
    </p:spTree>
    <p:extLst>
      <p:ext uri="{BB962C8B-B14F-4D97-AF65-F5344CB8AC3E}">
        <p14:creationId xmlns:p14="http://schemas.microsoft.com/office/powerpoint/2010/main" val="266969334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a:t>
            </a:r>
            <a:r>
              <a:rPr lang="en-US" altLang="en-US" dirty="0" err="1" smtClean="0">
                <a:latin typeface="Arial" pitchFamily="34" charset="0"/>
              </a:rPr>
              <a:t>javax.sql.DataSource</a:t>
            </a:r>
            <a:r>
              <a:rPr lang="en-US" altLang="en-US" dirty="0" smtClean="0">
                <a:latin typeface="Arial" pitchFamily="34" charset="0"/>
              </a:rPr>
              <a:t> interface is a standard interface defined by the JDBC specification that factories Connection instances.</a:t>
            </a:r>
          </a:p>
          <a:p>
            <a:endParaRPr lang="en-US" altLang="en-US" dirty="0" smtClean="0">
              <a:latin typeface="Arial" pitchFamily="34" charset="0"/>
            </a:endParaRPr>
          </a:p>
          <a:p>
            <a:r>
              <a:rPr lang="en-US" altLang="en-US" dirty="0" smtClean="0">
                <a:latin typeface="Arial" pitchFamily="34" charset="0"/>
              </a:rPr>
              <a:t>There are many data source implementations provided by different vendors and projects: C3PO and Apache Commons DBCP are popular open source options, and most applications servers will provide their own implementation. It is very easy to switch between different data source implementations, because they implement the common </a:t>
            </a:r>
            <a:r>
              <a:rPr lang="en-US" altLang="en-US" dirty="0" err="1" smtClean="0">
                <a:latin typeface="Arial" pitchFamily="34" charset="0"/>
              </a:rPr>
              <a:t>DataSource</a:t>
            </a:r>
            <a:r>
              <a:rPr lang="en-US" altLang="en-US" dirty="0" smtClean="0">
                <a:latin typeface="Arial" pitchFamily="34" charset="0"/>
              </a:rPr>
              <a:t> interface.</a:t>
            </a:r>
          </a:p>
          <a:p>
            <a:endParaRPr lang="en-US" altLang="en-US" dirty="0" smtClean="0">
              <a:latin typeface="Arial" pitchFamily="34" charset="0"/>
            </a:endParaRPr>
          </a:p>
          <a:p>
            <a:r>
              <a:rPr lang="en-US" altLang="en-US" dirty="0" smtClean="0">
                <a:latin typeface="Arial" pitchFamily="34" charset="0"/>
              </a:rPr>
              <a:t>As a Java application framework, Spring also provides several convenient but less powerful data source implementations. The simplest one is </a:t>
            </a:r>
            <a:r>
              <a:rPr lang="en-US" altLang="en-US" dirty="0" err="1" smtClean="0">
                <a:latin typeface="Arial" pitchFamily="34" charset="0"/>
              </a:rPr>
              <a:t>DriverManagerDataSource</a:t>
            </a:r>
            <a:r>
              <a:rPr lang="en-US" altLang="en-US" dirty="0" smtClean="0">
                <a:latin typeface="Arial" pitchFamily="34" charset="0"/>
              </a:rPr>
              <a:t>, which opens a new connection every time it is requested.</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ED92A4C6-1815-495D-98E0-CDAFDAD9540B}" type="slidenum">
              <a:rPr lang="en-US" b="0" smtClean="0"/>
              <a:pPr eaLnBrk="1" hangingPunct="1"/>
              <a:t>220</a:t>
            </a:fld>
            <a:endParaRPr lang="en-US" b="0" smtClean="0"/>
          </a:p>
        </p:txBody>
      </p:sp>
    </p:spTree>
    <p:extLst>
      <p:ext uri="{BB962C8B-B14F-4D97-AF65-F5344CB8AC3E}">
        <p14:creationId xmlns:p14="http://schemas.microsoft.com/office/powerpoint/2010/main" val="12044381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err="1" smtClean="0">
                <a:latin typeface="Arial" pitchFamily="34" charset="0"/>
              </a:rPr>
              <a:t>DriverManagerDataSource</a:t>
            </a:r>
            <a:r>
              <a:rPr lang="en-US" altLang="en-US" dirty="0" smtClean="0">
                <a:latin typeface="Arial" pitchFamily="34" charset="0"/>
              </a:rPr>
              <a:t> is not an efficient data source implementation because it opens a new connection for the client every time it is requested.</a:t>
            </a:r>
          </a:p>
          <a:p>
            <a:endParaRPr lang="en-US" altLang="en-US" dirty="0" smtClean="0">
              <a:latin typeface="Arial" pitchFamily="34" charset="0"/>
            </a:endParaRPr>
          </a:p>
          <a:p>
            <a:r>
              <a:rPr lang="en-US" altLang="en-US" dirty="0" smtClean="0">
                <a:latin typeface="Arial" pitchFamily="34" charset="0"/>
              </a:rPr>
              <a:t>Spring’s own data source implementations are mainly used for testing purposes.</a:t>
            </a: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4C68BE2F-DEBE-48EA-83B5-10199A8BAFC7}" type="slidenum">
              <a:rPr lang="en-US" b="0" smtClean="0"/>
              <a:pPr eaLnBrk="1" hangingPunct="1"/>
              <a:t>221</a:t>
            </a:fld>
            <a:endParaRPr lang="en-US" b="0" smtClean="0"/>
          </a:p>
        </p:txBody>
      </p:sp>
    </p:spTree>
    <p:extLst>
      <p:ext uri="{BB962C8B-B14F-4D97-AF65-F5344CB8AC3E}">
        <p14:creationId xmlns:p14="http://schemas.microsoft.com/office/powerpoint/2010/main" val="111316797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Many production data source implementations support connection pooling. For example, the Database Connection Pooling Services (DBCP) module of the Apache Commons Library has several data source implementations that support connection pooling. </a:t>
            </a:r>
          </a:p>
          <a:p>
            <a:endParaRPr lang="en-US" altLang="en-US" dirty="0" smtClean="0">
              <a:latin typeface="Arial" pitchFamily="34" charset="0"/>
            </a:endParaRPr>
          </a:p>
          <a:p>
            <a:r>
              <a:rPr lang="en-US" altLang="en-US" dirty="0" smtClean="0">
                <a:latin typeface="Arial" pitchFamily="34" charset="0"/>
              </a:rPr>
              <a:t>Of these, </a:t>
            </a:r>
            <a:r>
              <a:rPr lang="en-US" altLang="en-US" dirty="0" err="1" smtClean="0">
                <a:latin typeface="Arial" pitchFamily="34" charset="0"/>
              </a:rPr>
              <a:t>BasicDataSource</a:t>
            </a:r>
            <a:r>
              <a:rPr lang="en-US" altLang="en-US" dirty="0" smtClean="0">
                <a:latin typeface="Arial" pitchFamily="34" charset="0"/>
              </a:rPr>
              <a:t> accepts the same connection properties as </a:t>
            </a:r>
            <a:r>
              <a:rPr lang="en-US" altLang="en-US" dirty="0" err="1" smtClean="0">
                <a:latin typeface="Arial" pitchFamily="34" charset="0"/>
              </a:rPr>
              <a:t>DriverManagerDataSource</a:t>
            </a:r>
            <a:r>
              <a:rPr lang="en-US" altLang="en-US" dirty="0" smtClean="0">
                <a:latin typeface="Arial" pitchFamily="34" charset="0"/>
              </a:rPr>
              <a:t> and allows you to specify the initial connection size and maximum active connections for the connection pool.</a:t>
            </a: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37367969-7DEF-4B2A-885B-7EA2863685DF}" type="slidenum">
              <a:rPr lang="en-US" b="0" smtClean="0"/>
              <a:pPr eaLnBrk="1" hangingPunct="1"/>
              <a:t>222</a:t>
            </a:fld>
            <a:endParaRPr lang="en-US" b="0" smtClean="0"/>
          </a:p>
        </p:txBody>
      </p:sp>
    </p:spTree>
    <p:extLst>
      <p:ext uri="{BB962C8B-B14F-4D97-AF65-F5344CB8AC3E}">
        <p14:creationId xmlns:p14="http://schemas.microsoft.com/office/powerpoint/2010/main" val="174571107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Many Java EE application servers build in data source implementations that you can configure from the server console or in configuration files. If you have a data source configured in an application server and exposed for JNDI lookup, you can use </a:t>
            </a:r>
            <a:r>
              <a:rPr lang="en-US" altLang="en-US" dirty="0" err="1" smtClean="0">
                <a:latin typeface="Arial" pitchFamily="34" charset="0"/>
              </a:rPr>
              <a:t>JndiObjectFactoryBean</a:t>
            </a:r>
            <a:r>
              <a:rPr lang="en-US" altLang="en-US" dirty="0" smtClean="0">
                <a:latin typeface="Arial" pitchFamily="34" charset="0"/>
              </a:rPr>
              <a:t> to look it up.</a:t>
            </a: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DDD6CCAC-2781-4F71-A7BC-ED1729C85EC4}" type="slidenum">
              <a:rPr lang="en-US" b="0" smtClean="0"/>
              <a:pPr eaLnBrk="1" hangingPunct="1"/>
              <a:t>223</a:t>
            </a:fld>
            <a:endParaRPr lang="en-US" b="0" smtClean="0"/>
          </a:p>
        </p:txBody>
      </p:sp>
    </p:spTree>
    <p:extLst>
      <p:ext uri="{BB962C8B-B14F-4D97-AF65-F5344CB8AC3E}">
        <p14:creationId xmlns:p14="http://schemas.microsoft.com/office/powerpoint/2010/main" val="92269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Explain the evolution of different version of spring Framework.</a:t>
            </a:r>
          </a:p>
          <a:p>
            <a:endParaRPr lang="en-US" dirty="0" smtClean="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2F3621A-1B03-48F2-B742-C97800CD16CF}" type="slidenum">
              <a:rPr lang="en-US" b="0" smtClean="0"/>
              <a:pPr eaLnBrk="1" hangingPunct="1"/>
              <a:t>25</a:t>
            </a:fld>
            <a:endParaRPr lang="en-US" b="0" smtClean="0"/>
          </a:p>
        </p:txBody>
      </p:sp>
    </p:spTree>
    <p:extLst>
      <p:ext uri="{BB962C8B-B14F-4D97-AF65-F5344CB8AC3E}">
        <p14:creationId xmlns:p14="http://schemas.microsoft.com/office/powerpoint/2010/main" val="11209397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0BCAE44-6679-4F23-A738-76CB4355B569}" type="slidenum">
              <a:rPr lang="en-US" b="0" smtClean="0"/>
              <a:pPr eaLnBrk="1" hangingPunct="1"/>
              <a:t>224</a:t>
            </a:fld>
            <a:endParaRPr lang="en-US" b="0" smtClean="0"/>
          </a:p>
        </p:txBody>
      </p:sp>
    </p:spTree>
    <p:extLst>
      <p:ext uri="{BB962C8B-B14F-4D97-AF65-F5344CB8AC3E}">
        <p14:creationId xmlns:p14="http://schemas.microsoft.com/office/powerpoint/2010/main" val="422656727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“It is time for a short activity. </a:t>
            </a:r>
            <a:r>
              <a:rPr lang="en-US" dirty="0" smtClean="0"/>
              <a:t>Name the generic Data Source that can be used for testing purpose in a spring application.</a:t>
            </a:r>
          </a:p>
          <a:p>
            <a:r>
              <a:rPr lang="en-US" baseline="0" dirty="0" smtClean="0"/>
              <a:t>Please raise your hand if you want to answer. </a:t>
            </a:r>
          </a:p>
          <a:p>
            <a:endParaRPr lang="en-US" baseline="0" dirty="0" smtClean="0"/>
          </a:p>
          <a:p>
            <a:r>
              <a:rPr lang="en-US" baseline="0" dirty="0" smtClean="0"/>
              <a:t>Ask the facilitator for the names of participants who have raised their hand and say to them “Please give your answer if I call out your name.”</a:t>
            </a:r>
          </a:p>
          <a:p>
            <a:endParaRPr lang="en-US" baseline="0" dirty="0" smtClean="0"/>
          </a:p>
          <a:p>
            <a:r>
              <a:rPr lang="en-US" baseline="0" dirty="0" smtClean="0"/>
              <a:t>Instruction to facilitator: Monitor the participants raising their hand and inform trainer. The trainer can then call on the participant to type in their response in the chat window.</a:t>
            </a:r>
            <a:endParaRPr lang="en-US" b="1" dirty="0" smtClean="0"/>
          </a:p>
          <a:p>
            <a:endParaRPr lang="en-US" b="1" dirty="0" smtClean="0"/>
          </a:p>
          <a:p>
            <a:r>
              <a:rPr lang="en-US" b="1" dirty="0" smtClean="0"/>
              <a:t>Answer: </a:t>
            </a:r>
          </a:p>
          <a:p>
            <a:r>
              <a:rPr lang="en-US" b="0" dirty="0" err="1" smtClean="0"/>
              <a:t>DriverManagerDataSource</a:t>
            </a:r>
            <a:endParaRPr lang="en-US" b="0"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225</a:t>
            </a:fld>
            <a:endParaRPr lang="en-US"/>
          </a:p>
        </p:txBody>
      </p:sp>
    </p:spTree>
    <p:extLst>
      <p:ext uri="{BB962C8B-B14F-4D97-AF65-F5344CB8AC3E}">
        <p14:creationId xmlns:p14="http://schemas.microsoft.com/office/powerpoint/2010/main" val="45390358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JdbcTemplate class executes SQL queries, update statements and stored procedure calls, performs iteration over </a:t>
            </a:r>
            <a:r>
              <a:rPr lang="en-US" altLang="en-US" dirty="0" err="1" smtClean="0">
                <a:latin typeface="Arial" pitchFamily="34" charset="0"/>
              </a:rPr>
              <a:t>ResultSets</a:t>
            </a:r>
            <a:r>
              <a:rPr lang="en-US" altLang="en-US" dirty="0" smtClean="0">
                <a:latin typeface="Arial" pitchFamily="34" charset="0"/>
              </a:rPr>
              <a:t> and extraction of returned parameter values. It also catches JDBC exceptions and translates them to the generic, more informative, exception hierarchy defined in the </a:t>
            </a:r>
            <a:r>
              <a:rPr lang="en-US" altLang="en-US" dirty="0" err="1" smtClean="0">
                <a:latin typeface="Arial" pitchFamily="34" charset="0"/>
              </a:rPr>
              <a:t>org.springframework.dao</a:t>
            </a:r>
            <a:r>
              <a:rPr lang="en-US" altLang="en-US" dirty="0" smtClean="0">
                <a:latin typeface="Arial" pitchFamily="34" charset="0"/>
              </a:rPr>
              <a:t> package.</a:t>
            </a:r>
          </a:p>
          <a:p>
            <a:endParaRPr lang="en-US" altLang="en-US" dirty="0" smtClean="0">
              <a:latin typeface="Arial" pitchFamily="34" charset="0"/>
            </a:endParaRPr>
          </a:p>
          <a:p>
            <a:r>
              <a:rPr lang="en-US" altLang="en-US" dirty="0" smtClean="0">
                <a:latin typeface="Arial" pitchFamily="34" charset="0"/>
              </a:rPr>
              <a:t>Instances of the </a:t>
            </a:r>
            <a:r>
              <a:rPr lang="en-US" altLang="en-US" i="1" dirty="0" smtClean="0">
                <a:latin typeface="Arial" pitchFamily="34" charset="0"/>
              </a:rPr>
              <a:t>JdbcTemplate</a:t>
            </a:r>
            <a:r>
              <a:rPr lang="en-US" altLang="en-US" dirty="0" smtClean="0">
                <a:latin typeface="Arial" pitchFamily="34" charset="0"/>
              </a:rPr>
              <a:t> class are </a:t>
            </a:r>
            <a:r>
              <a:rPr lang="en-US" altLang="en-US" i="1" dirty="0" err="1" smtClean="0">
                <a:latin typeface="Arial" pitchFamily="34" charset="0"/>
              </a:rPr>
              <a:t>threadsafe</a:t>
            </a:r>
            <a:r>
              <a:rPr lang="en-US" altLang="en-US" dirty="0" smtClean="0">
                <a:latin typeface="Arial" pitchFamily="34" charset="0"/>
              </a:rPr>
              <a:t> once configured. So you can configure a single instance of a </a:t>
            </a:r>
            <a:r>
              <a:rPr lang="en-US" altLang="en-US" i="1" dirty="0" smtClean="0">
                <a:latin typeface="Arial" pitchFamily="34" charset="0"/>
              </a:rPr>
              <a:t>JdbcTemplate</a:t>
            </a:r>
            <a:r>
              <a:rPr lang="en-US" altLang="en-US" dirty="0" smtClean="0">
                <a:latin typeface="Arial" pitchFamily="34" charset="0"/>
              </a:rPr>
              <a:t> and then safely inject this shared reference into multiple DAOs.</a:t>
            </a:r>
          </a:p>
          <a:p>
            <a:r>
              <a:rPr lang="en-US" altLang="en-US" dirty="0" smtClean="0">
                <a:latin typeface="Arial" pitchFamily="34" charset="0"/>
              </a:rPr>
              <a:t>A common practice when using the JdbcTemplate class is to configure a </a:t>
            </a:r>
            <a:r>
              <a:rPr lang="en-US" altLang="en-US" i="1" dirty="0" err="1" smtClean="0">
                <a:latin typeface="Arial" pitchFamily="34" charset="0"/>
              </a:rPr>
              <a:t>DataSource</a:t>
            </a:r>
            <a:r>
              <a:rPr lang="en-US" altLang="en-US" dirty="0" smtClean="0">
                <a:latin typeface="Arial" pitchFamily="34" charset="0"/>
              </a:rPr>
              <a:t> in your Spring configuration file, and then dependency-inject that shared </a:t>
            </a:r>
            <a:r>
              <a:rPr lang="en-US" altLang="en-US" dirty="0" err="1" smtClean="0">
                <a:latin typeface="Arial" pitchFamily="34" charset="0"/>
              </a:rPr>
              <a:t>DataSource</a:t>
            </a:r>
            <a:r>
              <a:rPr lang="en-US" altLang="en-US" dirty="0" smtClean="0">
                <a:latin typeface="Arial" pitchFamily="34" charset="0"/>
              </a:rPr>
              <a:t> bean into your DAO classes, and the JdbcTemplate is created in the setter for the </a:t>
            </a:r>
            <a:r>
              <a:rPr lang="en-US" altLang="en-US" dirty="0" err="1" smtClean="0">
                <a:latin typeface="Arial" pitchFamily="34" charset="0"/>
              </a:rPr>
              <a:t>DataSource</a:t>
            </a:r>
            <a:endParaRPr lang="en-US" altLang="en-US" dirty="0" smtClean="0">
              <a:latin typeface="Arial" pitchFamily="34" charset="0"/>
            </a:endParaRPr>
          </a:p>
          <a:p>
            <a:endParaRPr lang="en-US" altLang="en-US" dirty="0" smtClean="0">
              <a:latin typeface="Arial"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939338A-7950-4BAE-B2B8-FAE840380FE4}" type="slidenum">
              <a:rPr lang="en-US" b="0" smtClean="0"/>
              <a:pPr eaLnBrk="1" hangingPunct="1"/>
              <a:t>226</a:t>
            </a:fld>
            <a:endParaRPr lang="en-US" b="0" smtClean="0"/>
          </a:p>
        </p:txBody>
      </p:sp>
    </p:spTree>
    <p:extLst>
      <p:ext uri="{BB962C8B-B14F-4D97-AF65-F5344CB8AC3E}">
        <p14:creationId xmlns:p14="http://schemas.microsoft.com/office/powerpoint/2010/main" val="346850709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To implement a JDBC update operation, you have to perform the following tasks, most of which are</a:t>
            </a:r>
          </a:p>
          <a:p>
            <a:r>
              <a:rPr lang="en-US" altLang="en-US" dirty="0" smtClean="0">
                <a:latin typeface="Arial" pitchFamily="34" charset="0"/>
              </a:rPr>
              <a:t>redundant:</a:t>
            </a:r>
          </a:p>
          <a:p>
            <a:r>
              <a:rPr lang="en-US" altLang="en-US" dirty="0" smtClean="0">
                <a:latin typeface="Arial" pitchFamily="34" charset="0"/>
              </a:rPr>
              <a:t>1. Obtain a database connection from the data source.</a:t>
            </a:r>
          </a:p>
          <a:p>
            <a:r>
              <a:rPr lang="en-US" altLang="en-US" dirty="0" smtClean="0">
                <a:latin typeface="Arial" pitchFamily="34" charset="0"/>
              </a:rPr>
              <a:t>2. Create a </a:t>
            </a:r>
            <a:r>
              <a:rPr lang="en-US" altLang="en-US" dirty="0" err="1" smtClean="0">
                <a:latin typeface="Arial" pitchFamily="34" charset="0"/>
              </a:rPr>
              <a:t>PreparedStatement</a:t>
            </a:r>
            <a:r>
              <a:rPr lang="en-US" altLang="en-US" dirty="0" smtClean="0">
                <a:latin typeface="Arial" pitchFamily="34" charset="0"/>
              </a:rPr>
              <a:t> object from the connection.</a:t>
            </a:r>
          </a:p>
          <a:p>
            <a:r>
              <a:rPr lang="en-US" altLang="en-US" dirty="0" smtClean="0">
                <a:latin typeface="Arial" pitchFamily="34" charset="0"/>
              </a:rPr>
              <a:t>3. Bind the parameters to the </a:t>
            </a:r>
            <a:r>
              <a:rPr lang="en-US" altLang="en-US" dirty="0" err="1" smtClean="0">
                <a:latin typeface="Arial" pitchFamily="34" charset="0"/>
              </a:rPr>
              <a:t>PreparedStatement</a:t>
            </a:r>
            <a:r>
              <a:rPr lang="en-US" altLang="en-US" dirty="0" smtClean="0">
                <a:latin typeface="Arial" pitchFamily="34" charset="0"/>
              </a:rPr>
              <a:t> object.</a:t>
            </a:r>
          </a:p>
          <a:p>
            <a:r>
              <a:rPr lang="en-US" altLang="en-US" dirty="0" smtClean="0">
                <a:latin typeface="Arial" pitchFamily="34" charset="0"/>
              </a:rPr>
              <a:t>4. Execute the </a:t>
            </a:r>
            <a:r>
              <a:rPr lang="en-US" altLang="en-US" dirty="0" err="1" smtClean="0">
                <a:latin typeface="Arial" pitchFamily="34" charset="0"/>
              </a:rPr>
              <a:t>PreparedStatement</a:t>
            </a:r>
            <a:r>
              <a:rPr lang="en-US" altLang="en-US" dirty="0" smtClean="0">
                <a:latin typeface="Arial" pitchFamily="34" charset="0"/>
              </a:rPr>
              <a:t> object.</a:t>
            </a:r>
          </a:p>
          <a:p>
            <a:r>
              <a:rPr lang="en-US" altLang="en-US" dirty="0" smtClean="0">
                <a:latin typeface="Arial" pitchFamily="34" charset="0"/>
              </a:rPr>
              <a:t>5. Handle </a:t>
            </a:r>
            <a:r>
              <a:rPr lang="en-US" altLang="en-US" dirty="0" err="1" smtClean="0">
                <a:latin typeface="Arial" pitchFamily="34" charset="0"/>
              </a:rPr>
              <a:t>SQLException</a:t>
            </a:r>
            <a:r>
              <a:rPr lang="en-US" altLang="en-US" dirty="0" smtClean="0">
                <a:latin typeface="Arial" pitchFamily="34" charset="0"/>
              </a:rPr>
              <a:t>.</a:t>
            </a:r>
          </a:p>
          <a:p>
            <a:r>
              <a:rPr lang="en-US" altLang="en-US" dirty="0" smtClean="0">
                <a:latin typeface="Arial" pitchFamily="34" charset="0"/>
              </a:rPr>
              <a:t>6. Clean up the statement object and connection</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F3D8FC4-5D19-4EC6-A4B7-FA2E3FE33976}" type="slidenum">
              <a:rPr lang="en-US" b="0" smtClean="0"/>
              <a:pPr eaLnBrk="1" hangingPunct="1"/>
              <a:t>227</a:t>
            </a:fld>
            <a:endParaRPr lang="en-US" b="0" smtClean="0"/>
          </a:p>
        </p:txBody>
      </p:sp>
    </p:spTree>
    <p:extLst>
      <p:ext uri="{BB962C8B-B14F-4D97-AF65-F5344CB8AC3E}">
        <p14:creationId xmlns:p14="http://schemas.microsoft.com/office/powerpoint/2010/main" val="393797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This is for the task 2 (Create a </a:t>
            </a:r>
            <a:r>
              <a:rPr lang="en-US" altLang="en-US" dirty="0" err="1" smtClean="0">
                <a:latin typeface="Arial" pitchFamily="34" charset="0"/>
              </a:rPr>
              <a:t>PreparedStatementCreator</a:t>
            </a:r>
            <a:r>
              <a:rPr lang="en-US" altLang="en-US" dirty="0" smtClean="0">
                <a:latin typeface="Arial" pitchFamily="34" charset="0"/>
              </a:rPr>
              <a:t> object from the connection) of the update operation.</a:t>
            </a: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22E6B8C-5754-4E3E-8190-D4CEF2CB59CB}" type="slidenum">
              <a:rPr lang="en-US" b="0" smtClean="0"/>
              <a:pPr eaLnBrk="1" hangingPunct="1"/>
              <a:t>228</a:t>
            </a:fld>
            <a:endParaRPr lang="en-US" b="0" smtClean="0"/>
          </a:p>
        </p:txBody>
      </p:sp>
    </p:spTree>
    <p:extLst>
      <p:ext uri="{BB962C8B-B14F-4D97-AF65-F5344CB8AC3E}">
        <p14:creationId xmlns:p14="http://schemas.microsoft.com/office/powerpoint/2010/main" val="331843418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When implementing the </a:t>
            </a:r>
            <a:r>
              <a:rPr lang="en-US" altLang="en-US" dirty="0" err="1" smtClean="0">
                <a:latin typeface="Arial" pitchFamily="34" charset="0"/>
              </a:rPr>
              <a:t>PreparedStatementCreator</a:t>
            </a:r>
            <a:r>
              <a:rPr lang="en-US" altLang="en-US" dirty="0" smtClean="0">
                <a:latin typeface="Arial" pitchFamily="34" charset="0"/>
              </a:rPr>
              <a:t> interface, you will get the database connection as the </a:t>
            </a:r>
            <a:r>
              <a:rPr lang="en-US" altLang="en-US" dirty="0" err="1" smtClean="0">
                <a:latin typeface="Arial" pitchFamily="34" charset="0"/>
              </a:rPr>
              <a:t>createPreparedStatement</a:t>
            </a:r>
            <a:r>
              <a:rPr lang="en-US" altLang="en-US" dirty="0" smtClean="0">
                <a:latin typeface="Arial" pitchFamily="34" charset="0"/>
              </a:rPr>
              <a:t>() method’s argument. All you have to do in this method is to create a </a:t>
            </a:r>
            <a:r>
              <a:rPr lang="en-US" altLang="en-US" dirty="0" err="1" smtClean="0">
                <a:latin typeface="Arial" pitchFamily="34" charset="0"/>
              </a:rPr>
              <a:t>PreparedStatement</a:t>
            </a:r>
            <a:r>
              <a:rPr lang="en-US" altLang="en-US" dirty="0" smtClean="0">
                <a:latin typeface="Arial" pitchFamily="34" charset="0"/>
              </a:rPr>
              <a:t> object on this connection and bind your parameters to this object. </a:t>
            </a:r>
          </a:p>
          <a:p>
            <a:endParaRPr lang="en-US" altLang="en-US" dirty="0" smtClean="0">
              <a:latin typeface="Arial" pitchFamily="34" charset="0"/>
            </a:endParaRPr>
          </a:p>
          <a:p>
            <a:r>
              <a:rPr lang="en-US" altLang="en-US" dirty="0" smtClean="0">
                <a:latin typeface="Arial" pitchFamily="34" charset="0"/>
              </a:rPr>
              <a:t>Finally, you have to return the </a:t>
            </a:r>
            <a:r>
              <a:rPr lang="en-US" altLang="en-US" dirty="0" err="1" smtClean="0">
                <a:latin typeface="Arial" pitchFamily="34" charset="0"/>
              </a:rPr>
              <a:t>PreparedStatement</a:t>
            </a:r>
            <a:r>
              <a:rPr lang="en-US" altLang="en-US" dirty="0" smtClean="0">
                <a:latin typeface="Arial" pitchFamily="34" charset="0"/>
              </a:rPr>
              <a:t> object as the method’s return value. Notice that the method signature declares throwing </a:t>
            </a:r>
            <a:r>
              <a:rPr lang="en-US" altLang="en-US" dirty="0" err="1" smtClean="0">
                <a:latin typeface="Arial" pitchFamily="34" charset="0"/>
              </a:rPr>
              <a:t>SQLException</a:t>
            </a:r>
            <a:r>
              <a:rPr lang="en-US" altLang="en-US" dirty="0" smtClean="0">
                <a:latin typeface="Arial" pitchFamily="34" charset="0"/>
              </a:rPr>
              <a:t>, which means that you don’t need to handle this kind of exception yourself.</a:t>
            </a: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7A2D627-7688-4B0B-A6CF-ABB48262EDE5}" type="slidenum">
              <a:rPr lang="en-US" b="0" smtClean="0"/>
              <a:pPr eaLnBrk="1" hangingPunct="1"/>
              <a:t>229</a:t>
            </a:fld>
            <a:endParaRPr lang="en-US" b="0" smtClean="0"/>
          </a:p>
        </p:txBody>
      </p:sp>
    </p:spTree>
    <p:extLst>
      <p:ext uri="{BB962C8B-B14F-4D97-AF65-F5344CB8AC3E}">
        <p14:creationId xmlns:p14="http://schemas.microsoft.com/office/powerpoint/2010/main" val="20158238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Now, you can use this statement creator to simplify the vehicle insert operation. First of all, you have to create an instance of the JdbcTemplate class and pass in the data source for this template to obtain a connection from it. Then, you just make a call to the update() method and pass in your statement creator for the template to complete the update process.</a:t>
            </a:r>
          </a:p>
          <a:p>
            <a:endParaRPr lang="en-US" altLang="en-US" dirty="0" smtClean="0">
              <a:latin typeface="Arial" pitchFamily="34" charset="0"/>
            </a:endParaRPr>
          </a:p>
          <a:p>
            <a:r>
              <a:rPr lang="en-US" altLang="en-US" dirty="0" smtClean="0">
                <a:latin typeface="Arial" pitchFamily="34" charset="0"/>
              </a:rPr>
              <a:t>Typically, it is better to implement the </a:t>
            </a:r>
            <a:r>
              <a:rPr lang="en-US" altLang="en-US" dirty="0" err="1" smtClean="0">
                <a:latin typeface="Arial" pitchFamily="34" charset="0"/>
              </a:rPr>
              <a:t>PreparedStatementCreator</a:t>
            </a:r>
            <a:r>
              <a:rPr lang="en-US" altLang="en-US" dirty="0" smtClean="0">
                <a:latin typeface="Arial" pitchFamily="34" charset="0"/>
              </a:rPr>
              <a:t> interface and other callback interfaces as inner classes if they are used within one method only. This is because you can get access to the local variables and method arguments directly from the inner class, instead of passing them as constructor arguments. The only constraint on such variables and arguments is that they must be declared as final</a:t>
            </a: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3C81C86-617B-4695-BD7C-C4A87378C3B5}" type="slidenum">
              <a:rPr lang="en-US" b="0" smtClean="0"/>
              <a:pPr eaLnBrk="1" hangingPunct="1"/>
              <a:t>230</a:t>
            </a:fld>
            <a:endParaRPr lang="en-US" b="0" smtClean="0"/>
          </a:p>
        </p:txBody>
      </p:sp>
    </p:spTree>
    <p:extLst>
      <p:ext uri="{BB962C8B-B14F-4D97-AF65-F5344CB8AC3E}">
        <p14:creationId xmlns:p14="http://schemas.microsoft.com/office/powerpoint/2010/main" val="414317103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second callback interface, </a:t>
            </a:r>
            <a:r>
              <a:rPr lang="en-US" altLang="en-US" dirty="0" err="1" smtClean="0">
                <a:latin typeface="Arial" pitchFamily="34" charset="0"/>
              </a:rPr>
              <a:t>PreparedStatementSetter</a:t>
            </a:r>
            <a:r>
              <a:rPr lang="en-US" altLang="en-US" dirty="0" smtClean="0">
                <a:latin typeface="Arial" pitchFamily="34" charset="0"/>
              </a:rPr>
              <a:t>, as its name indicates, performs only the parameter binding task (task 3) of the overall update operation.</a:t>
            </a:r>
          </a:p>
          <a:p>
            <a:endParaRPr lang="en-US" altLang="en-US" dirty="0" smtClean="0">
              <a:latin typeface="Arial" pitchFamily="34" charset="0"/>
            </a:endParaRPr>
          </a:p>
          <a:p>
            <a:r>
              <a:rPr lang="en-US" altLang="en-US" dirty="0" smtClean="0">
                <a:latin typeface="Arial" pitchFamily="34" charset="0"/>
              </a:rPr>
              <a:t>Another version of the update() template method accepts a SQL statement and a </a:t>
            </a:r>
            <a:r>
              <a:rPr lang="en-US" altLang="en-US" dirty="0" err="1" smtClean="0">
                <a:latin typeface="Arial" pitchFamily="34" charset="0"/>
              </a:rPr>
              <a:t>PreparedStatementSetter</a:t>
            </a:r>
            <a:r>
              <a:rPr lang="en-US" altLang="en-US" dirty="0" smtClean="0">
                <a:latin typeface="Arial" pitchFamily="34" charset="0"/>
              </a:rPr>
              <a:t> object as arguments. This method will create a </a:t>
            </a:r>
            <a:r>
              <a:rPr lang="en-US" altLang="en-US" dirty="0" err="1" smtClean="0">
                <a:latin typeface="Arial" pitchFamily="34" charset="0"/>
              </a:rPr>
              <a:t>PreparedStatement</a:t>
            </a:r>
            <a:r>
              <a:rPr lang="en-US" altLang="en-US" dirty="0" smtClean="0">
                <a:latin typeface="Arial" pitchFamily="34" charset="0"/>
              </a:rPr>
              <a:t> object for you from your SQL statement. All you have to do with this interface is to bind your parameters to the </a:t>
            </a:r>
            <a:r>
              <a:rPr lang="en-US" altLang="en-US" dirty="0" err="1" smtClean="0">
                <a:latin typeface="Arial" pitchFamily="34" charset="0"/>
              </a:rPr>
              <a:t>PreparedStatement</a:t>
            </a:r>
            <a:r>
              <a:rPr lang="en-US" altLang="en-US" dirty="0" smtClean="0">
                <a:latin typeface="Arial" pitchFamily="34" charset="0"/>
              </a:rPr>
              <a:t> object.</a:t>
            </a: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A46A594C-FC0B-4250-BB7D-91AE40140E89}" type="slidenum">
              <a:rPr lang="en-US" b="0" smtClean="0"/>
              <a:pPr eaLnBrk="1" hangingPunct="1"/>
              <a:t>231</a:t>
            </a:fld>
            <a:endParaRPr lang="en-US" b="0" smtClean="0"/>
          </a:p>
        </p:txBody>
      </p:sp>
    </p:spTree>
    <p:extLst>
      <p:ext uri="{BB962C8B-B14F-4D97-AF65-F5344CB8AC3E}">
        <p14:creationId xmlns:p14="http://schemas.microsoft.com/office/powerpoint/2010/main" val="319268919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Finally, the simplest version of the update() method accepts a SQL statement and an object array as statement parameters. It will create a </a:t>
            </a:r>
            <a:r>
              <a:rPr lang="en-US" altLang="en-US" dirty="0" err="1" smtClean="0">
                <a:latin typeface="Arial" pitchFamily="34" charset="0"/>
              </a:rPr>
              <a:t>PreparedStatement</a:t>
            </a:r>
            <a:r>
              <a:rPr lang="en-US" altLang="en-US" dirty="0" smtClean="0">
                <a:latin typeface="Arial" pitchFamily="34" charset="0"/>
              </a:rPr>
              <a:t> object from your SQL statement and bind the parameters for you. Therefore, you don’t have to override any of the tasks in the update process.</a:t>
            </a:r>
          </a:p>
          <a:p>
            <a:endParaRPr lang="en-US" altLang="en-US" dirty="0" smtClean="0">
              <a:latin typeface="Arial" pitchFamily="34" charset="0"/>
            </a:endParaRPr>
          </a:p>
          <a:p>
            <a:r>
              <a:rPr lang="en-US" altLang="en-US" dirty="0" smtClean="0">
                <a:latin typeface="Arial" pitchFamily="34" charset="0"/>
              </a:rPr>
              <a:t>Of the three different versions of the update() method introduced, the last is the simplest because you don’t have to implement any callback interfaces. Additionally, we’ve managed to remove all </a:t>
            </a:r>
            <a:r>
              <a:rPr lang="en-US" altLang="en-US" dirty="0" err="1" smtClean="0">
                <a:latin typeface="Arial" pitchFamily="34" charset="0"/>
              </a:rPr>
              <a:t>setX</a:t>
            </a:r>
            <a:r>
              <a:rPr lang="en-US" altLang="en-US" dirty="0" smtClean="0">
                <a:latin typeface="Arial" pitchFamily="34" charset="0"/>
              </a:rPr>
              <a:t> (</a:t>
            </a:r>
            <a:r>
              <a:rPr lang="en-US" altLang="en-US" dirty="0" err="1" smtClean="0">
                <a:latin typeface="Arial" pitchFamily="34" charset="0"/>
              </a:rPr>
              <a:t>setInt</a:t>
            </a:r>
            <a:r>
              <a:rPr lang="en-US" altLang="en-US" dirty="0" smtClean="0">
                <a:latin typeface="Arial" pitchFamily="34" charset="0"/>
              </a:rPr>
              <a:t>, </a:t>
            </a:r>
            <a:r>
              <a:rPr lang="en-US" altLang="en-US" dirty="0" err="1" smtClean="0">
                <a:latin typeface="Arial" pitchFamily="34" charset="0"/>
              </a:rPr>
              <a:t>setString</a:t>
            </a:r>
            <a:r>
              <a:rPr lang="en-US" altLang="en-US" dirty="0" smtClean="0">
                <a:latin typeface="Arial" pitchFamily="34" charset="0"/>
              </a:rPr>
              <a:t>, etc.)–style methods for parameterizing the query. In contrast, the first is the most flexible because you can do any preprocessing of the </a:t>
            </a:r>
            <a:r>
              <a:rPr lang="en-US" altLang="en-US" dirty="0" err="1" smtClean="0">
                <a:latin typeface="Arial" pitchFamily="34" charset="0"/>
              </a:rPr>
              <a:t>PreparedStatement</a:t>
            </a:r>
            <a:r>
              <a:rPr lang="en-US" altLang="en-US" dirty="0" smtClean="0">
                <a:latin typeface="Arial" pitchFamily="34" charset="0"/>
              </a:rPr>
              <a:t> object before its execution. </a:t>
            </a:r>
          </a:p>
          <a:p>
            <a:endParaRPr lang="en-US" altLang="en-US" dirty="0" smtClean="0">
              <a:latin typeface="Arial" pitchFamily="34" charset="0"/>
            </a:endParaRPr>
          </a:p>
          <a:p>
            <a:r>
              <a:rPr lang="en-US" altLang="en-US" dirty="0" smtClean="0">
                <a:latin typeface="Arial" pitchFamily="34" charset="0"/>
              </a:rPr>
              <a:t>In practice, you should always choose the simplest version that meets all your needs. </a:t>
            </a:r>
          </a:p>
          <a:p>
            <a:endParaRPr lang="en-US" altLang="en-US" dirty="0" smtClean="0">
              <a:latin typeface="Arial" pitchFamily="34" charset="0"/>
            </a:endParaRPr>
          </a:p>
          <a:p>
            <a:r>
              <a:rPr lang="en-US" altLang="en-US" dirty="0" smtClean="0">
                <a:latin typeface="Arial" pitchFamily="34" charset="0"/>
              </a:rPr>
              <a:t>There are also other overloaded update() methods provided by the JdbcTemplate class. Please refer to Javadoc for details.</a:t>
            </a: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CF42883-CD85-487E-B404-421ADA7F31E0}" type="slidenum">
              <a:rPr lang="en-US" b="0" smtClean="0"/>
              <a:pPr eaLnBrk="1" hangingPunct="1"/>
              <a:t>232</a:t>
            </a:fld>
            <a:endParaRPr lang="en-US" b="0" smtClean="0"/>
          </a:p>
        </p:txBody>
      </p:sp>
    </p:spTree>
    <p:extLst>
      <p:ext uri="{BB962C8B-B14F-4D97-AF65-F5344CB8AC3E}">
        <p14:creationId xmlns:p14="http://schemas.microsoft.com/office/powerpoint/2010/main" val="126372424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Show the participants how to declare a single instance JdbcTemplate and inject this instance into all your DAO instances in the bean configuration file.</a:t>
            </a: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D69A8B14-B1D9-4FC8-86F6-D00F54D95401}" type="slidenum">
              <a:rPr lang="en-US" b="0" smtClean="0"/>
              <a:pPr eaLnBrk="1" hangingPunct="1"/>
              <a:t>233</a:t>
            </a:fld>
            <a:endParaRPr lang="en-US" b="0" smtClean="0"/>
          </a:p>
        </p:txBody>
      </p:sp>
    </p:spTree>
    <p:extLst>
      <p:ext uri="{BB962C8B-B14F-4D97-AF65-F5344CB8AC3E}">
        <p14:creationId xmlns:p14="http://schemas.microsoft.com/office/powerpoint/2010/main" val="2731500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8</a:t>
            </a:fld>
            <a:endParaRPr lang="en-US"/>
          </a:p>
        </p:txBody>
      </p:sp>
    </p:spTree>
    <p:extLst>
      <p:ext uri="{BB962C8B-B14F-4D97-AF65-F5344CB8AC3E}">
        <p14:creationId xmlns:p14="http://schemas.microsoft.com/office/powerpoint/2010/main" val="323827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Explain to the students the spring version which they will be learning in this session. </a:t>
            </a:r>
          </a:p>
          <a:p>
            <a:endParaRPr lang="en-US" dirty="0" smtClean="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9227794-E3F8-4166-9163-D3D4354F6795}" type="slidenum">
              <a:rPr lang="en-US" b="0" smtClean="0"/>
              <a:pPr eaLnBrk="1" hangingPunct="1"/>
              <a:t>26</a:t>
            </a:fld>
            <a:endParaRPr lang="en-US" b="0" smtClean="0"/>
          </a:p>
        </p:txBody>
      </p:sp>
    </p:spTree>
    <p:extLst>
      <p:ext uri="{BB962C8B-B14F-4D97-AF65-F5344CB8AC3E}">
        <p14:creationId xmlns:p14="http://schemas.microsoft.com/office/powerpoint/2010/main" val="239655018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Convenient super class for JDBC-based data access </a:t>
            </a:r>
            <a:r>
              <a:rPr lang="en-US" altLang="en-US" dirty="0" err="1" smtClean="0">
                <a:latin typeface="Arial" pitchFamily="34" charset="0"/>
              </a:rPr>
              <a:t>objects.Requires</a:t>
            </a:r>
            <a:r>
              <a:rPr lang="en-US" altLang="en-US" dirty="0" smtClean="0">
                <a:latin typeface="Arial" pitchFamily="34" charset="0"/>
              </a:rPr>
              <a:t> a Datasource to be set, providing a JdbcTemplate based on it to subclasses through the </a:t>
            </a:r>
            <a:r>
              <a:rPr lang="en-US" altLang="en-US" dirty="0" err="1" smtClean="0">
                <a:latin typeface="Arial" pitchFamily="34" charset="0"/>
              </a:rPr>
              <a:t>getJdbcTemplate</a:t>
            </a:r>
            <a:r>
              <a:rPr lang="en-US" altLang="en-US" dirty="0" smtClean="0">
                <a:latin typeface="Arial" pitchFamily="34" charset="0"/>
              </a:rPr>
              <a:t>() method.</a:t>
            </a:r>
          </a:p>
          <a:p>
            <a:endParaRPr lang="en-US" altLang="en-US" dirty="0" smtClean="0">
              <a:latin typeface="Arial" pitchFamily="34" charset="0"/>
            </a:endParaRPr>
          </a:p>
          <a:p>
            <a:r>
              <a:rPr lang="en-US" altLang="en-US" dirty="0" smtClean="0">
                <a:latin typeface="Arial" pitchFamily="34" charset="0"/>
              </a:rPr>
              <a:t>This base class is mainly intended for JdbcTemplate usage but can also be used when working with a Connection directly or when using </a:t>
            </a:r>
            <a:r>
              <a:rPr lang="en-US" altLang="en-US" dirty="0" err="1" smtClean="0">
                <a:latin typeface="Arial" pitchFamily="34" charset="0"/>
              </a:rPr>
              <a:t>org.springframework.jdbc.object</a:t>
            </a:r>
            <a:r>
              <a:rPr lang="en-US" altLang="en-US" dirty="0" smtClean="0">
                <a:latin typeface="Arial" pitchFamily="34" charset="0"/>
              </a:rPr>
              <a:t> operation objects.</a:t>
            </a: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235ACBF-9E46-4BF3-8CDE-3C5990935E61}" type="slidenum">
              <a:rPr lang="en-US" b="0" smtClean="0"/>
              <a:pPr eaLnBrk="1" hangingPunct="1"/>
              <a:t>234</a:t>
            </a:fld>
            <a:endParaRPr lang="en-US" b="0" smtClean="0"/>
          </a:p>
        </p:txBody>
      </p:sp>
    </p:spTree>
    <p:extLst>
      <p:ext uri="{BB962C8B-B14F-4D97-AF65-F5344CB8AC3E}">
        <p14:creationId xmlns:p14="http://schemas.microsoft.com/office/powerpoint/2010/main" val="96078290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469CAF89-A89E-4CD4-AD1D-CED826CF778A}" type="slidenum">
              <a:rPr lang="en-US" b="0" smtClean="0"/>
              <a:pPr eaLnBrk="1" hangingPunct="1"/>
              <a:t>235</a:t>
            </a:fld>
            <a:endParaRPr lang="en-US" b="0" smtClean="0"/>
          </a:p>
        </p:txBody>
      </p:sp>
    </p:spTree>
    <p:extLst>
      <p:ext uri="{BB962C8B-B14F-4D97-AF65-F5344CB8AC3E}">
        <p14:creationId xmlns:p14="http://schemas.microsoft.com/office/powerpoint/2010/main" val="306823959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Tell the participants to refer to the Spring API documentation for detailed reading of the methods.</a:t>
            </a: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0CB1F38-BCF7-408B-8DC8-19EFCC2908CB}" type="slidenum">
              <a:rPr lang="en-US" b="0" smtClean="0"/>
              <a:pPr eaLnBrk="1" hangingPunct="1"/>
              <a:t>236</a:t>
            </a:fld>
            <a:endParaRPr lang="en-US" b="0" smtClean="0"/>
          </a:p>
        </p:txBody>
      </p:sp>
    </p:spTree>
    <p:extLst>
      <p:ext uri="{BB962C8B-B14F-4D97-AF65-F5344CB8AC3E}">
        <p14:creationId xmlns:p14="http://schemas.microsoft.com/office/powerpoint/2010/main" val="4408346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In the </a:t>
            </a:r>
            <a:r>
              <a:rPr lang="en-US" altLang="en-US" dirty="0" err="1" smtClean="0">
                <a:latin typeface="Arial" pitchFamily="34" charset="0"/>
              </a:rPr>
              <a:t>mapRow</a:t>
            </a:r>
            <a:r>
              <a:rPr lang="en-US" altLang="en-US" dirty="0" smtClean="0">
                <a:latin typeface="Arial" pitchFamily="34" charset="0"/>
              </a:rPr>
              <a:t>() method of this interface, you have to construct the object that represents a row and return it as the method’s return value.</a:t>
            </a: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40EB23BD-7A0F-4EC8-AF51-68EA6ECC556F}" type="slidenum">
              <a:rPr lang="en-US" b="0" smtClean="0"/>
              <a:pPr eaLnBrk="1" hangingPunct="1"/>
              <a:t>237</a:t>
            </a:fld>
            <a:endParaRPr lang="en-US" b="0" smtClean="0"/>
          </a:p>
        </p:txBody>
      </p:sp>
    </p:spTree>
    <p:extLst>
      <p:ext uri="{BB962C8B-B14F-4D97-AF65-F5344CB8AC3E}">
        <p14:creationId xmlns:p14="http://schemas.microsoft.com/office/powerpoint/2010/main" val="193436493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As mentioned, </a:t>
            </a:r>
            <a:r>
              <a:rPr lang="en-US" altLang="en-US" dirty="0" err="1" smtClean="0">
                <a:latin typeface="Arial" pitchFamily="34" charset="0"/>
              </a:rPr>
              <a:t>RowMapper</a:t>
            </a:r>
            <a:r>
              <a:rPr lang="en-US" altLang="en-US" dirty="0" smtClean="0">
                <a:latin typeface="Arial" pitchFamily="34" charset="0"/>
              </a:rPr>
              <a:t>&lt;T&gt; can be used for either a single-row or multiple-row result set. When querying for a unique object like in </a:t>
            </a:r>
            <a:r>
              <a:rPr lang="en-US" altLang="en-US" dirty="0" err="1" smtClean="0">
                <a:latin typeface="Arial" pitchFamily="34" charset="0"/>
              </a:rPr>
              <a:t>findByVehicleNo</a:t>
            </a:r>
            <a:r>
              <a:rPr lang="en-US" altLang="en-US" dirty="0" smtClean="0">
                <a:latin typeface="Arial" pitchFamily="34" charset="0"/>
              </a:rPr>
              <a:t>(), you have to make a call to the queryForObject() method of JdbcTemplate.</a:t>
            </a: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2047388-A70E-4B43-9608-E691AC09F676}" type="slidenum">
              <a:rPr lang="en-US" b="0" smtClean="0"/>
              <a:pPr eaLnBrk="1" hangingPunct="1"/>
              <a:t>238</a:t>
            </a:fld>
            <a:endParaRPr lang="en-US" b="0" smtClean="0"/>
          </a:p>
        </p:txBody>
      </p:sp>
    </p:spTree>
    <p:extLst>
      <p:ext uri="{BB962C8B-B14F-4D97-AF65-F5344CB8AC3E}">
        <p14:creationId xmlns:p14="http://schemas.microsoft.com/office/powerpoint/2010/main" val="4556150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To use </a:t>
            </a:r>
            <a:r>
              <a:rPr lang="en-US" altLang="en-US" dirty="0" err="1" smtClean="0">
                <a:latin typeface="Arial" pitchFamily="34" charset="0"/>
              </a:rPr>
              <a:t>SimpleJdbcTemplate</a:t>
            </a:r>
            <a:r>
              <a:rPr lang="en-US" altLang="en-US" dirty="0" smtClean="0">
                <a:latin typeface="Arial" pitchFamily="34" charset="0"/>
              </a:rPr>
              <a:t>, you can either instantiate it directly or retrieve its instance by extending the </a:t>
            </a:r>
            <a:r>
              <a:rPr lang="en-US" altLang="en-US" dirty="0" err="1" smtClean="0">
                <a:latin typeface="Arial" pitchFamily="34" charset="0"/>
              </a:rPr>
              <a:t>SimpleJdbcDaoSupport</a:t>
            </a:r>
            <a:r>
              <a:rPr lang="en-US" altLang="en-US" dirty="0" smtClean="0">
                <a:latin typeface="Arial" pitchFamily="34" charset="0"/>
              </a:rPr>
              <a:t> class.</a:t>
            </a:r>
          </a:p>
          <a:p>
            <a:endParaRPr lang="en-US" altLang="en-US" dirty="0" smtClean="0">
              <a:latin typeface="Arial" pitchFamily="34" charset="0"/>
            </a:endParaRPr>
          </a:p>
          <a:p>
            <a:endParaRPr lang="en-US" altLang="en-US" dirty="0" smtClean="0">
              <a:latin typeface="Arial" pitchFamily="34" charset="0"/>
            </a:endParaRPr>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7A6C2DB-E723-457C-943C-F4A09F2FD975}" type="slidenum">
              <a:rPr lang="en-US" b="0" smtClean="0"/>
              <a:pPr eaLnBrk="1" hangingPunct="1"/>
              <a:t>239</a:t>
            </a:fld>
            <a:endParaRPr lang="en-US" b="0" smtClean="0"/>
          </a:p>
        </p:txBody>
      </p:sp>
    </p:spTree>
    <p:extLst>
      <p:ext uri="{BB962C8B-B14F-4D97-AF65-F5344CB8AC3E}">
        <p14:creationId xmlns:p14="http://schemas.microsoft.com/office/powerpoint/2010/main" val="37465878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pPr eaLnBrk="1" hangingPunct="1"/>
            <a:r>
              <a:rPr lang="en-US" altLang="en-US" dirty="0" smtClean="0">
                <a:latin typeface="Arial" pitchFamily="34" charset="0"/>
              </a:rPr>
              <a:t>In classic JDBC usage, SQL parameters are represented by the </a:t>
            </a:r>
            <a:r>
              <a:rPr lang="en-US" altLang="en-US" dirty="0" smtClean="0">
                <a:solidFill>
                  <a:srgbClr val="002060"/>
                </a:solidFill>
                <a:latin typeface="Arial" pitchFamily="34" charset="0"/>
              </a:rPr>
              <a:t>placeholder “?” </a:t>
            </a:r>
            <a:r>
              <a:rPr lang="en-US" altLang="en-US" dirty="0" smtClean="0">
                <a:latin typeface="Arial" pitchFamily="34" charset="0"/>
              </a:rPr>
              <a:t>and are bound by position. For a SQL statement with many parameters, it is very cumbersome to match the parameters by position. Another option when binding SQL parameters in the Spring JDBC framework is to use </a:t>
            </a:r>
            <a:r>
              <a:rPr lang="en-US" altLang="en-US" b="1" dirty="0" smtClean="0">
                <a:latin typeface="Arial" pitchFamily="34" charset="0"/>
              </a:rPr>
              <a:t>named parameters</a:t>
            </a:r>
            <a:endParaRPr lang="en-US" alt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240</a:t>
            </a:fld>
            <a:endParaRPr lang="en-US"/>
          </a:p>
        </p:txBody>
      </p:sp>
    </p:spTree>
    <p:extLst>
      <p:ext uri="{BB962C8B-B14F-4D97-AF65-F5344CB8AC3E}">
        <p14:creationId xmlns:p14="http://schemas.microsoft.com/office/powerpoint/2010/main" val="293220122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When using named parameters in your SQL statement, you can provide the parameter values in a map (with the parameter names as the keys) or using a </a:t>
            </a:r>
            <a:r>
              <a:rPr lang="en-US" altLang="en-US" sz="800" dirty="0" smtClean="0">
                <a:latin typeface="Arial" pitchFamily="34" charset="0"/>
              </a:rPr>
              <a:t>SqlParameterSource interface</a:t>
            </a:r>
            <a:r>
              <a:rPr lang="en-US" altLang="en-US" sz="800" b="1" dirty="0" smtClean="0">
                <a:latin typeface="Arial" pitchFamily="34" charset="0"/>
              </a:rPr>
              <a:t>.</a:t>
            </a:r>
            <a:endParaRPr lang="en-US" altLang="en-US" dirty="0" smtClean="0">
              <a:latin typeface="Arial" pitchFamily="34" charset="0"/>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AB61C1D-8424-467F-B0D9-F4D3B6E26077}" type="slidenum">
              <a:rPr lang="en-US" b="0" smtClean="0"/>
              <a:pPr eaLnBrk="1" hangingPunct="1"/>
              <a:t>241</a:t>
            </a:fld>
            <a:endParaRPr lang="en-US" b="0" smtClean="0"/>
          </a:p>
        </p:txBody>
      </p:sp>
    </p:spTree>
    <p:extLst>
      <p:ext uri="{BB962C8B-B14F-4D97-AF65-F5344CB8AC3E}">
        <p14:creationId xmlns:p14="http://schemas.microsoft.com/office/powerpoint/2010/main" val="31336598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a:t>
            </a:r>
            <a:r>
              <a:rPr lang="en-US" baseline="0" dirty="0" smtClean="0"/>
              <a:t> to Trainer: The correct answer is option A and C.</a:t>
            </a:r>
          </a:p>
          <a:p>
            <a:endParaRPr lang="en-US" baseline="0" dirty="0" smtClean="0"/>
          </a:p>
          <a:p>
            <a:r>
              <a:rPr lang="en-US" baseline="0" dirty="0" smtClean="0"/>
              <a:t>Instruction to facilitator: Load the poll question.</a:t>
            </a:r>
            <a:endParaRPr lang="en-US" dirty="0" smtClean="0"/>
          </a:p>
        </p:txBody>
      </p:sp>
      <p:sp>
        <p:nvSpPr>
          <p:cNvPr id="4" name="Slide Number Placeholder 3"/>
          <p:cNvSpPr>
            <a:spLocks noGrp="1"/>
          </p:cNvSpPr>
          <p:nvPr>
            <p:ph type="sldNum" sz="quarter" idx="10"/>
          </p:nvPr>
        </p:nvSpPr>
        <p:spPr/>
        <p:txBody>
          <a:bodyPr/>
          <a:lstStyle/>
          <a:p>
            <a:fld id="{6A8B6E77-EC63-4CD7-8F8A-914122582C5F}" type="slidenum">
              <a:rPr lang="en-US" smtClean="0"/>
              <a:pPr/>
              <a:t>242</a:t>
            </a:fld>
            <a:endParaRPr lang="en-US"/>
          </a:p>
        </p:txBody>
      </p:sp>
    </p:spTree>
    <p:extLst>
      <p:ext uri="{BB962C8B-B14F-4D97-AF65-F5344CB8AC3E}">
        <p14:creationId xmlns:p14="http://schemas.microsoft.com/office/powerpoint/2010/main" val="309652615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 to Trainer: After everyone has polled their response, reveal the answer.</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243</a:t>
            </a:fld>
            <a:endParaRPr lang="en-US"/>
          </a:p>
        </p:txBody>
      </p:sp>
    </p:spTree>
    <p:extLst>
      <p:ext uri="{BB962C8B-B14F-4D97-AF65-F5344CB8AC3E}">
        <p14:creationId xmlns:p14="http://schemas.microsoft.com/office/powerpoint/2010/main" val="3096526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a:t>
            </a:r>
            <a:r>
              <a:rPr lang="en-US" baseline="0" dirty="0" smtClean="0"/>
              <a:t> to Trainer: The correct answer is TRUE</a:t>
            </a:r>
          </a:p>
          <a:p>
            <a:endParaRPr lang="en-US" baseline="0" dirty="0" smtClean="0"/>
          </a:p>
          <a:p>
            <a:r>
              <a:rPr lang="en-US" baseline="0" dirty="0" smtClean="0"/>
              <a:t>Instruction to facilitator: Load the poll question.</a:t>
            </a:r>
            <a:endParaRPr lang="en-US" dirty="0" smtClean="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276363C-815B-43F9-8A22-7FE15803CD9F}" type="slidenum">
              <a:rPr lang="en-US" b="0" smtClean="0"/>
              <a:pPr eaLnBrk="1" hangingPunct="1"/>
              <a:t>30</a:t>
            </a:fld>
            <a:endParaRPr lang="en-US" b="0" smtClean="0"/>
          </a:p>
        </p:txBody>
      </p:sp>
    </p:spTree>
    <p:extLst>
      <p:ext uri="{BB962C8B-B14F-4D97-AF65-F5344CB8AC3E}">
        <p14:creationId xmlns:p14="http://schemas.microsoft.com/office/powerpoint/2010/main" val="257523774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There are two concrete implementations of the SqlParameterSource interface. The basic one is </a:t>
            </a:r>
            <a:r>
              <a:rPr lang="en-US" altLang="en-US" dirty="0" err="1" smtClean="0">
                <a:latin typeface="Arial" pitchFamily="34" charset="0"/>
              </a:rPr>
              <a:t>MapSqlParameterSource</a:t>
            </a:r>
            <a:r>
              <a:rPr lang="en-US" altLang="en-US" dirty="0" smtClean="0">
                <a:latin typeface="Arial" pitchFamily="34" charset="0"/>
              </a:rPr>
              <a:t>, which wraps a map as its parameter source and the other is </a:t>
            </a:r>
            <a:r>
              <a:rPr lang="en-US" altLang="en-US" dirty="0" err="1" smtClean="0">
                <a:latin typeface="Arial" pitchFamily="34" charset="0"/>
              </a:rPr>
              <a:t>BeanPropertySqlParameterSource</a:t>
            </a:r>
            <a:r>
              <a:rPr lang="en-US" altLang="en-US" dirty="0" smtClean="0">
                <a:latin typeface="Arial" pitchFamily="34" charset="0"/>
              </a:rPr>
              <a:t>, which wraps a normal Java object as a SQL parameter source.</a:t>
            </a: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C7D2EFF-2F80-4379-AD34-A84C6B7EEBC0}" type="slidenum">
              <a:rPr lang="en-US" b="0" smtClean="0"/>
              <a:pPr eaLnBrk="1" hangingPunct="1"/>
              <a:t>244</a:t>
            </a:fld>
            <a:endParaRPr lang="en-US" b="0" smtClean="0"/>
          </a:p>
        </p:txBody>
      </p:sp>
    </p:spTree>
    <p:extLst>
      <p:ext uri="{BB962C8B-B14F-4D97-AF65-F5344CB8AC3E}">
        <p14:creationId xmlns:p14="http://schemas.microsoft.com/office/powerpoint/2010/main" val="25532501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the participants with the given example how to use </a:t>
            </a:r>
            <a:r>
              <a:rPr lang="en-US" altLang="en-US" dirty="0" err="1" smtClean="0">
                <a:latin typeface="Arial" pitchFamily="34" charset="0"/>
              </a:rPr>
              <a:t>MapSqlParameterSource</a:t>
            </a:r>
            <a:r>
              <a:rPr lang="en-US" altLang="en-US" dirty="0" smtClean="0">
                <a:latin typeface="Arial" pitchFamily="34" charset="0"/>
              </a:rPr>
              <a:t>.</a:t>
            </a: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DFB7C73-3397-4911-906A-34A7DABB50E9}" type="slidenum">
              <a:rPr lang="en-US" b="0" smtClean="0"/>
              <a:pPr eaLnBrk="1" hangingPunct="1"/>
              <a:t>245</a:t>
            </a:fld>
            <a:endParaRPr lang="en-US" b="0" smtClean="0"/>
          </a:p>
        </p:txBody>
      </p:sp>
    </p:spTree>
    <p:extLst>
      <p:ext uri="{BB962C8B-B14F-4D97-AF65-F5344CB8AC3E}">
        <p14:creationId xmlns:p14="http://schemas.microsoft.com/office/powerpoint/2010/main" val="182773867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power comes when we need an extra level of indirection between the parameters passed into the update method and the source of their values. For example, what if we want to get properties from a JavaBean? </a:t>
            </a:r>
          </a:p>
          <a:p>
            <a:r>
              <a:rPr lang="en-US" altLang="en-US" dirty="0" smtClean="0">
                <a:latin typeface="Arial" pitchFamily="34" charset="0"/>
              </a:rPr>
              <a:t>Here is where the SqlParameterSource intermediary starts to benefit us! SqlParameterSource is </a:t>
            </a:r>
            <a:r>
              <a:rPr lang="en-US" altLang="en-US" dirty="0" err="1" smtClean="0">
                <a:latin typeface="Arial" pitchFamily="34" charset="0"/>
              </a:rPr>
              <a:t>BeanPropertySqlParameterSource</a:t>
            </a:r>
            <a:r>
              <a:rPr lang="en-US" altLang="en-US" dirty="0" smtClean="0">
                <a:latin typeface="Arial" pitchFamily="34" charset="0"/>
              </a:rPr>
              <a:t>, which wraps a normal Java object as a SQL parameter source. </a:t>
            </a:r>
          </a:p>
          <a:p>
            <a:r>
              <a:rPr lang="en-US" altLang="en-US" dirty="0" smtClean="0">
                <a:latin typeface="Arial" pitchFamily="34" charset="0"/>
              </a:rPr>
              <a:t>For each of the named parameters, the property with the same name will be used as the parameter value.</a:t>
            </a: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824745C-4AD5-4D4E-BCE7-36C2F0BA8ACA}" type="slidenum">
              <a:rPr lang="en-US" b="0" smtClean="0"/>
              <a:pPr eaLnBrk="1" hangingPunct="1"/>
              <a:t>246</a:t>
            </a:fld>
            <a:endParaRPr lang="en-US" b="0" smtClean="0"/>
          </a:p>
        </p:txBody>
      </p:sp>
    </p:spTree>
    <p:extLst>
      <p:ext uri="{BB962C8B-B14F-4D97-AF65-F5344CB8AC3E}">
        <p14:creationId xmlns:p14="http://schemas.microsoft.com/office/powerpoint/2010/main" val="240702016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Refer to project Spring_3_DAO in the Hands-on and Demo Folder.</a:t>
            </a: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5D6D1FA-AA2E-4C72-BDDC-A397CEDB2AC9}" type="slidenum">
              <a:rPr lang="en-US" b="0" smtClean="0"/>
              <a:pPr eaLnBrk="1" hangingPunct="1"/>
              <a:t>247</a:t>
            </a:fld>
            <a:endParaRPr lang="en-US" b="0" smtClean="0"/>
          </a:p>
        </p:txBody>
      </p:sp>
    </p:spTree>
    <p:extLst>
      <p:ext uri="{BB962C8B-B14F-4D97-AF65-F5344CB8AC3E}">
        <p14:creationId xmlns:p14="http://schemas.microsoft.com/office/powerpoint/2010/main" val="331547997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how to call a </a:t>
            </a:r>
            <a:r>
              <a:rPr lang="en-US" altLang="en-US" dirty="0" err="1" smtClean="0">
                <a:latin typeface="Arial" pitchFamily="34" charset="0"/>
              </a:rPr>
              <a:t>StoredProcedure</a:t>
            </a:r>
            <a:r>
              <a:rPr lang="en-US" altLang="en-US" dirty="0" smtClean="0">
                <a:latin typeface="Arial" pitchFamily="34" charset="0"/>
              </a:rPr>
              <a:t> using JdbcTemplate.</a:t>
            </a:r>
          </a:p>
          <a:p>
            <a:endParaRPr lang="en-US" altLang="en-US" dirty="0" smtClean="0">
              <a:latin typeface="Arial" pitchFamily="34" charset="0"/>
            </a:endParaRPr>
          </a:p>
          <a:p>
            <a:r>
              <a:rPr lang="en-US" altLang="en-US" dirty="0" smtClean="0">
                <a:latin typeface="Arial" pitchFamily="34" charset="0"/>
              </a:rPr>
              <a:t>You can also try </a:t>
            </a:r>
            <a:r>
              <a:rPr lang="en-US" altLang="en-US" dirty="0" err="1" smtClean="0">
                <a:latin typeface="Arial" pitchFamily="34" charset="0"/>
              </a:rPr>
              <a:t>org.springframework.jdbc.object.StroredProcedure</a:t>
            </a:r>
            <a:endParaRPr lang="en-US" altLang="en-US" dirty="0" smtClean="0">
              <a:latin typeface="Arial" pitchFamily="34" charset="0"/>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61F78AC-3ABD-466F-A1F7-98FD4B3D4A12}" type="slidenum">
              <a:rPr lang="en-US" b="0" smtClean="0"/>
              <a:pPr eaLnBrk="1" hangingPunct="1"/>
              <a:t>248</a:t>
            </a:fld>
            <a:endParaRPr lang="en-US" b="0" smtClean="0"/>
          </a:p>
        </p:txBody>
      </p:sp>
    </p:spTree>
    <p:extLst>
      <p:ext uri="{BB962C8B-B14F-4D97-AF65-F5344CB8AC3E}">
        <p14:creationId xmlns:p14="http://schemas.microsoft.com/office/powerpoint/2010/main" val="296819983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Many of the JDBC APIs declare throwing </a:t>
            </a:r>
            <a:r>
              <a:rPr lang="en-US" altLang="en-US" dirty="0" err="1" smtClean="0">
                <a:latin typeface="Arial" pitchFamily="34" charset="0"/>
              </a:rPr>
              <a:t>java.sql.SQLException</a:t>
            </a:r>
            <a:r>
              <a:rPr lang="en-US" altLang="en-US" dirty="0" smtClean="0">
                <a:latin typeface="Arial" pitchFamily="34" charset="0"/>
              </a:rPr>
              <a:t>, a checked exception that must be caught. It’s very troublesome to handle this kind of exception every time you perform a database operation. You often have to define your own policy to handle this kind of exception. Failure to do so may lead to inconsistent exception handling.</a:t>
            </a:r>
          </a:p>
          <a:p>
            <a:r>
              <a:rPr lang="en-US" altLang="en-US" dirty="0" smtClean="0">
                <a:latin typeface="Arial" pitchFamily="34" charset="0"/>
              </a:rPr>
              <a:t>The diagram shows </a:t>
            </a:r>
            <a:r>
              <a:rPr lang="en-US" altLang="en-US" dirty="0" err="1" smtClean="0">
                <a:latin typeface="Arial" pitchFamily="34" charset="0"/>
              </a:rPr>
              <a:t>DataAccessException</a:t>
            </a:r>
            <a:r>
              <a:rPr lang="en-US" altLang="en-US" dirty="0" smtClean="0">
                <a:latin typeface="Arial" pitchFamily="34" charset="0"/>
              </a:rPr>
              <a:t> hierarchy in Spring’s data access module. In total, there are more than 30 exception classes defined for different categories of data access exceptions.</a:t>
            </a:r>
          </a:p>
          <a:p>
            <a:endParaRPr lang="en-US" altLang="en-US" dirty="0" smtClean="0">
              <a:latin typeface="Arial" pitchFamily="34" charset="0"/>
            </a:endParaRPr>
          </a:p>
          <a:p>
            <a:endParaRPr lang="en-US" altLang="en-US" dirty="0" smtClean="0">
              <a:latin typeface="Arial" pitchFamily="34" charset="0"/>
            </a:endParaRPr>
          </a:p>
          <a:p>
            <a:endParaRPr lang="en-US" altLang="en-US" dirty="0" smtClean="0">
              <a:latin typeface="Arial" pitchFamily="34" charset="0"/>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A8F8B1A4-CC52-46E2-AC92-1AA580F3E309}" type="slidenum">
              <a:rPr lang="en-US" b="0" smtClean="0"/>
              <a:pPr eaLnBrk="1" hangingPunct="1"/>
              <a:t>249</a:t>
            </a:fld>
            <a:endParaRPr lang="en-US" b="0" smtClean="0"/>
          </a:p>
        </p:txBody>
      </p:sp>
    </p:spTree>
    <p:extLst>
      <p:ext uri="{BB962C8B-B14F-4D97-AF65-F5344CB8AC3E}">
        <p14:creationId xmlns:p14="http://schemas.microsoft.com/office/powerpoint/2010/main" val="1633518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What makes </a:t>
            </a:r>
            <a:r>
              <a:rPr lang="en-US" altLang="en-US" dirty="0" err="1" smtClean="0">
                <a:latin typeface="Arial" pitchFamily="34" charset="0"/>
              </a:rPr>
              <a:t>DataAccessException</a:t>
            </a:r>
            <a:r>
              <a:rPr lang="en-US" altLang="en-US" dirty="0" smtClean="0">
                <a:latin typeface="Arial" pitchFamily="34" charset="0"/>
              </a:rPr>
              <a:t> special is that it’s an unchecked exception. In other words, you don’t have to catch any of the data access exceptions thrown from Spring (although you’re perfectly welcome to if you’d like). </a:t>
            </a:r>
            <a:r>
              <a:rPr lang="en-US" altLang="en-US" dirty="0" err="1" smtClean="0">
                <a:latin typeface="Arial" pitchFamily="34" charset="0"/>
              </a:rPr>
              <a:t>DataAccessException</a:t>
            </a:r>
            <a:r>
              <a:rPr lang="en-US" altLang="en-US" dirty="0" smtClean="0">
                <a:latin typeface="Arial" pitchFamily="34" charset="0"/>
              </a:rPr>
              <a:t> is just one example of Spring’s across-the-board philosophy of checked versus unchecked exceptions. Spring takes the stance that many </a:t>
            </a:r>
            <a:r>
              <a:rPr lang="en-US" altLang="en-US" dirty="0" err="1" smtClean="0">
                <a:latin typeface="Arial" pitchFamily="34" charset="0"/>
              </a:rPr>
              <a:t>excep</a:t>
            </a:r>
            <a:r>
              <a:rPr lang="en-US" altLang="en-US" dirty="0" smtClean="0">
                <a:latin typeface="Arial" pitchFamily="34" charset="0"/>
              </a:rPr>
              <a:t>- </a:t>
            </a:r>
            <a:r>
              <a:rPr lang="en-US" altLang="en-US" dirty="0" err="1" smtClean="0">
                <a:latin typeface="Arial" pitchFamily="34" charset="0"/>
              </a:rPr>
              <a:t>tions</a:t>
            </a:r>
            <a:r>
              <a:rPr lang="en-US" altLang="en-US" dirty="0" smtClean="0">
                <a:latin typeface="Arial" pitchFamily="34" charset="0"/>
              </a:rPr>
              <a:t> are the result of problems that can’t be addressed in a catch block. Instead of forcing developers to write catch blocks (which are often left empty), Spring pro- motes the use of unchecked exceptions. This leaves the decision of whether to catch an exception in the developer’s hands. </a:t>
            </a:r>
          </a:p>
          <a:p>
            <a:endParaRPr lang="en-US" altLang="en-US" dirty="0" smtClean="0">
              <a:latin typeface="Arial" pitchFamily="34" charset="0"/>
            </a:endParaRPr>
          </a:p>
          <a:p>
            <a:r>
              <a:rPr lang="en-US" altLang="en-US" dirty="0" smtClean="0">
                <a:latin typeface="Arial" pitchFamily="34" charset="0"/>
              </a:rPr>
              <a:t>To take advantage of Spring’s data access exceptions, you must use one of Spring’s supported data access templates. Let’s look at how Spring templates can greatly </a:t>
            </a:r>
            <a:r>
              <a:rPr lang="en-US" altLang="en-US" dirty="0" err="1" smtClean="0">
                <a:latin typeface="Arial" pitchFamily="34" charset="0"/>
              </a:rPr>
              <a:t>sim</a:t>
            </a:r>
            <a:r>
              <a:rPr lang="en-US" altLang="en-US" dirty="0" smtClean="0">
                <a:latin typeface="Arial" pitchFamily="34" charset="0"/>
              </a:rPr>
              <a:t>- </a:t>
            </a:r>
            <a:r>
              <a:rPr lang="en-US" altLang="en-US" dirty="0" err="1" smtClean="0">
                <a:latin typeface="Arial" pitchFamily="34" charset="0"/>
              </a:rPr>
              <a:t>plify</a:t>
            </a:r>
            <a:r>
              <a:rPr lang="en-US" altLang="en-US" dirty="0" smtClean="0">
                <a:latin typeface="Arial" pitchFamily="34" charset="0"/>
              </a:rPr>
              <a:t> data access. </a:t>
            </a: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D2F4557-3B86-49C8-A1F4-3B91AD4F7124}" type="slidenum">
              <a:rPr lang="en-US" b="0" smtClean="0"/>
              <a:pPr eaLnBrk="1" hangingPunct="1"/>
              <a:t>250</a:t>
            </a:fld>
            <a:endParaRPr lang="en-US" b="0" smtClean="0"/>
          </a:p>
        </p:txBody>
      </p:sp>
    </p:spTree>
    <p:extLst>
      <p:ext uri="{BB962C8B-B14F-4D97-AF65-F5344CB8AC3E}">
        <p14:creationId xmlns:p14="http://schemas.microsoft.com/office/powerpoint/2010/main" val="410521661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given snippet is for Apache Derby taken from the file.</a:t>
            </a:r>
          </a:p>
          <a:p>
            <a:r>
              <a:rPr lang="en-US" altLang="en-US" dirty="0" smtClean="0">
                <a:latin typeface="Arial" pitchFamily="34" charset="0"/>
              </a:rPr>
              <a:t>As an open Java application framework, Spring understands the error codes of most popular database products. Because of the large number of error codes, however, it can only maintain mappings for the most frequently encountered errors. </a:t>
            </a: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9247A07-70D3-4851-AC4D-31D9B86E7834}" type="slidenum">
              <a:rPr lang="en-US" b="0" smtClean="0"/>
              <a:pPr eaLnBrk="1" hangingPunct="1"/>
              <a:t>252</a:t>
            </a:fld>
            <a:endParaRPr lang="en-US" b="0" smtClean="0"/>
          </a:p>
        </p:txBody>
      </p:sp>
    </p:spTree>
    <p:extLst>
      <p:ext uri="{BB962C8B-B14F-4D97-AF65-F5344CB8AC3E}">
        <p14:creationId xmlns:p14="http://schemas.microsoft.com/office/powerpoint/2010/main" val="300837526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Remember that for an exception to be thrown by the Spring JDBC framework, it must be compatible with the root exception class </a:t>
            </a:r>
            <a:r>
              <a:rPr lang="en-US" altLang="en-US" dirty="0" err="1" smtClean="0">
                <a:latin typeface="Arial" pitchFamily="34" charset="0"/>
              </a:rPr>
              <a:t>DataAccessException</a:t>
            </a:r>
            <a:r>
              <a:rPr lang="en-US" altLang="en-US" b="1" dirty="0" smtClean="0">
                <a:latin typeface="Arial" pitchFamily="34" charset="0"/>
              </a:rPr>
              <a:t>.</a:t>
            </a:r>
            <a:endParaRPr lang="en-US" altLang="en-US" dirty="0" smtClean="0">
              <a:latin typeface="Arial" pitchFamily="34" charset="0"/>
            </a:endParaRP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E39B3FDE-89D0-42B3-8EC8-8F5A1807862F}" type="slidenum">
              <a:rPr lang="en-US" b="0" smtClean="0"/>
              <a:pPr eaLnBrk="1" hangingPunct="1"/>
              <a:t>253</a:t>
            </a:fld>
            <a:endParaRPr lang="en-US" b="0" smtClean="0"/>
          </a:p>
        </p:txBody>
      </p:sp>
    </p:spTree>
    <p:extLst>
      <p:ext uri="{BB962C8B-B14F-4D97-AF65-F5344CB8AC3E}">
        <p14:creationId xmlns:p14="http://schemas.microsoft.com/office/powerpoint/2010/main" val="22334645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Explain how can you </a:t>
            </a:r>
            <a:r>
              <a:rPr lang="en-US" altLang="en-US" dirty="0" smtClean="0">
                <a:solidFill>
                  <a:srgbClr val="FFFFFF"/>
                </a:solidFill>
                <a:latin typeface="Arial" pitchFamily="34" charset="0"/>
              </a:rPr>
              <a:t>Customize Data Access Exception Handling. </a:t>
            </a:r>
            <a:r>
              <a:rPr lang="en-US" altLang="en-US" dirty="0" smtClean="0">
                <a:latin typeface="Arial" pitchFamily="34" charset="0"/>
              </a:rPr>
              <a:t>If Spring can find your custom file, it will look up an exception from your mapping first. However, if it does not find a suitable exception there, Spring will look up the default mapping.</a:t>
            </a:r>
          </a:p>
          <a:p>
            <a:endParaRPr lang="en-US" alt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254</a:t>
            </a:fld>
            <a:endParaRPr lang="en-US"/>
          </a:p>
        </p:txBody>
      </p:sp>
    </p:spTree>
    <p:extLst>
      <p:ext uri="{BB962C8B-B14F-4D97-AF65-F5344CB8AC3E}">
        <p14:creationId xmlns:p14="http://schemas.microsoft.com/office/powerpoint/2010/main" val="226140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 to Trainer: After everyone has polled their response, reveal the answer.</a:t>
            </a:r>
          </a:p>
          <a:p>
            <a:pPr marL="216233" indent="-216233">
              <a:buFontTx/>
              <a:buAutoNum type="arabicPeriod"/>
            </a:pPr>
            <a:endParaRPr lang="en-US" dirty="0" smtClean="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276363C-815B-43F9-8A22-7FE15803CD9F}" type="slidenum">
              <a:rPr lang="en-US" b="0" smtClean="0"/>
              <a:pPr eaLnBrk="1" hangingPunct="1"/>
              <a:t>31</a:t>
            </a:fld>
            <a:endParaRPr lang="en-US" b="0" smtClean="0"/>
          </a:p>
        </p:txBody>
      </p:sp>
    </p:spTree>
    <p:extLst>
      <p:ext uri="{BB962C8B-B14F-4D97-AF65-F5344CB8AC3E}">
        <p14:creationId xmlns:p14="http://schemas.microsoft.com/office/powerpoint/2010/main" val="28063574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For example, suppose that you want to map your custom </a:t>
            </a:r>
            <a:r>
              <a:rPr lang="en-US" altLang="en-US" dirty="0" err="1" smtClean="0">
                <a:latin typeface="Arial" pitchFamily="34" charset="0"/>
              </a:rPr>
              <a:t>DuplicateKeyException</a:t>
            </a:r>
            <a:r>
              <a:rPr lang="en-US" altLang="en-US" dirty="0" smtClean="0">
                <a:latin typeface="Arial" pitchFamily="34" charset="0"/>
              </a:rPr>
              <a:t> type to error code 23505. You have to add the binding via a </a:t>
            </a:r>
            <a:r>
              <a:rPr lang="en-US" altLang="en-US" dirty="0" err="1" smtClean="0">
                <a:latin typeface="Arial" pitchFamily="34" charset="0"/>
              </a:rPr>
              <a:t>CustomSQLErrorCodesTranslation</a:t>
            </a:r>
            <a:r>
              <a:rPr lang="en-US" altLang="en-US" dirty="0" smtClean="0">
                <a:latin typeface="Arial" pitchFamily="34" charset="0"/>
              </a:rPr>
              <a:t> bean, and then add this bean to the </a:t>
            </a:r>
            <a:r>
              <a:rPr lang="en-US" altLang="en-US" dirty="0" err="1" smtClean="0">
                <a:latin typeface="Arial" pitchFamily="34" charset="0"/>
              </a:rPr>
              <a:t>customTranslations</a:t>
            </a:r>
            <a:r>
              <a:rPr lang="en-US" altLang="en-US" dirty="0" smtClean="0">
                <a:latin typeface="Arial" pitchFamily="34" charset="0"/>
              </a:rPr>
              <a:t> category.</a:t>
            </a: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B4837CF7-6816-474B-A42D-656A037FECAA}" type="slidenum">
              <a:rPr lang="en-US" b="0" smtClean="0"/>
              <a:pPr eaLnBrk="1" hangingPunct="1"/>
              <a:t>255</a:t>
            </a:fld>
            <a:endParaRPr lang="en-US" b="0" smtClean="0"/>
          </a:p>
        </p:txBody>
      </p:sp>
    </p:spTree>
    <p:extLst>
      <p:ext uri="{BB962C8B-B14F-4D97-AF65-F5344CB8AC3E}">
        <p14:creationId xmlns:p14="http://schemas.microsoft.com/office/powerpoint/2010/main" val="401320578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Refer to project Spring_3_DAO in the Hands-on and Demo Folder.</a:t>
            </a: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D8D2E63-7084-4285-9CE3-36BCACB41AB1}" type="slidenum">
              <a:rPr lang="en-US" b="0" smtClean="0"/>
              <a:pPr eaLnBrk="1" hangingPunct="1"/>
              <a:t>257</a:t>
            </a:fld>
            <a:endParaRPr lang="en-US" b="0" smtClean="0"/>
          </a:p>
        </p:txBody>
      </p:sp>
    </p:spTree>
    <p:extLst>
      <p:ext uri="{BB962C8B-B14F-4D97-AF65-F5344CB8AC3E}">
        <p14:creationId xmlns:p14="http://schemas.microsoft.com/office/powerpoint/2010/main" val="122845285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“It is time to answer some questions on this chapter. Please raise your hand if you want to answer. Let us begin.</a:t>
            </a:r>
          </a:p>
          <a:p>
            <a:endParaRPr lang="en-US" baseline="0" dirty="0" smtClean="0"/>
          </a:p>
          <a:p>
            <a:r>
              <a:rPr lang="en-US" baseline="0" dirty="0" smtClean="0"/>
              <a:t>Ask the facilitator for the names of participants who have raised their hand and say to them “Please type in your response in the chat window if I call out your name.”</a:t>
            </a:r>
          </a:p>
          <a:p>
            <a:endParaRPr lang="en-US" baseline="0" dirty="0" smtClean="0"/>
          </a:p>
          <a:p>
            <a:r>
              <a:rPr lang="en-US" baseline="0" dirty="0" smtClean="0"/>
              <a:t>Instruction to facilitator: Monitor the participants raising their hand and inform trainer. The trainer can then call on the participant to type in their response in the chat window.</a:t>
            </a:r>
            <a:endParaRPr lang="en-US" dirty="0" smtClean="0">
              <a:latin typeface="Arial" pitchFamily="34" charset="0"/>
            </a:endParaRPr>
          </a:p>
          <a:p>
            <a:pPr marL="0" indent="0">
              <a:buFontTx/>
              <a:buNone/>
            </a:pPr>
            <a:endParaRPr lang="en-US" dirty="0" smtClean="0">
              <a:latin typeface="Arial" pitchFamily="34" charset="0"/>
            </a:endParaRPr>
          </a:p>
          <a:p>
            <a:pPr marL="0" indent="0">
              <a:buFontTx/>
              <a:buNone/>
            </a:pPr>
            <a:r>
              <a:rPr lang="en-US" dirty="0" smtClean="0">
                <a:latin typeface="Arial" pitchFamily="34" charset="0"/>
              </a:rPr>
              <a:t>Answers:</a:t>
            </a:r>
            <a:endParaRPr lang="en-US" dirty="0" smtClean="0"/>
          </a:p>
          <a:p>
            <a:pPr marL="228600" indent="-228600">
              <a:buFontTx/>
              <a:buAutoNum type="arabicPeriod"/>
            </a:pPr>
            <a:r>
              <a:rPr lang="en-US" dirty="0" err="1" smtClean="0"/>
              <a:t>SimpleJdbcTemplate</a:t>
            </a:r>
            <a:endParaRPr lang="en-US" dirty="0" smtClean="0"/>
          </a:p>
          <a:p>
            <a:pPr marL="228600" indent="-228600">
              <a:buFontTx/>
              <a:buAutoNum type="arabicPeriod"/>
            </a:pPr>
            <a:r>
              <a:rPr lang="en-US" dirty="0" err="1" smtClean="0"/>
              <a:t>DataAccessException</a:t>
            </a:r>
            <a:endParaRPr lang="en-US" dirty="0" smtClean="0"/>
          </a:p>
          <a:p>
            <a:pPr marL="228600" indent="-228600">
              <a:buFontTx/>
              <a:buAutoNum type="arabicPeriod"/>
            </a:pPr>
            <a:r>
              <a:rPr lang="en-US" dirty="0" err="1" smtClean="0"/>
              <a:t>RowMapper</a:t>
            </a:r>
            <a:endParaRPr lang="en-US" dirty="0" smtClean="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F1C559C-3276-4B3F-96DC-3CCFE09F8141}" type="slidenum">
              <a:rPr lang="en-US" b="0" smtClean="0"/>
              <a:pPr eaLnBrk="1" hangingPunct="1"/>
              <a:t>260</a:t>
            </a:fld>
            <a:endParaRPr lang="en-US" b="0" smtClean="0"/>
          </a:p>
        </p:txBody>
      </p:sp>
    </p:spTree>
    <p:extLst>
      <p:ext uri="{BB962C8B-B14F-4D97-AF65-F5344CB8AC3E}">
        <p14:creationId xmlns:p14="http://schemas.microsoft.com/office/powerpoint/2010/main" val="23551415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265</a:t>
            </a:fld>
            <a:endParaRPr lang="en-US"/>
          </a:p>
        </p:txBody>
      </p:sp>
    </p:spTree>
    <p:extLst>
      <p:ext uri="{BB962C8B-B14F-4D97-AF65-F5344CB8AC3E}">
        <p14:creationId xmlns:p14="http://schemas.microsoft.com/office/powerpoint/2010/main" val="335622094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pitchFamily="34" charset="0"/>
              </a:rPr>
              <a:t>Instruction to Trainer : Set the Context of the session by starting with Overview of Hibernate Framework.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rial" pitchFamily="34" charset="0"/>
            </a:endParaRPr>
          </a:p>
          <a:p>
            <a:r>
              <a:rPr lang="en-US" sz="1200" b="0" i="0" kern="1200" dirty="0" smtClean="0">
                <a:solidFill>
                  <a:schemeClr val="tx1"/>
                </a:solidFill>
                <a:effectLst/>
                <a:latin typeface="+mn-lt"/>
                <a:ea typeface="+mn-ea"/>
                <a:cs typeface="+mn-cs"/>
              </a:rPr>
              <a:t>Hibernate framework simplifies the development of java application to interact with the database. Hibernate is an open source, lightweight, </a:t>
            </a:r>
            <a:r>
              <a:rPr lang="en-US" sz="1200" b="0" i="0" u="none" strike="noStrike" kern="1200" dirty="0" smtClean="0">
                <a:solidFill>
                  <a:schemeClr val="tx1"/>
                </a:solidFill>
                <a:effectLst/>
                <a:latin typeface="+mn-lt"/>
                <a:ea typeface="+mn-ea"/>
                <a:cs typeface="+mn-cs"/>
              </a:rPr>
              <a:t>ORM (Object Relational Mapping)</a:t>
            </a:r>
            <a:r>
              <a:rPr lang="en-US" sz="1200" b="0" i="0" kern="1200" dirty="0" smtClean="0">
                <a:solidFill>
                  <a:schemeClr val="tx1"/>
                </a:solidFill>
                <a:effectLst/>
                <a:latin typeface="+mn-lt"/>
                <a:ea typeface="+mn-ea"/>
                <a:cs typeface="+mn-cs"/>
              </a:rPr>
              <a:t> tool.</a:t>
            </a:r>
          </a:p>
          <a:p>
            <a:r>
              <a:rPr lang="en-US" sz="1200" b="0" i="0" kern="1200" dirty="0" smtClean="0">
                <a:solidFill>
                  <a:schemeClr val="tx1"/>
                </a:solidFill>
                <a:effectLst/>
                <a:latin typeface="+mn-lt"/>
                <a:ea typeface="+mn-ea"/>
                <a:cs typeface="+mn-cs"/>
              </a:rPr>
              <a:t>An ORM tool simplifies the data creation, data manipulation and data access. It is a programming technique that maps the object to the data stored in the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266</a:t>
            </a:fld>
            <a:endParaRPr lang="en-US"/>
          </a:p>
        </p:txBody>
      </p:sp>
    </p:spTree>
    <p:extLst>
      <p:ext uri="{BB962C8B-B14F-4D97-AF65-F5344CB8AC3E}">
        <p14:creationId xmlns:p14="http://schemas.microsoft.com/office/powerpoint/2010/main" val="110310658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pitchFamily="34" charset="0"/>
              </a:rPr>
              <a:t>Instruction to Trainer : Explain to the Participants what they will be learning in this session. </a:t>
            </a:r>
          </a:p>
          <a:p>
            <a:endParaRPr lang="en-US" dirty="0" smtClean="0"/>
          </a:p>
          <a:p>
            <a:r>
              <a:rPr lang="en-US" sz="1200" b="0" i="0" kern="1200" dirty="0" smtClean="0">
                <a:solidFill>
                  <a:schemeClr val="tx1"/>
                </a:solidFill>
                <a:effectLst/>
                <a:latin typeface="+mn-lt"/>
                <a:ea typeface="+mn-ea"/>
                <a:cs typeface="+mn-cs"/>
              </a:rPr>
              <a:t>We assume you have good understanding of the Java programming language. A basic understanding of relational databases, JDBC and SQL is very helpful.</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267</a:t>
            </a:fld>
            <a:endParaRPr lang="en-US"/>
          </a:p>
        </p:txBody>
      </p:sp>
    </p:spTree>
    <p:extLst>
      <p:ext uri="{BB962C8B-B14F-4D97-AF65-F5344CB8AC3E}">
        <p14:creationId xmlns:p14="http://schemas.microsoft.com/office/powerpoint/2010/main" val="344849390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dirty="0" smtClean="0"/>
          </a:p>
          <a:p>
            <a:r>
              <a:rPr lang="en-US" dirty="0" smtClean="0"/>
              <a:t>Answers:</a:t>
            </a:r>
          </a:p>
          <a:p>
            <a:r>
              <a:rPr lang="en-US" dirty="0" smtClean="0"/>
              <a:t>1)</a:t>
            </a:r>
            <a:r>
              <a:rPr lang="en-US" baseline="0" dirty="0" smtClean="0"/>
              <a:t> </a:t>
            </a:r>
            <a:r>
              <a:rPr lang="en-US" dirty="0" smtClean="0"/>
              <a:t>ORM is a programming technique for converting data between incompatible type systems in object-oriented programming languages.</a:t>
            </a:r>
          </a:p>
          <a:p>
            <a:r>
              <a:rPr lang="en-US" dirty="0" smtClean="0"/>
              <a:t>2) Hibernate and </a:t>
            </a:r>
            <a:r>
              <a:rPr lang="en-US" dirty="0" err="1" smtClean="0"/>
              <a:t>iBatis</a:t>
            </a:r>
            <a:endParaRPr lang="en-US" dirty="0" smtClean="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4BB7B9C-0B4F-4ED0-8B27-5A3258F7B3F5}" type="slidenum">
              <a:rPr lang="en-US" b="0" smtClean="0"/>
              <a:pPr eaLnBrk="1" hangingPunct="1"/>
              <a:t>268</a:t>
            </a:fld>
            <a:endParaRPr lang="en-US" b="0" smtClean="0"/>
          </a:p>
        </p:txBody>
      </p:sp>
    </p:spTree>
    <p:extLst>
      <p:ext uri="{BB962C8B-B14F-4D97-AF65-F5344CB8AC3E}">
        <p14:creationId xmlns:p14="http://schemas.microsoft.com/office/powerpoint/2010/main" val="253748614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 to Trainer: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Hibernate is an open source object/relational mapping tool for Java. Hibernate lets you develop persistent classes following common Java idiom - including association, inheritance, polymorphism, composition and the Java collections framework.</a:t>
            </a:r>
            <a:br>
              <a:rPr lang="en-US" dirty="0" smtClean="0"/>
            </a:br>
            <a:r>
              <a:rPr lang="en-US" dirty="0" smtClean="0"/>
              <a:t/>
            </a:r>
            <a:br>
              <a:rPr lang="en-US" dirty="0" smtClean="0"/>
            </a:br>
            <a:r>
              <a:rPr lang="en-US" dirty="0" smtClean="0"/>
              <a:t>Hibernate not only takes care of the mapping from Java classes to database tables (and from Java data types to SQL data types), but also provides data query and retrieval facilities and can significantly reduce development time otherwise spent with manual data handling in SQL and JDBC. </a:t>
            </a:r>
            <a:br>
              <a:rPr lang="en-US" dirty="0" smtClean="0"/>
            </a:br>
            <a:r>
              <a:rPr lang="en-US" dirty="0" smtClean="0"/>
              <a:t/>
            </a:r>
            <a:br>
              <a:rPr lang="en-US" dirty="0" smtClean="0"/>
            </a:br>
            <a:r>
              <a:rPr lang="en-US" dirty="0" err="1" smtClean="0">
                <a:latin typeface="Arial" pitchFamily="34" charset="0"/>
              </a:rPr>
              <a:t>Hibernate’s</a:t>
            </a:r>
            <a:r>
              <a:rPr lang="en-US" dirty="0" smtClean="0">
                <a:latin typeface="Arial" pitchFamily="34" charset="0"/>
              </a:rPr>
              <a:t> goal is to relieve the developer from 95 percent of common data persistence related programming tasks.</a:t>
            </a:r>
            <a:r>
              <a:rPr lang="en-US" dirty="0" smtClean="0"/>
              <a:t/>
            </a:r>
            <a:br>
              <a:rPr lang="en-US" dirty="0" smtClean="0"/>
            </a:br>
            <a:r>
              <a:rPr lang="en-US" dirty="0" smtClean="0"/>
              <a:t/>
            </a:r>
            <a:br>
              <a:rPr lang="en-US" dirty="0" smtClean="0"/>
            </a:br>
            <a:endParaRPr lang="en-US" dirty="0" smtClean="0"/>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4FB5D74-E66D-4449-93D8-72010BA6B3AF}" type="slidenum">
              <a:rPr lang="en-US" b="0" smtClean="0"/>
              <a:pPr eaLnBrk="1" hangingPunct="1"/>
              <a:t>269</a:t>
            </a:fld>
            <a:endParaRPr lang="en-US" b="0" smtClean="0"/>
          </a:p>
        </p:txBody>
      </p:sp>
    </p:spTree>
    <p:extLst>
      <p:ext uri="{BB962C8B-B14F-4D97-AF65-F5344CB8AC3E}">
        <p14:creationId xmlns:p14="http://schemas.microsoft.com/office/powerpoint/2010/main" val="249759398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Instruction to Trainer:</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Hibernate takes care of mapping Java classes to database tables using XML files and without writing any line of code.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Provides simple APIs for storing and retrieving Java objects directly to and from the database.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If there is change in Database or in any table then the only need to change XML file properties.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Abstract away the unfamiliar SQL types and provide us to work around familiar Java Objects.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Hibernate does not require an application server to operate.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Manipulates Complex associations of objects of your database.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Minimize database access with smart fetching strategies.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Provides Simple querying of data.</a:t>
            </a:r>
            <a:endParaRPr lang="en-US" sz="1200" b="0" i="0" kern="1200" dirty="0">
              <a:solidFill>
                <a:schemeClr val="tx1"/>
              </a:solidFill>
              <a:effectLst/>
              <a:latin typeface="+mn-lt"/>
              <a:ea typeface="+mn-ea"/>
              <a:cs typeface="+mn-cs"/>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12F9E33-4BBF-4A30-9380-151517132467}" type="slidenum">
              <a:rPr lang="en-US" b="0" smtClean="0"/>
              <a:pPr eaLnBrk="1" hangingPunct="1"/>
              <a:t>270</a:t>
            </a:fld>
            <a:endParaRPr lang="en-US" b="0" smtClean="0"/>
          </a:p>
        </p:txBody>
      </p:sp>
    </p:spTree>
    <p:extLst>
      <p:ext uri="{BB962C8B-B14F-4D97-AF65-F5344CB8AC3E}">
        <p14:creationId xmlns:p14="http://schemas.microsoft.com/office/powerpoint/2010/main" val="251167327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The above diagram shows that Hibernate is using the database and configuration data to provide persistence services (and persistent objects) to the application.</a:t>
            </a:r>
          </a:p>
          <a:p>
            <a:endParaRPr lang="en-US" dirty="0" smtClean="0"/>
          </a:p>
          <a:p>
            <a:r>
              <a:rPr lang="en-US" dirty="0" smtClean="0"/>
              <a:t>To use Hibernate, it is required to create Java classes that represents the table in the database and then map the instance variable in the class with the columns in the database. Then, Hibernate can be used to perform operations on the database such as select, insert, update and delete the records in the table. Hibernate automatically creates the query to perform these operations.</a:t>
            </a:r>
          </a:p>
          <a:p>
            <a:endParaRPr lang="en-US" dirty="0" smtClean="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14649B5-D0F8-4D57-9079-1F92459BBBE6}" type="slidenum">
              <a:rPr lang="en-US" b="0" smtClean="0"/>
              <a:pPr eaLnBrk="1" hangingPunct="1"/>
              <a:t>271</a:t>
            </a:fld>
            <a:endParaRPr lang="en-US" b="0" smtClean="0"/>
          </a:p>
        </p:txBody>
      </p:sp>
    </p:spTree>
    <p:extLst>
      <p:ext uri="{BB962C8B-B14F-4D97-AF65-F5344CB8AC3E}">
        <p14:creationId xmlns:p14="http://schemas.microsoft.com/office/powerpoint/2010/main" val="2892445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Please use the chat window to type in your response to this question. Submit your response, when I ask you to do so. You may begin now”.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Instructions to Facilitator: Enable the chat feature (if disabled).</a:t>
            </a:r>
            <a:endParaRPr lang="en-US" dirty="0" smtClean="0"/>
          </a:p>
          <a:p>
            <a:pPr marL="0" indent="0">
              <a:buFontTx/>
              <a:buNone/>
            </a:pPr>
            <a:endParaRPr lang="en-US" dirty="0" smtClean="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276363C-815B-43F9-8A22-7FE15803CD9F}" type="slidenum">
              <a:rPr lang="en-US" b="0" smtClean="0"/>
              <a:pPr eaLnBrk="1" hangingPunct="1"/>
              <a:t>32</a:t>
            </a:fld>
            <a:endParaRPr lang="en-US" b="0" smtClean="0"/>
          </a:p>
        </p:txBody>
      </p:sp>
    </p:spTree>
    <p:extLst>
      <p:ext uri="{BB962C8B-B14F-4D97-AF65-F5344CB8AC3E}">
        <p14:creationId xmlns:p14="http://schemas.microsoft.com/office/powerpoint/2010/main" val="285749366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Explain the importance of every component here.</a:t>
            </a: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CDA5705-9953-47FF-8866-A6E217D300AD}" type="slidenum">
              <a:rPr lang="en-US" b="0" smtClean="0"/>
              <a:pPr eaLnBrk="1" hangingPunct="1"/>
              <a:t>272</a:t>
            </a:fld>
            <a:endParaRPr lang="en-US" b="0" smtClean="0"/>
          </a:p>
        </p:txBody>
      </p:sp>
    </p:spTree>
    <p:extLst>
      <p:ext uri="{BB962C8B-B14F-4D97-AF65-F5344CB8AC3E}">
        <p14:creationId xmlns:p14="http://schemas.microsoft.com/office/powerpoint/2010/main" val="249643473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Case Study 5(Refer Hands-on document): This will be discussed in the forth coming slides</a:t>
            </a:r>
          </a:p>
          <a:p>
            <a:endParaRPr lang="en-US" dirty="0" smtClean="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44B7190-0B31-44EA-AD2A-6C56CA374B3D}" type="slidenum">
              <a:rPr lang="en-US" b="0" smtClean="0"/>
              <a:pPr eaLnBrk="1" hangingPunct="1"/>
              <a:t>273</a:t>
            </a:fld>
            <a:endParaRPr lang="en-US" b="0" smtClean="0"/>
          </a:p>
        </p:txBody>
      </p:sp>
    </p:spTree>
    <p:extLst>
      <p:ext uri="{BB962C8B-B14F-4D97-AF65-F5344CB8AC3E}">
        <p14:creationId xmlns:p14="http://schemas.microsoft.com/office/powerpoint/2010/main" val="233152506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For an object to be persisted to a database, Hibernate needs a mapping file for all of the objects that are to be persisted. This XML file lets Hibernate know how to load and store objects, what table in the database it has to access, and what columns in the table it should use.</a:t>
            </a: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57801E4-983B-4FC7-B73F-EC67419C783C}" type="slidenum">
              <a:rPr lang="en-US" b="0" smtClean="0"/>
              <a:pPr eaLnBrk="1" hangingPunct="1"/>
              <a:t>274</a:t>
            </a:fld>
            <a:endParaRPr lang="en-US" b="0" smtClean="0"/>
          </a:p>
        </p:txBody>
      </p:sp>
    </p:spTree>
    <p:extLst>
      <p:ext uri="{BB962C8B-B14F-4D97-AF65-F5344CB8AC3E}">
        <p14:creationId xmlns:p14="http://schemas.microsoft.com/office/powerpoint/2010/main" val="235415771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The file must be saved with the hbm.xml extension. This lets Hibernate know that this is a mapping file.</a:t>
            </a:r>
          </a:p>
          <a:p>
            <a:endParaRPr lang="en-US" dirty="0" smtClean="0"/>
          </a:p>
          <a:p>
            <a:r>
              <a:rPr lang="en-US" dirty="0" smtClean="0"/>
              <a:t>Inside the hibernate-mapping tags is where all the mapping information will be included. The first element to be added is the class element. This will map a persistent class to a table in the database. With the class element you must define the name and table attributes. The name attribute will let Hibernate know the name of the Java class that you want to be persisted. The table attribute specifies the name of the table to be used in the database when persisting the Java object for this mapping.</a:t>
            </a: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404A8031-7B93-4D0A-9808-FD14C56FB8A0}" type="slidenum">
              <a:rPr lang="en-US" b="0" smtClean="0"/>
              <a:pPr eaLnBrk="1" hangingPunct="1"/>
              <a:t>275</a:t>
            </a:fld>
            <a:endParaRPr lang="en-US" b="0" smtClean="0"/>
          </a:p>
        </p:txBody>
      </p:sp>
    </p:spTree>
    <p:extLst>
      <p:ext uri="{BB962C8B-B14F-4D97-AF65-F5344CB8AC3E}">
        <p14:creationId xmlns:p14="http://schemas.microsoft.com/office/powerpoint/2010/main" val="6541216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Hibernate automatically looks for a file called hibernate</a:t>
            </a:r>
            <a:r>
              <a:rPr lang="en-US" baseline="0" dirty="0" smtClean="0"/>
              <a:t> </a:t>
            </a:r>
            <a:r>
              <a:rPr lang="en-US" dirty="0" smtClean="0"/>
              <a:t>cfg.xml in the root of the class path on startup. </a:t>
            </a:r>
          </a:p>
          <a:p>
            <a:endParaRPr lang="en-US" dirty="0" smtClean="0"/>
          </a:p>
          <a:p>
            <a:r>
              <a:rPr lang="en-US" sz="1200" b="0" i="0" kern="1200" dirty="0" smtClean="0">
                <a:solidFill>
                  <a:schemeClr val="tx1"/>
                </a:solidFill>
                <a:effectLst/>
                <a:latin typeface="+mn-lt"/>
                <a:ea typeface="+mn-ea"/>
                <a:cs typeface="+mn-cs"/>
              </a:rPr>
              <a:t>Let us create </a:t>
            </a:r>
            <a:r>
              <a:rPr lang="en-US" sz="1200" b="1" i="0" kern="1200" dirty="0" smtClean="0">
                <a:solidFill>
                  <a:schemeClr val="tx1"/>
                </a:solidFill>
                <a:effectLst/>
                <a:latin typeface="+mn-lt"/>
                <a:ea typeface="+mn-ea"/>
                <a:cs typeface="+mn-cs"/>
              </a:rPr>
              <a:t>hibernate.cfg.xml</a:t>
            </a:r>
            <a:r>
              <a:rPr lang="en-US" sz="1200" b="0" i="0" kern="1200" dirty="0" smtClean="0">
                <a:solidFill>
                  <a:schemeClr val="tx1"/>
                </a:solidFill>
                <a:effectLst/>
                <a:latin typeface="+mn-lt"/>
                <a:ea typeface="+mn-ea"/>
                <a:cs typeface="+mn-cs"/>
              </a:rPr>
              <a:t> configuration file and place it in the root of your application's </a:t>
            </a:r>
            <a:r>
              <a:rPr lang="en-US" sz="1200" b="0" i="0" kern="1200" dirty="0" err="1" smtClean="0">
                <a:solidFill>
                  <a:schemeClr val="tx1"/>
                </a:solidFill>
                <a:effectLst/>
                <a:latin typeface="+mn-lt"/>
                <a:ea typeface="+mn-ea"/>
                <a:cs typeface="+mn-cs"/>
              </a:rPr>
              <a:t>classpath</a:t>
            </a:r>
            <a:r>
              <a:rPr lang="en-US" sz="1200" b="0" i="0" kern="1200" dirty="0" smtClean="0">
                <a:solidFill>
                  <a:schemeClr val="tx1"/>
                </a:solidFill>
                <a:effectLst/>
                <a:latin typeface="+mn-lt"/>
                <a:ea typeface="+mn-ea"/>
                <a:cs typeface="+mn-cs"/>
              </a:rPr>
              <a:t>. You would have to make sure that you have </a:t>
            </a:r>
            <a:r>
              <a:rPr lang="en-US" sz="1200" b="0" dirty="0" err="1" smtClean="0"/>
              <a:t>coursedb</a:t>
            </a:r>
            <a:r>
              <a:rPr lang="en-US" sz="1200" b="0" i="0" kern="1200" dirty="0" smtClean="0">
                <a:solidFill>
                  <a:schemeClr val="tx1"/>
                </a:solidFill>
                <a:effectLst/>
                <a:latin typeface="+mn-lt"/>
                <a:ea typeface="+mn-ea"/>
                <a:cs typeface="+mn-cs"/>
              </a:rPr>
              <a:t> database available in your derby database and you have a user </a:t>
            </a:r>
            <a:r>
              <a:rPr lang="en-US" sz="1200" b="1" i="0" kern="1200" dirty="0" smtClean="0">
                <a:solidFill>
                  <a:schemeClr val="tx1"/>
                </a:solidFill>
                <a:effectLst/>
                <a:latin typeface="+mn-lt"/>
                <a:ea typeface="+mn-ea"/>
                <a:cs typeface="+mn-cs"/>
              </a:rPr>
              <a:t>app</a:t>
            </a:r>
            <a:r>
              <a:rPr lang="en-US" sz="1200" b="0" i="0" kern="1200" dirty="0" smtClean="0">
                <a:solidFill>
                  <a:schemeClr val="tx1"/>
                </a:solidFill>
                <a:effectLst/>
                <a:latin typeface="+mn-lt"/>
                <a:ea typeface="+mn-ea"/>
                <a:cs typeface="+mn-cs"/>
              </a:rPr>
              <a:t> available to access the database.</a:t>
            </a:r>
          </a:p>
          <a:p>
            <a:r>
              <a:rPr lang="en-US" sz="1200" b="0" i="0" kern="1200" dirty="0" smtClean="0">
                <a:solidFill>
                  <a:schemeClr val="tx1"/>
                </a:solidFill>
                <a:effectLst/>
                <a:latin typeface="+mn-lt"/>
                <a:ea typeface="+mn-ea"/>
                <a:cs typeface="+mn-cs"/>
              </a:rPr>
              <a:t>The XML configuration file must conform to the Hibernate 3 Configuration DTD, which is available from http://www.hibernate.org/dtd/hibernate-configuration-3.0.dtd.</a:t>
            </a:r>
          </a:p>
          <a:p>
            <a:endParaRPr lang="en-US" dirty="0" smtClean="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2CCA8F6-AC65-4BA2-9347-6B0273ED7AE9}" type="slidenum">
              <a:rPr lang="en-US" b="0" smtClean="0"/>
              <a:pPr eaLnBrk="1" hangingPunct="1"/>
              <a:t>276</a:t>
            </a:fld>
            <a:endParaRPr lang="en-US" b="0" smtClean="0"/>
          </a:p>
        </p:txBody>
      </p:sp>
    </p:spTree>
    <p:extLst>
      <p:ext uri="{BB962C8B-B14F-4D97-AF65-F5344CB8AC3E}">
        <p14:creationId xmlns:p14="http://schemas.microsoft.com/office/powerpoint/2010/main" val="42253633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a:t>
            </a:r>
            <a:r>
              <a:rPr lang="en-US" baseline="0" dirty="0" smtClean="0"/>
              <a:t> to Trainer:</a:t>
            </a:r>
          </a:p>
          <a:p>
            <a:endParaRPr lang="en-US" baseline="0" dirty="0" smtClean="0"/>
          </a:p>
          <a:p>
            <a:r>
              <a:rPr lang="en-US" sz="1200" b="1" i="0" kern="1200" dirty="0" err="1" smtClean="0">
                <a:solidFill>
                  <a:schemeClr val="tx1"/>
                </a:solidFill>
                <a:effectLst/>
                <a:latin typeface="+mn-lt"/>
                <a:ea typeface="+mn-ea"/>
                <a:cs typeface="+mn-cs"/>
              </a:rPr>
              <a:t>SessionFactory</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SessionFactory</a:t>
            </a:r>
            <a:r>
              <a:rPr lang="en-US" sz="1200" b="0" i="0" kern="1200" dirty="0" smtClean="0">
                <a:solidFill>
                  <a:schemeClr val="tx1"/>
                </a:solidFill>
                <a:effectLst/>
                <a:latin typeface="+mn-lt"/>
                <a:ea typeface="+mn-ea"/>
                <a:cs typeface="+mn-cs"/>
              </a:rPr>
              <a:t> is a factory of session and client of </a:t>
            </a:r>
            <a:r>
              <a:rPr lang="en-US" sz="1200" b="0" i="0" kern="1200" dirty="0" err="1" smtClean="0">
                <a:solidFill>
                  <a:schemeClr val="tx1"/>
                </a:solidFill>
                <a:effectLst/>
                <a:latin typeface="+mn-lt"/>
                <a:ea typeface="+mn-ea"/>
                <a:cs typeface="+mn-cs"/>
              </a:rPr>
              <a:t>ConnectionProvider</a:t>
            </a:r>
            <a:r>
              <a:rPr lang="en-US" sz="1200" b="0" i="0" kern="1200" dirty="0" smtClean="0">
                <a:solidFill>
                  <a:schemeClr val="tx1"/>
                </a:solidFill>
                <a:effectLst/>
                <a:latin typeface="+mn-lt"/>
                <a:ea typeface="+mn-ea"/>
                <a:cs typeface="+mn-cs"/>
              </a:rPr>
              <a:t>. It holds second level cache (optional) of data. The </a:t>
            </a:r>
            <a:r>
              <a:rPr lang="en-US" sz="1200" b="0" i="0" kern="1200" dirty="0" err="1" smtClean="0">
                <a:solidFill>
                  <a:schemeClr val="tx1"/>
                </a:solidFill>
                <a:effectLst/>
                <a:latin typeface="+mn-lt"/>
                <a:ea typeface="+mn-ea"/>
                <a:cs typeface="+mn-cs"/>
              </a:rPr>
              <a:t>org.hibernate.SessionFactory</a:t>
            </a:r>
            <a:r>
              <a:rPr lang="en-US" sz="1200" b="0" i="0" kern="1200" dirty="0" smtClean="0">
                <a:solidFill>
                  <a:schemeClr val="tx1"/>
                </a:solidFill>
                <a:effectLst/>
                <a:latin typeface="+mn-lt"/>
                <a:ea typeface="+mn-ea"/>
                <a:cs typeface="+mn-cs"/>
              </a:rPr>
              <a:t> interface provides factory method to get the object of Session.</a:t>
            </a:r>
          </a:p>
          <a:p>
            <a:r>
              <a:rPr lang="en-US" sz="1200" b="1" i="0" kern="1200" dirty="0" smtClean="0">
                <a:solidFill>
                  <a:schemeClr val="tx1"/>
                </a:solidFill>
                <a:effectLst/>
                <a:latin typeface="+mn-lt"/>
                <a:ea typeface="+mn-ea"/>
                <a:cs typeface="+mn-cs"/>
              </a:rPr>
              <a:t>Session</a:t>
            </a:r>
          </a:p>
          <a:p>
            <a:r>
              <a:rPr lang="en-US" sz="1200" b="0" i="0" kern="1200" dirty="0" smtClean="0">
                <a:solidFill>
                  <a:schemeClr val="tx1"/>
                </a:solidFill>
                <a:effectLst/>
                <a:latin typeface="+mn-lt"/>
                <a:ea typeface="+mn-ea"/>
                <a:cs typeface="+mn-cs"/>
              </a:rPr>
              <a:t>The session object provides an interface between the application and data stored in the database. It is a short-lived object and wraps the JDBC connection. It is factory of Transaction, Query and Criteria. It holds a first-level cache (mandatory) of data. The </a:t>
            </a:r>
            <a:r>
              <a:rPr lang="en-US" sz="1200" b="0" i="0" kern="1200" dirty="0" err="1" smtClean="0">
                <a:solidFill>
                  <a:schemeClr val="tx1"/>
                </a:solidFill>
                <a:effectLst/>
                <a:latin typeface="+mn-lt"/>
                <a:ea typeface="+mn-ea"/>
                <a:cs typeface="+mn-cs"/>
              </a:rPr>
              <a:t>org.hibernate.Session</a:t>
            </a:r>
            <a:r>
              <a:rPr lang="en-US" sz="1200" b="0" i="0" kern="1200" dirty="0" smtClean="0">
                <a:solidFill>
                  <a:schemeClr val="tx1"/>
                </a:solidFill>
                <a:effectLst/>
                <a:latin typeface="+mn-lt"/>
                <a:ea typeface="+mn-ea"/>
                <a:cs typeface="+mn-cs"/>
              </a:rPr>
              <a:t> interface provides methods to insert, update and delete the object. It also provides factory methods for Transaction, Query and Criteria.</a:t>
            </a:r>
          </a:p>
          <a:p>
            <a:r>
              <a:rPr lang="en-US" sz="1200" b="1" i="0" kern="1200" dirty="0" smtClean="0">
                <a:solidFill>
                  <a:schemeClr val="tx1"/>
                </a:solidFill>
                <a:effectLst/>
                <a:latin typeface="+mn-lt"/>
                <a:ea typeface="+mn-ea"/>
                <a:cs typeface="+mn-cs"/>
              </a:rPr>
              <a:t>Transaction</a:t>
            </a:r>
          </a:p>
          <a:p>
            <a:r>
              <a:rPr lang="en-US" sz="1200" b="0" i="0" kern="1200" dirty="0" smtClean="0">
                <a:solidFill>
                  <a:schemeClr val="tx1"/>
                </a:solidFill>
                <a:effectLst/>
                <a:latin typeface="+mn-lt"/>
                <a:ea typeface="+mn-ea"/>
                <a:cs typeface="+mn-cs"/>
              </a:rPr>
              <a:t>The transaction object specifies the atomic unit of work. It is optional. The </a:t>
            </a:r>
            <a:r>
              <a:rPr lang="en-US" sz="1200" b="0" i="0" kern="1200" dirty="0" err="1" smtClean="0">
                <a:solidFill>
                  <a:schemeClr val="tx1"/>
                </a:solidFill>
                <a:effectLst/>
                <a:latin typeface="+mn-lt"/>
                <a:ea typeface="+mn-ea"/>
                <a:cs typeface="+mn-cs"/>
              </a:rPr>
              <a:t>org.hibernate.Transaction</a:t>
            </a:r>
            <a:r>
              <a:rPr lang="en-US" sz="1200" b="0" i="0" kern="1200" dirty="0" smtClean="0">
                <a:solidFill>
                  <a:schemeClr val="tx1"/>
                </a:solidFill>
                <a:effectLst/>
                <a:latin typeface="+mn-lt"/>
                <a:ea typeface="+mn-ea"/>
                <a:cs typeface="+mn-cs"/>
              </a:rPr>
              <a:t> interface provides methods for transaction management.</a:t>
            </a:r>
          </a:p>
          <a:p>
            <a:r>
              <a:rPr lang="en-US" sz="1200" b="1" i="0" kern="1200" dirty="0" err="1" smtClean="0">
                <a:solidFill>
                  <a:schemeClr val="tx1"/>
                </a:solidFill>
                <a:effectLst/>
                <a:latin typeface="+mn-lt"/>
                <a:ea typeface="+mn-ea"/>
                <a:cs typeface="+mn-cs"/>
              </a:rPr>
              <a:t>ConnectionProvider</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is a factory of JDBC connections. It abstracts the application from </a:t>
            </a:r>
            <a:r>
              <a:rPr lang="en-US" sz="1200" b="0" i="0" kern="1200" dirty="0" err="1" smtClean="0">
                <a:solidFill>
                  <a:schemeClr val="tx1"/>
                </a:solidFill>
                <a:effectLst/>
                <a:latin typeface="+mn-lt"/>
                <a:ea typeface="+mn-ea"/>
                <a:cs typeface="+mn-cs"/>
              </a:rPr>
              <a:t>DriverManager</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DataSource</a:t>
            </a:r>
            <a:r>
              <a:rPr lang="en-US" sz="1200" b="0" i="0" kern="1200" dirty="0" smtClean="0">
                <a:solidFill>
                  <a:schemeClr val="tx1"/>
                </a:solidFill>
                <a:effectLst/>
                <a:latin typeface="+mn-lt"/>
                <a:ea typeface="+mn-ea"/>
                <a:cs typeface="+mn-cs"/>
              </a:rPr>
              <a:t>. It is optional.</a:t>
            </a:r>
          </a:p>
          <a:p>
            <a:r>
              <a:rPr lang="en-US" sz="1200" b="1" i="0" kern="1200" dirty="0" err="1" smtClean="0">
                <a:solidFill>
                  <a:schemeClr val="tx1"/>
                </a:solidFill>
                <a:effectLst/>
                <a:latin typeface="+mn-lt"/>
                <a:ea typeface="+mn-ea"/>
                <a:cs typeface="+mn-cs"/>
              </a:rPr>
              <a:t>TransactionFactory</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is a factory of Transaction. It is optional.</a:t>
            </a:r>
          </a:p>
          <a:p>
            <a:endParaRPr lang="en-US" dirty="0" smtClean="0"/>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6689C82-3534-4E0F-BA43-0CE783F0DDEA}" type="slidenum">
              <a:rPr lang="en-US" b="0" smtClean="0"/>
              <a:pPr eaLnBrk="1" hangingPunct="1"/>
              <a:t>277</a:t>
            </a:fld>
            <a:endParaRPr lang="en-US" b="0" smtClean="0"/>
          </a:p>
        </p:txBody>
      </p:sp>
    </p:spTree>
    <p:extLst>
      <p:ext uri="{BB962C8B-B14F-4D97-AF65-F5344CB8AC3E}">
        <p14:creationId xmlns:p14="http://schemas.microsoft.com/office/powerpoint/2010/main" val="19347411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C42E9D6-3028-412C-8FC6-D2350DFCA539}" type="slidenum">
              <a:rPr lang="en-US" b="0" smtClean="0"/>
              <a:pPr eaLnBrk="1" hangingPunct="1"/>
              <a:t>278</a:t>
            </a:fld>
            <a:endParaRPr lang="en-US" b="0" smtClean="0"/>
          </a:p>
        </p:txBody>
      </p:sp>
    </p:spTree>
    <p:extLst>
      <p:ext uri="{BB962C8B-B14F-4D97-AF65-F5344CB8AC3E}">
        <p14:creationId xmlns:p14="http://schemas.microsoft.com/office/powerpoint/2010/main" val="355128961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Instruction to Trainer:</a:t>
            </a:r>
          </a:p>
          <a:p>
            <a:pPr eaLnBrk="1" hangingPunct="1"/>
            <a:endParaRPr lang="en-US" dirty="0" smtClean="0"/>
          </a:p>
          <a:p>
            <a:pPr eaLnBrk="1" hangingPunct="1"/>
            <a:r>
              <a:rPr lang="en-US" dirty="0" smtClean="0"/>
              <a:t>Refer to </a:t>
            </a:r>
            <a:r>
              <a:rPr lang="en-US" dirty="0" err="1" smtClean="0"/>
              <a:t>com.spring.hibernate.HibernateWithoutSpring</a:t>
            </a:r>
            <a:r>
              <a:rPr lang="en-US" dirty="0" smtClean="0"/>
              <a:t> file in Spring3DAO project</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3AD3E69-F474-4D55-9983-D51AC4796123}" type="slidenum">
              <a:rPr lang="en-US" b="0" smtClean="0"/>
              <a:pPr eaLnBrk="1" hangingPunct="1"/>
              <a:t>279</a:t>
            </a:fld>
            <a:endParaRPr lang="en-US" b="0" smtClean="0"/>
          </a:p>
        </p:txBody>
      </p:sp>
    </p:spTree>
    <p:extLst>
      <p:ext uri="{BB962C8B-B14F-4D97-AF65-F5344CB8AC3E}">
        <p14:creationId xmlns:p14="http://schemas.microsoft.com/office/powerpoint/2010/main" val="333371243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baseline="0" dirty="0" smtClean="0"/>
          </a:p>
          <a:p>
            <a:r>
              <a:rPr lang="en-US" baseline="0" dirty="0" smtClean="0"/>
              <a:t>Answers</a:t>
            </a:r>
          </a:p>
          <a:p>
            <a:r>
              <a:rPr lang="en-US" baseline="0" dirty="0" smtClean="0"/>
              <a:t>1. Object Relation Mapping</a:t>
            </a:r>
          </a:p>
          <a:p>
            <a:r>
              <a:rPr lang="en-US" baseline="0" dirty="0" smtClean="0"/>
              <a:t>2. True</a:t>
            </a:r>
          </a:p>
        </p:txBody>
      </p:sp>
      <p:sp>
        <p:nvSpPr>
          <p:cNvPr id="4" name="Slide Number Placeholder 3"/>
          <p:cNvSpPr>
            <a:spLocks noGrp="1"/>
          </p:cNvSpPr>
          <p:nvPr>
            <p:ph type="sldNum" sz="quarter" idx="10"/>
          </p:nvPr>
        </p:nvSpPr>
        <p:spPr/>
        <p:txBody>
          <a:bodyPr/>
          <a:lstStyle/>
          <a:p>
            <a:fld id="{6A8B6E77-EC63-4CD7-8F8A-914122582C5F}" type="slidenum">
              <a:rPr lang="en-US" smtClean="0"/>
              <a:pPr/>
              <a:t>280</a:t>
            </a:fld>
            <a:endParaRPr lang="en-US"/>
          </a:p>
        </p:txBody>
      </p:sp>
    </p:spTree>
    <p:extLst>
      <p:ext uri="{BB962C8B-B14F-4D97-AF65-F5344CB8AC3E}">
        <p14:creationId xmlns:p14="http://schemas.microsoft.com/office/powerpoint/2010/main" val="363739286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smtClean="0">
                <a:solidFill>
                  <a:schemeClr val="tx1"/>
                </a:solidFill>
                <a:effectLst/>
                <a:latin typeface="+mn-lt"/>
                <a:ea typeface="+mn-ea"/>
                <a:cs typeface="+mn-cs"/>
              </a:rPr>
              <a:t>But if we are going to integrate the hibernate application with spring, we don't need to create the hibernate.cfg.xml file. We can provide all the information in the applicationContext.xml file.</a:t>
            </a:r>
            <a:endParaRPr lang="en-US" dirty="0" smtClean="0"/>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50ECE78-4CD4-4419-89CF-43A64CA203CA}" type="slidenum">
              <a:rPr lang="en-US" b="0" smtClean="0"/>
              <a:pPr eaLnBrk="1" hangingPunct="1"/>
              <a:t>281</a:t>
            </a:fld>
            <a:endParaRPr lang="en-US" b="0" smtClean="0"/>
          </a:p>
        </p:txBody>
      </p:sp>
    </p:spTree>
    <p:extLst>
      <p:ext uri="{BB962C8B-B14F-4D97-AF65-F5344CB8AC3E}">
        <p14:creationId xmlns:p14="http://schemas.microsoft.com/office/powerpoint/2010/main" val="3793248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3FF6EF17-374C-4892-96E7-868BFE9706AE}" type="slidenum">
              <a:rPr lang="en-US" b="0" smtClean="0"/>
              <a:pPr eaLnBrk="1" hangingPunct="1"/>
              <a:t>33</a:t>
            </a:fld>
            <a:endParaRPr lang="en-US" b="0" smtClean="0"/>
          </a:p>
        </p:txBody>
      </p:sp>
    </p:spTree>
    <p:extLst>
      <p:ext uri="{BB962C8B-B14F-4D97-AF65-F5344CB8AC3E}">
        <p14:creationId xmlns:p14="http://schemas.microsoft.com/office/powerpoint/2010/main" val="348198270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Hibernate 3 has a feature called contextual sessions, wherein Hibernate itself manages one current </a:t>
            </a:r>
            <a:r>
              <a:rPr lang="en-US" dirty="0" smtClean="0"/>
              <a:t>Session</a:t>
            </a:r>
            <a:r>
              <a:rPr lang="en-US" sz="1200" b="0" i="0" kern="1200" dirty="0" smtClean="0">
                <a:solidFill>
                  <a:schemeClr val="tx1"/>
                </a:solidFill>
                <a:effectLst/>
                <a:latin typeface="+mn-lt"/>
                <a:ea typeface="+mn-ea"/>
                <a:cs typeface="+mn-cs"/>
              </a:rPr>
              <a:t> per transaction. This is roughly equivalent to Spring’s synchronization of one Hibernate </a:t>
            </a:r>
            <a:r>
              <a:rPr lang="en-US" dirty="0" smtClean="0"/>
              <a:t>Session</a:t>
            </a:r>
            <a:r>
              <a:rPr lang="en-US" sz="1200" b="0" i="0" kern="1200" dirty="0" smtClean="0">
                <a:solidFill>
                  <a:schemeClr val="tx1"/>
                </a:solidFill>
                <a:effectLst/>
                <a:latin typeface="+mn-lt"/>
                <a:ea typeface="+mn-ea"/>
                <a:cs typeface="+mn-cs"/>
              </a:rPr>
              <a:t> per transaction. A </a:t>
            </a:r>
            <a:r>
              <a:rPr lang="en-US" sz="1200" b="0" i="0" kern="1200" dirty="0" err="1" smtClean="0">
                <a:solidFill>
                  <a:schemeClr val="tx1"/>
                </a:solidFill>
                <a:effectLst/>
                <a:latin typeface="+mn-lt"/>
                <a:ea typeface="+mn-ea"/>
                <a:cs typeface="+mn-cs"/>
              </a:rPr>
              <a:t>correspondingDAO</a:t>
            </a:r>
            <a:r>
              <a:rPr lang="en-US" sz="1200" b="0" i="0" kern="1200" dirty="0" smtClean="0">
                <a:solidFill>
                  <a:schemeClr val="tx1"/>
                </a:solidFill>
                <a:effectLst/>
                <a:latin typeface="+mn-lt"/>
                <a:ea typeface="+mn-ea"/>
                <a:cs typeface="+mn-cs"/>
              </a:rPr>
              <a:t> implementation resembles the following example, based on the plain Hibernate API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style is similar to that of the Hibernate reference documentation and examples, except for holding the </a:t>
            </a:r>
            <a:r>
              <a:rPr lang="en-US" dirty="0" err="1" smtClean="0"/>
              <a:t>SessionFactory</a:t>
            </a:r>
            <a:r>
              <a:rPr lang="en-US" sz="1200" b="0" i="0" kern="1200" dirty="0" smtClean="0">
                <a:solidFill>
                  <a:schemeClr val="tx1"/>
                </a:solidFill>
                <a:effectLst/>
                <a:latin typeface="+mn-lt"/>
                <a:ea typeface="+mn-ea"/>
                <a:cs typeface="+mn-cs"/>
              </a:rPr>
              <a:t> in an instance variable. We strongly recommend such an instance-based setup over the old-school </a:t>
            </a:r>
            <a:r>
              <a:rPr lang="en-US" dirty="0" smtClean="0"/>
              <a:t>static</a:t>
            </a:r>
            <a:r>
              <a:rPr lang="en-US" sz="1200" b="0" i="0" kern="1200" dirty="0" smtClean="0">
                <a:solidFill>
                  <a:schemeClr val="tx1"/>
                </a:solidFill>
                <a:effectLst/>
                <a:latin typeface="+mn-lt"/>
                <a:ea typeface="+mn-ea"/>
                <a:cs typeface="+mn-cs"/>
              </a:rPr>
              <a:t> </a:t>
            </a:r>
            <a:r>
              <a:rPr lang="en-US" dirty="0" err="1" smtClean="0"/>
              <a:t>HibernateUtil</a:t>
            </a:r>
            <a:r>
              <a:rPr lang="en-US" sz="1200" b="0" i="0" kern="1200" dirty="0" smtClean="0">
                <a:solidFill>
                  <a:schemeClr val="tx1"/>
                </a:solidFill>
                <a:effectLst/>
                <a:latin typeface="+mn-lt"/>
                <a:ea typeface="+mn-ea"/>
                <a:cs typeface="+mn-cs"/>
              </a:rPr>
              <a:t> class.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above DAO follows the dependency injection pattern: it fits nicely into a Spring </a:t>
            </a:r>
            <a:r>
              <a:rPr lang="en-US" sz="1200" b="0" i="0" kern="1200" dirty="0" err="1" smtClean="0">
                <a:solidFill>
                  <a:schemeClr val="tx1"/>
                </a:solidFill>
                <a:effectLst/>
                <a:latin typeface="+mn-lt"/>
                <a:ea typeface="+mn-ea"/>
                <a:cs typeface="+mn-cs"/>
              </a:rPr>
              <a:t>IoC</a:t>
            </a:r>
            <a:r>
              <a:rPr lang="en-US" sz="1200" b="0" i="0" kern="1200" dirty="0" smtClean="0">
                <a:solidFill>
                  <a:schemeClr val="tx1"/>
                </a:solidFill>
                <a:effectLst/>
                <a:latin typeface="+mn-lt"/>
                <a:ea typeface="+mn-ea"/>
                <a:cs typeface="+mn-cs"/>
              </a:rPr>
              <a:t> container, just as it would if coded against Spring’s </a:t>
            </a:r>
            <a:r>
              <a:rPr lang="en-US" dirty="0" err="1" smtClean="0"/>
              <a:t>HibernateTemplate</a:t>
            </a:r>
            <a:r>
              <a:rPr lang="en-US" sz="1200" b="0" i="0" kern="1200" dirty="0" smtClean="0">
                <a:solidFill>
                  <a:schemeClr val="tx1"/>
                </a:solidFill>
                <a:effectLst/>
                <a:latin typeface="+mn-lt"/>
                <a:ea typeface="+mn-ea"/>
                <a:cs typeface="+mn-cs"/>
              </a:rPr>
              <a:t>. Of course, such a DAO can also be set up in plain Java (for example, in unit tests). Simply instantiate it and call </a:t>
            </a:r>
            <a:r>
              <a:rPr lang="en-US" dirty="0" err="1" smtClean="0"/>
              <a:t>setSessionFactory</a:t>
            </a:r>
            <a:r>
              <a:rPr lang="en-US" dirty="0" smtClean="0"/>
              <a:t>(..)</a:t>
            </a:r>
            <a:r>
              <a:rPr lang="en-US" sz="1200" b="0" i="0" kern="1200" dirty="0" smtClean="0">
                <a:solidFill>
                  <a:schemeClr val="tx1"/>
                </a:solidFill>
                <a:effectLst/>
                <a:latin typeface="+mn-lt"/>
                <a:ea typeface="+mn-ea"/>
                <a:cs typeface="+mn-cs"/>
              </a:rPr>
              <a:t> with the desired factory reference. As a Spring bean definition, the DAO would resemble the following: </a:t>
            </a:r>
          </a:p>
          <a:p>
            <a:endParaRPr lang="en-US" sz="1200" b="0" i="0" kern="1200" dirty="0" smtClean="0">
              <a:solidFill>
                <a:schemeClr val="tx1"/>
              </a:solidFill>
              <a:effectLst/>
              <a:latin typeface="+mn-lt"/>
              <a:ea typeface="+mn-ea"/>
              <a:cs typeface="+mn-cs"/>
            </a:endParaRPr>
          </a:p>
          <a:p>
            <a:pPr algn="l">
              <a:defRPr/>
            </a:pPr>
            <a:r>
              <a:rPr lang="en-US" sz="1200" dirty="0" smtClean="0"/>
              <a:t>&lt;bean id="</a:t>
            </a:r>
            <a:r>
              <a:rPr lang="en-US" sz="1200" dirty="0" err="1" smtClean="0"/>
              <a:t>courseDao</a:t>
            </a:r>
            <a:r>
              <a:rPr lang="en-US" sz="1200" dirty="0" smtClean="0"/>
              <a:t>” </a:t>
            </a:r>
          </a:p>
          <a:p>
            <a:pPr algn="l">
              <a:defRPr/>
            </a:pPr>
            <a:r>
              <a:rPr lang="en-US" sz="1200" dirty="0" smtClean="0"/>
              <a:t> class="</a:t>
            </a:r>
            <a:r>
              <a:rPr lang="en-US" sz="1200" dirty="0" err="1" smtClean="0"/>
              <a:t>com.spring.hibernate.HibernateCourseDao</a:t>
            </a:r>
            <a:r>
              <a:rPr lang="en-US" sz="1200" dirty="0" smtClean="0"/>
              <a:t>“&gt;</a:t>
            </a:r>
          </a:p>
          <a:p>
            <a:pPr algn="l">
              <a:defRPr/>
            </a:pPr>
            <a:r>
              <a:rPr lang="en-US" sz="1200" dirty="0" smtClean="0"/>
              <a:t>       &lt;property name="</a:t>
            </a:r>
            <a:r>
              <a:rPr lang="en-US" sz="1200" dirty="0" err="1" smtClean="0"/>
              <a:t>sessionFactory</a:t>
            </a:r>
            <a:r>
              <a:rPr lang="en-US" sz="1200" dirty="0" smtClean="0"/>
              <a:t>" ref="</a:t>
            </a:r>
            <a:r>
              <a:rPr lang="en-US" sz="1200" dirty="0" err="1" smtClean="0"/>
              <a:t>sessionFactory</a:t>
            </a:r>
            <a:r>
              <a:rPr lang="en-US" sz="1200" dirty="0" smtClean="0"/>
              <a:t>" /&gt;</a:t>
            </a:r>
          </a:p>
          <a:p>
            <a:pPr algn="l">
              <a:defRPr/>
            </a:pPr>
            <a:r>
              <a:rPr lang="en-US" sz="1200" dirty="0" smtClean="0"/>
              <a:t>&lt;/bean&gt;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282</a:t>
            </a:fld>
            <a:endParaRPr lang="en-US"/>
          </a:p>
        </p:txBody>
      </p:sp>
    </p:spTree>
    <p:extLst>
      <p:ext uri="{BB962C8B-B14F-4D97-AF65-F5344CB8AC3E}">
        <p14:creationId xmlns:p14="http://schemas.microsoft.com/office/powerpoint/2010/main" val="39366032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You can declare a session factory that uses XML mapping files with the factory bean </a:t>
            </a:r>
            <a:r>
              <a:rPr lang="en-US" dirty="0" err="1" smtClean="0"/>
              <a:t>LocalSessionFactoryBean</a:t>
            </a:r>
            <a:r>
              <a:rPr lang="en-US" dirty="0" smtClean="0"/>
              <a:t>..</a:t>
            </a:r>
          </a:p>
          <a:p>
            <a:endParaRPr lang="en-US" dirty="0" smtClean="0"/>
          </a:p>
          <a:p>
            <a:r>
              <a:rPr lang="en-US" dirty="0" smtClean="0"/>
              <a:t>Note that you can specify the </a:t>
            </a:r>
            <a:r>
              <a:rPr lang="en-US" dirty="0" err="1" smtClean="0"/>
              <a:t>configLocation</a:t>
            </a:r>
            <a:r>
              <a:rPr lang="en-US" dirty="0" smtClean="0"/>
              <a:t> property for this factory bean to load the Hibernate configuration file. The </a:t>
            </a:r>
            <a:r>
              <a:rPr lang="en-US" dirty="0" err="1" smtClean="0"/>
              <a:t>configLocation</a:t>
            </a:r>
            <a:r>
              <a:rPr lang="en-US" dirty="0" smtClean="0"/>
              <a:t> property is of type Resource, but you can assign a string value to it.</a:t>
            </a:r>
          </a:p>
          <a:p>
            <a:endParaRPr lang="en-US" dirty="0" smtClean="0"/>
          </a:p>
          <a:p>
            <a:r>
              <a:rPr lang="en-US" dirty="0" smtClean="0"/>
              <a:t>The built-in property editor ResourceEditor will convert it into a Resource object. The preceding factory bean loads the configuration file from the root of the </a:t>
            </a:r>
            <a:r>
              <a:rPr lang="en-US" dirty="0" err="1" smtClean="0"/>
              <a:t>classpath</a:t>
            </a:r>
            <a:r>
              <a:rPr lang="en-US" dirty="0" smtClean="0"/>
              <a:t>.</a:t>
            </a:r>
          </a:p>
          <a:p>
            <a:endParaRPr lang="en-US" dirty="0" smtClean="0"/>
          </a:p>
          <a:p>
            <a:endParaRPr lang="en-US" dirty="0" smtClean="0"/>
          </a:p>
          <a:p>
            <a:endParaRPr lang="en-US" dirty="0" smtClean="0"/>
          </a:p>
          <a:p>
            <a:endParaRPr lang="en-US" dirty="0" smtClean="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95991F4-4AD8-49CE-A3EA-96D084AD228F}" type="slidenum">
              <a:rPr lang="en-US" b="0" smtClean="0"/>
              <a:pPr eaLnBrk="1" hangingPunct="1"/>
              <a:t>283</a:t>
            </a:fld>
            <a:endParaRPr lang="en-US" b="0" smtClean="0"/>
          </a:p>
        </p:txBody>
      </p:sp>
    </p:spTree>
    <p:extLst>
      <p:ext uri="{BB962C8B-B14F-4D97-AF65-F5344CB8AC3E}">
        <p14:creationId xmlns:p14="http://schemas.microsoft.com/office/powerpoint/2010/main" val="89482123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The preceding factory bean creates a session factory by loading the Hibernate configuration file, which includes the database settings.</a:t>
            </a:r>
          </a:p>
          <a:p>
            <a:endParaRPr lang="en-US" dirty="0" smtClean="0"/>
          </a:p>
          <a:p>
            <a:r>
              <a:rPr lang="en-US" dirty="0" smtClean="0"/>
              <a:t>Now, suppose that you have a data source defined in the Spring </a:t>
            </a:r>
            <a:r>
              <a:rPr lang="en-US" dirty="0" err="1" smtClean="0"/>
              <a:t>IoC</a:t>
            </a:r>
            <a:r>
              <a:rPr lang="en-US" dirty="0" smtClean="0"/>
              <a:t> container. If you want to use this data source for your session factory, you can inject it into the </a:t>
            </a:r>
            <a:r>
              <a:rPr lang="en-US" dirty="0" err="1" smtClean="0"/>
              <a:t>dataSource</a:t>
            </a:r>
            <a:r>
              <a:rPr lang="en-US" dirty="0" smtClean="0"/>
              <a:t> property of </a:t>
            </a:r>
            <a:r>
              <a:rPr lang="en-US" dirty="0" err="1" smtClean="0"/>
              <a:t>LocalSessionFactoryBean</a:t>
            </a:r>
            <a:r>
              <a:rPr lang="en-US" dirty="0" smtClean="0"/>
              <a:t>. The data source specified in this property will override the database settings in the Hibernate configuration file.</a:t>
            </a:r>
          </a:p>
          <a:p>
            <a:endParaRPr lang="en-US" dirty="0" smtClean="0"/>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EB7CCB12-0C01-4922-B016-FA38957F0EFA}" type="slidenum">
              <a:rPr lang="en-US" b="0" smtClean="0"/>
              <a:pPr eaLnBrk="1" hangingPunct="1"/>
              <a:t>284</a:t>
            </a:fld>
            <a:endParaRPr lang="en-US" b="0" smtClean="0"/>
          </a:p>
        </p:txBody>
      </p:sp>
    </p:spTree>
    <p:extLst>
      <p:ext uri="{BB962C8B-B14F-4D97-AF65-F5344CB8AC3E}">
        <p14:creationId xmlns:p14="http://schemas.microsoft.com/office/powerpoint/2010/main" val="423928342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r>
              <a:rPr lang="en-US" dirty="0" smtClean="0"/>
              <a:t>The </a:t>
            </a:r>
            <a:r>
              <a:rPr lang="en-US" dirty="0" err="1" smtClean="0"/>
              <a:t>mappingResources</a:t>
            </a:r>
            <a:r>
              <a:rPr lang="en-US" dirty="0" smtClean="0"/>
              <a:t> property’s type is String[], so you can specify a set of mapping files in the </a:t>
            </a:r>
            <a:r>
              <a:rPr lang="en-US" dirty="0" err="1" smtClean="0"/>
              <a:t>classpath</a:t>
            </a:r>
            <a:r>
              <a:rPr lang="en-US" dirty="0" smtClean="0"/>
              <a:t>. </a:t>
            </a:r>
            <a:r>
              <a:rPr lang="en-US" dirty="0" err="1" smtClean="0"/>
              <a:t>LocalSessionFactoryBean</a:t>
            </a:r>
            <a:r>
              <a:rPr lang="en-US" dirty="0" smtClean="0"/>
              <a:t> also allows you to take advantage of Spring’s resource-loading support to load mapping files from various types of locations. You can specify the resource paths of the mapping files in the </a:t>
            </a:r>
            <a:r>
              <a:rPr lang="en-US" dirty="0" err="1" smtClean="0"/>
              <a:t>mappingLocations</a:t>
            </a:r>
            <a:r>
              <a:rPr lang="en-US" dirty="0" smtClean="0"/>
              <a:t> property, whose type is Resource[].</a:t>
            </a: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4373487D-A888-44D6-BEA9-7D096620466A}" type="slidenum">
              <a:rPr lang="en-US" b="0" smtClean="0"/>
              <a:pPr eaLnBrk="1" hangingPunct="1"/>
              <a:t>285</a:t>
            </a:fld>
            <a:endParaRPr lang="en-US" b="0" smtClean="0"/>
          </a:p>
        </p:txBody>
      </p:sp>
    </p:spTree>
    <p:extLst>
      <p:ext uri="{BB962C8B-B14F-4D97-AF65-F5344CB8AC3E}">
        <p14:creationId xmlns:p14="http://schemas.microsoft.com/office/powerpoint/2010/main" val="16814161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a:t>
            </a:r>
            <a:r>
              <a:rPr lang="en-US" baseline="0" dirty="0" smtClean="0"/>
              <a:t> to trainer: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itchFamily="34" charset="0"/>
              </a:rPr>
              <a:t>Open</a:t>
            </a:r>
            <a:r>
              <a:rPr lang="en-US" baseline="0" dirty="0" smtClean="0">
                <a:latin typeface="Arial" pitchFamily="34" charset="0"/>
              </a:rPr>
              <a:t> the </a:t>
            </a:r>
            <a:r>
              <a:rPr lang="en-US" dirty="0" smtClean="0"/>
              <a:t>Spring3Dao Project </a:t>
            </a:r>
            <a:r>
              <a:rPr lang="en-US" baseline="0" dirty="0" smtClean="0">
                <a:latin typeface="Arial" pitchFamily="34" charset="0"/>
              </a:rPr>
              <a:t>and </a:t>
            </a:r>
            <a:r>
              <a:rPr lang="en-US" baseline="0" dirty="0" smtClean="0">
                <a:latin typeface="+mn-lt"/>
              </a:rPr>
              <a:t>r</a:t>
            </a:r>
            <a:r>
              <a:rPr lang="en-US" dirty="0" smtClean="0"/>
              <a:t>efer to  beans-hibernate.xml file </a:t>
            </a:r>
            <a:r>
              <a:rPr lang="en-US" baseline="0" dirty="0" smtClean="0">
                <a:latin typeface="Arial" pitchFamily="34" charset="0"/>
              </a:rPr>
              <a:t>and make participants be understood what to do through this exercise.</a:t>
            </a:r>
          </a:p>
          <a:p>
            <a:endParaRPr lang="en-US" baseline="0" dirty="0" smtClean="0">
              <a:latin typeface="Arial" pitchFamily="34" charset="0"/>
            </a:endParaRPr>
          </a:p>
          <a:p>
            <a:r>
              <a:rPr lang="en-US" baseline="0" dirty="0" smtClean="0">
                <a:latin typeface="Arial" pitchFamily="34" charset="0"/>
              </a:rPr>
              <a:t>Given them 15 minutes to complete the exercise. </a:t>
            </a:r>
          </a:p>
          <a:p>
            <a:endParaRPr lang="en-US" baseline="0" dirty="0" smtClean="0">
              <a:latin typeface="Arial" pitchFamily="34" charset="0"/>
            </a:endParaRPr>
          </a:p>
          <a:p>
            <a:r>
              <a:rPr lang="en-US" baseline="0" dirty="0" smtClean="0">
                <a:latin typeface="Arial" pitchFamily="34" charset="0"/>
              </a:rPr>
              <a:t>After 15 minutes check with them the result and help if required.</a:t>
            </a:r>
            <a:endParaRPr lang="en-US" dirty="0" smtClean="0">
              <a:latin typeface="Arial" pitchFamily="34" charset="0"/>
            </a:endParaRPr>
          </a:p>
          <a:p>
            <a:endParaRPr lang="en-US" dirty="0" smtClean="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A8BC71A1-F2CF-41FE-A68F-EB0D8933F36B}" type="slidenum">
              <a:rPr lang="en-US" b="0" smtClean="0"/>
              <a:pPr eaLnBrk="1" hangingPunct="1"/>
              <a:t>286</a:t>
            </a:fld>
            <a:endParaRPr lang="en-US" b="0" smtClean="0"/>
          </a:p>
        </p:txBody>
      </p:sp>
    </p:spTree>
    <p:extLst>
      <p:ext uri="{BB962C8B-B14F-4D97-AF65-F5344CB8AC3E}">
        <p14:creationId xmlns:p14="http://schemas.microsoft.com/office/powerpoint/2010/main" val="261666836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dirty="0" smtClean="0"/>
          </a:p>
          <a:p>
            <a:r>
              <a:rPr lang="en-US" dirty="0" smtClean="0"/>
              <a:t>Answers: </a:t>
            </a:r>
          </a:p>
          <a:p>
            <a:r>
              <a:rPr lang="en-US" dirty="0" smtClean="0"/>
              <a:t>TRUE</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287</a:t>
            </a:fld>
            <a:endParaRPr lang="en-US"/>
          </a:p>
        </p:txBody>
      </p:sp>
    </p:spTree>
    <p:extLst>
      <p:ext uri="{BB962C8B-B14F-4D97-AF65-F5344CB8AC3E}">
        <p14:creationId xmlns:p14="http://schemas.microsoft.com/office/powerpoint/2010/main" val="243803071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smtClean="0">
                <a:solidFill>
                  <a:schemeClr val="tx1"/>
                </a:solidFill>
                <a:effectLst/>
                <a:latin typeface="+mn-lt"/>
                <a:ea typeface="+mn-ea"/>
                <a:cs typeface="+mn-cs"/>
              </a:rPr>
              <a:t>Instruction to trainer: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Spring framework provides </a:t>
            </a:r>
            <a:r>
              <a:rPr lang="en-US" sz="1200" b="1" i="0" kern="1200" dirty="0" err="1" smtClean="0">
                <a:solidFill>
                  <a:schemeClr val="tx1"/>
                </a:solidFill>
                <a:effectLst/>
                <a:latin typeface="+mn-lt"/>
                <a:ea typeface="+mn-ea"/>
                <a:cs typeface="+mn-cs"/>
              </a:rPr>
              <a:t>HibernateTemplate</a:t>
            </a:r>
            <a:r>
              <a:rPr lang="en-US" sz="1200" b="0" i="0" kern="1200" dirty="0" smtClean="0">
                <a:solidFill>
                  <a:schemeClr val="tx1"/>
                </a:solidFill>
                <a:effectLst/>
                <a:latin typeface="+mn-lt"/>
                <a:ea typeface="+mn-ea"/>
                <a:cs typeface="+mn-cs"/>
              </a:rPr>
              <a:t> class, so you don't need to follow so many steps like create Configuration, </a:t>
            </a:r>
            <a:r>
              <a:rPr lang="en-US" sz="1200" b="0" i="0" kern="1200" dirty="0" err="1" smtClean="0">
                <a:solidFill>
                  <a:schemeClr val="tx1"/>
                </a:solidFill>
                <a:effectLst/>
                <a:latin typeface="+mn-lt"/>
                <a:ea typeface="+mn-ea"/>
                <a:cs typeface="+mn-cs"/>
              </a:rPr>
              <a:t>BuildSessionFactory</a:t>
            </a:r>
            <a:r>
              <a:rPr lang="en-US" sz="1200" b="0" i="0" kern="1200" dirty="0" smtClean="0">
                <a:solidFill>
                  <a:schemeClr val="tx1"/>
                </a:solidFill>
                <a:effectLst/>
                <a:latin typeface="+mn-lt"/>
                <a:ea typeface="+mn-ea"/>
                <a:cs typeface="+mn-cs"/>
              </a:rPr>
              <a:t>, Session, beginning and committing transaction etc.</a:t>
            </a:r>
          </a:p>
          <a:p>
            <a:r>
              <a:rPr lang="en-US" sz="1200" b="0" i="0" kern="1200" dirty="0" smtClean="0">
                <a:solidFill>
                  <a:schemeClr val="tx1"/>
                </a:solidFill>
                <a:effectLst/>
                <a:latin typeface="+mn-lt"/>
                <a:ea typeface="+mn-ea"/>
                <a:cs typeface="+mn-cs"/>
              </a:rPr>
              <a:t>So </a:t>
            </a:r>
            <a:r>
              <a:rPr lang="en-US" sz="1200" b="1" i="0" kern="1200" dirty="0" smtClean="0">
                <a:solidFill>
                  <a:schemeClr val="tx1"/>
                </a:solidFill>
                <a:effectLst/>
                <a:latin typeface="+mn-lt"/>
                <a:ea typeface="+mn-ea"/>
                <a:cs typeface="+mn-cs"/>
              </a:rPr>
              <a:t>it saves a lot of code</a:t>
            </a:r>
            <a:r>
              <a:rPr lang="en-US" sz="1200" b="0" i="0" kern="1200" dirty="0" smtClean="0">
                <a:solidFill>
                  <a:schemeClr val="tx1"/>
                </a:solidFill>
                <a:effectLst/>
                <a:latin typeface="+mn-lt"/>
                <a:ea typeface="+mn-ea"/>
                <a:cs typeface="+mn-cs"/>
              </a:rPr>
              <a:t>.</a:t>
            </a:r>
          </a:p>
          <a:p>
            <a:endParaRPr lang="en-US" dirty="0" smtClean="0"/>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8901609-D680-40B7-B961-8CC78EABA505}" type="slidenum">
              <a:rPr lang="en-US" b="0" smtClean="0"/>
              <a:pPr eaLnBrk="1" hangingPunct="1"/>
              <a:t>288</a:t>
            </a:fld>
            <a:endParaRPr lang="en-US" b="0" smtClean="0"/>
          </a:p>
        </p:txBody>
      </p:sp>
    </p:spTree>
    <p:extLst>
      <p:ext uri="{BB962C8B-B14F-4D97-AF65-F5344CB8AC3E}">
        <p14:creationId xmlns:p14="http://schemas.microsoft.com/office/powerpoint/2010/main" val="411231866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The </a:t>
            </a:r>
            <a:r>
              <a:rPr lang="en-US" dirty="0" err="1" smtClean="0"/>
              <a:t>HibernateTemplate</a:t>
            </a:r>
            <a:r>
              <a:rPr lang="en-US" dirty="0" smtClean="0"/>
              <a:t> class is thread-safe, so you can declare a single instance of it in the bean configuration file for Hibernate and inject this instance into all Hibernate DAOs. A </a:t>
            </a:r>
            <a:r>
              <a:rPr lang="en-US" dirty="0" err="1" smtClean="0"/>
              <a:t>HibernateTemplate</a:t>
            </a:r>
            <a:r>
              <a:rPr lang="en-US" dirty="0" smtClean="0"/>
              <a:t> instance requires the </a:t>
            </a:r>
            <a:r>
              <a:rPr lang="en-US" dirty="0" err="1" smtClean="0"/>
              <a:t>sessionFactory</a:t>
            </a:r>
            <a:r>
              <a:rPr lang="en-US" dirty="0" smtClean="0"/>
              <a:t> property to be set. You can inject this property by either setter method or constructor argument.</a:t>
            </a: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20F3E23-4A9D-4083-9E7C-6B1ED1A0D477}" type="slidenum">
              <a:rPr lang="en-US" b="0" smtClean="0"/>
              <a:pPr eaLnBrk="1" hangingPunct="1"/>
              <a:t>289</a:t>
            </a:fld>
            <a:endParaRPr lang="en-US" b="0" smtClean="0"/>
          </a:p>
        </p:txBody>
      </p:sp>
    </p:spTree>
    <p:extLst>
      <p:ext uri="{BB962C8B-B14F-4D97-AF65-F5344CB8AC3E}">
        <p14:creationId xmlns:p14="http://schemas.microsoft.com/office/powerpoint/2010/main" val="371047837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Trainer notes not required.</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ADD0D385-A81D-4D7C-83A5-FBEA78E0AA0F}" type="slidenum">
              <a:rPr lang="en-US" b="0" smtClean="0"/>
              <a:pPr eaLnBrk="1" hangingPunct="1"/>
              <a:t>290</a:t>
            </a:fld>
            <a:endParaRPr lang="en-US" b="0" smtClean="0"/>
          </a:p>
        </p:txBody>
      </p:sp>
    </p:spTree>
    <p:extLst>
      <p:ext uri="{BB962C8B-B14F-4D97-AF65-F5344CB8AC3E}">
        <p14:creationId xmlns:p14="http://schemas.microsoft.com/office/powerpoint/2010/main" val="126005331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data access templates aren’t all there is to Spring’s data access framework. Each template also provides convenience methods that simplify data access without the need to create an explicit callback implementation. Furthermore, on top of the template-callback design, Spring provides DAO support classes that are meant to be </a:t>
            </a:r>
            <a:r>
              <a:rPr lang="en-US" sz="1200" b="0" i="0" u="none" strike="noStrike" kern="1200" baseline="0" dirty="0" err="1" smtClean="0">
                <a:solidFill>
                  <a:schemeClr val="tx1"/>
                </a:solidFill>
                <a:latin typeface="+mn-lt"/>
                <a:ea typeface="+mn-ea"/>
                <a:cs typeface="+mn-cs"/>
              </a:rPr>
              <a:t>subclassed</a:t>
            </a:r>
            <a:r>
              <a:rPr lang="en-US" sz="1200" b="0" i="0" u="none" strike="noStrike" kern="1200" baseline="0" dirty="0" smtClean="0">
                <a:solidFill>
                  <a:schemeClr val="tx1"/>
                </a:solidFill>
                <a:latin typeface="+mn-lt"/>
                <a:ea typeface="+mn-ea"/>
                <a:cs typeface="+mn-cs"/>
              </a:rPr>
              <a:t> by your own DAO classes.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writing your application DAO implementation, you can subclass a DAO support class and call a template retrieval method to have direct access to the underlying data access template. For example, if your application DAO subclasses </a:t>
            </a:r>
            <a:r>
              <a:rPr lang="en-US" sz="1200" b="0" i="0" u="none" strike="noStrike" kern="1200" baseline="0" dirty="0" err="1" smtClean="0">
                <a:solidFill>
                  <a:schemeClr val="tx1"/>
                </a:solidFill>
                <a:latin typeface="+mn-lt"/>
                <a:ea typeface="+mn-ea"/>
                <a:cs typeface="+mn-cs"/>
              </a:rPr>
              <a:t>HibernateDaoSupport</a:t>
            </a:r>
            <a:r>
              <a:rPr lang="en-US" sz="1200" b="0" i="0" u="none" strike="noStrike" kern="1200" baseline="0" dirty="0" smtClean="0">
                <a:solidFill>
                  <a:schemeClr val="tx1"/>
                </a:solidFill>
                <a:latin typeface="+mn-lt"/>
                <a:ea typeface="+mn-ea"/>
                <a:cs typeface="+mn-cs"/>
              </a:rPr>
              <a:t>, then you only need to call </a:t>
            </a:r>
            <a:r>
              <a:rPr lang="en-US" sz="1200" b="0" i="0" u="none" strike="noStrike" kern="1200" baseline="0" dirty="0" err="1" smtClean="0">
                <a:solidFill>
                  <a:schemeClr val="tx1"/>
                </a:solidFill>
                <a:latin typeface="+mn-lt"/>
                <a:ea typeface="+mn-ea"/>
                <a:cs typeface="+mn-cs"/>
              </a:rPr>
              <a:t>getHibernateTemplate</a:t>
            </a:r>
            <a:r>
              <a:rPr lang="en-US" sz="1200" b="0" i="0" u="none" strike="noStrike" kern="1200" baseline="0" dirty="0" smtClean="0">
                <a:solidFill>
                  <a:schemeClr val="tx1"/>
                </a:solidFill>
                <a:latin typeface="+mn-lt"/>
                <a:ea typeface="+mn-ea"/>
                <a:cs typeface="+mn-cs"/>
              </a:rPr>
              <a:t>() to get a </a:t>
            </a:r>
            <a:r>
              <a:rPr lang="en-US" sz="1200" b="0" i="0" u="none" strike="noStrike" kern="1200" baseline="0" dirty="0" err="1" smtClean="0">
                <a:solidFill>
                  <a:schemeClr val="tx1"/>
                </a:solidFill>
                <a:latin typeface="+mn-lt"/>
                <a:ea typeface="+mn-ea"/>
                <a:cs typeface="+mn-cs"/>
              </a:rPr>
              <a:t>HibernateTemplate</a:t>
            </a:r>
            <a:r>
              <a:rPr lang="en-US" sz="1200" b="0" i="0" u="none" strike="noStrike" kern="1200" baseline="0" dirty="0" smtClean="0">
                <a:solidFill>
                  <a:schemeClr val="tx1"/>
                </a:solidFill>
                <a:latin typeface="+mn-lt"/>
                <a:ea typeface="+mn-ea"/>
                <a:cs typeface="+mn-cs"/>
              </a:rPr>
              <a:t> to work with.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Just as Spring provides several data access template implementations, it also provides several DAO support classes—one for each template. </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291</a:t>
            </a:fld>
            <a:endParaRPr lang="en-US"/>
          </a:p>
        </p:txBody>
      </p:sp>
    </p:spTree>
    <p:extLst>
      <p:ext uri="{BB962C8B-B14F-4D97-AF65-F5344CB8AC3E}">
        <p14:creationId xmlns:p14="http://schemas.microsoft.com/office/powerpoint/2010/main" val="162982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baseline="0" dirty="0" smtClean="0"/>
          </a:p>
          <a:p>
            <a:r>
              <a:rPr lang="en-US" baseline="0" dirty="0" smtClean="0"/>
              <a:t>Answers:</a:t>
            </a:r>
          </a:p>
          <a:p>
            <a:pPr marL="228600" indent="-228600">
              <a:buFont typeface="+mj-lt"/>
              <a:buAutoNum type="arabicPeriod"/>
            </a:pPr>
            <a:r>
              <a:rPr lang="en-US" baseline="0" dirty="0" smtClean="0"/>
              <a:t>Java Applications</a:t>
            </a:r>
          </a:p>
          <a:p>
            <a:pPr marL="228600" indent="-228600">
              <a:buFont typeface="+mj-lt"/>
              <a:buAutoNum type="arabicPeriod"/>
            </a:pPr>
            <a:r>
              <a:rPr lang="en-US" baseline="0" dirty="0" smtClean="0"/>
              <a:t>Enterprise service</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37</a:t>
            </a:fld>
            <a:endParaRPr lang="en-US"/>
          </a:p>
        </p:txBody>
      </p:sp>
    </p:spTree>
    <p:extLst>
      <p:ext uri="{BB962C8B-B14F-4D97-AF65-F5344CB8AC3E}">
        <p14:creationId xmlns:p14="http://schemas.microsoft.com/office/powerpoint/2010/main" val="150219575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Starting with version 3.0.1, Hibernate added the </a:t>
            </a:r>
            <a:r>
              <a:rPr lang="en-US" dirty="0" err="1" smtClean="0"/>
              <a:t>SessionFactory.getCurrentSession</a:t>
            </a:r>
            <a:r>
              <a:rPr lang="en-US" dirty="0" smtClean="0"/>
              <a:t>() method. Initially, this assumed usage of JTA transactions, where the JTA transaction defined both the scope and context of a current session.</a:t>
            </a:r>
          </a:p>
          <a:p>
            <a:endParaRPr lang="en-US" dirty="0" smtClean="0"/>
          </a:p>
          <a:p>
            <a:endParaRPr lang="en-US" dirty="0" smtClean="0"/>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9047903-5D58-44F3-8066-169FFDD73C86}" type="slidenum">
              <a:rPr lang="en-US" b="0" smtClean="0"/>
              <a:pPr eaLnBrk="1" hangingPunct="1"/>
              <a:t>292</a:t>
            </a:fld>
            <a:endParaRPr lang="en-US" b="0" smtClean="0"/>
          </a:p>
        </p:txBody>
      </p:sp>
    </p:spTree>
    <p:extLst>
      <p:ext uri="{BB962C8B-B14F-4D97-AF65-F5344CB8AC3E}">
        <p14:creationId xmlns:p14="http://schemas.microsoft.com/office/powerpoint/2010/main" val="77062512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The DAO methods using contextual session must be made transactional. This is required because Spring wraps the </a:t>
            </a:r>
            <a:r>
              <a:rPr lang="en-US" dirty="0" err="1" smtClean="0"/>
              <a:t>SessionFactory</a:t>
            </a:r>
            <a:r>
              <a:rPr lang="en-US" dirty="0" smtClean="0"/>
              <a:t> with a proxy that expects that Spring’s transaction management is in play when methods on a session are made.</a:t>
            </a: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6479E43-6C9A-4338-AB79-DD41C1216B51}" type="slidenum">
              <a:rPr lang="en-US" b="0" smtClean="0"/>
              <a:pPr eaLnBrk="1" hangingPunct="1"/>
              <a:t>293</a:t>
            </a:fld>
            <a:endParaRPr lang="en-US" b="0" smtClean="0"/>
          </a:p>
        </p:txBody>
      </p:sp>
    </p:spTree>
    <p:extLst>
      <p:ext uri="{BB962C8B-B14F-4D97-AF65-F5344CB8AC3E}">
        <p14:creationId xmlns:p14="http://schemas.microsoft.com/office/powerpoint/2010/main" val="58779951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 the bean configuration file for Hibernate you have to declare a </a:t>
            </a:r>
            <a:r>
              <a:rPr lang="en-US" dirty="0" err="1" smtClean="0"/>
              <a:t>HibernateTransactionManager</a:t>
            </a:r>
            <a:r>
              <a:rPr lang="en-US" dirty="0" smtClean="0"/>
              <a:t> instance for this application and enable declarative transaction management via &lt;</a:t>
            </a:r>
            <a:r>
              <a:rPr lang="en-US" dirty="0" err="1" smtClean="0"/>
              <a:t>tx:annotation</a:t>
            </a:r>
            <a:r>
              <a:rPr lang="en-US" dirty="0" smtClean="0"/>
              <a:t>-driven&gt;.</a:t>
            </a:r>
          </a:p>
          <a:p>
            <a:endParaRPr lang="en-US" dirty="0" smtClean="0"/>
          </a:p>
          <a:p>
            <a:r>
              <a:rPr lang="en-US" dirty="0" smtClean="0"/>
              <a:t>Then, register a </a:t>
            </a:r>
            <a:r>
              <a:rPr lang="en-US" dirty="0" err="1" smtClean="0"/>
              <a:t>PersistenceExceptionTranslationPostProcessor</a:t>
            </a:r>
            <a:r>
              <a:rPr lang="en-US" dirty="0" smtClean="0"/>
              <a:t> instance to translate the native Hibernate exceptions into data access exceptions in Spring’s </a:t>
            </a:r>
            <a:r>
              <a:rPr lang="en-US" dirty="0" err="1" smtClean="0"/>
              <a:t>DataAccessException</a:t>
            </a:r>
            <a:r>
              <a:rPr lang="en-US" dirty="0" smtClean="0"/>
              <a:t> hierarchy. This bean post processor will only translate exceptions for beans annotated with @Repository</a:t>
            </a:r>
            <a:r>
              <a:rPr lang="en-US" b="1" dirty="0" smtClean="0"/>
              <a:t>.</a:t>
            </a:r>
          </a:p>
          <a:p>
            <a:endParaRPr lang="en-US" b="1" dirty="0" smtClean="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47BEB1E-758C-4DFE-870D-A73226CFF02B}" type="slidenum">
              <a:rPr lang="en-US" b="0" smtClean="0"/>
              <a:pPr eaLnBrk="1" hangingPunct="1"/>
              <a:t>294</a:t>
            </a:fld>
            <a:endParaRPr lang="en-US" b="0" smtClean="0"/>
          </a:p>
        </p:txBody>
      </p:sp>
    </p:spTree>
    <p:extLst>
      <p:ext uri="{BB962C8B-B14F-4D97-AF65-F5344CB8AC3E}">
        <p14:creationId xmlns:p14="http://schemas.microsoft.com/office/powerpoint/2010/main" val="262505850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t>Instructions to Trainer: </a:t>
            </a:r>
          </a:p>
          <a:p>
            <a:pPr>
              <a:defRPr/>
            </a:pPr>
            <a:endParaRPr lang="en-US" dirty="0" smtClean="0"/>
          </a:p>
          <a:p>
            <a:pPr>
              <a:defRPr/>
            </a:pPr>
            <a:r>
              <a:rPr lang="en-US" dirty="0" smtClean="0"/>
              <a:t>Use the Question slide, ask the question, let various participants try answering the question. Once, a number of answers have been heard, go to the answer slide and address anyone whose answer was different, and discuss the different answer before moving to the next question slide</a:t>
            </a:r>
            <a:endParaRPr lang="en-US" dirty="0" smtClean="0">
              <a:latin typeface="Arial" pitchFamily="34" charset="0"/>
            </a:endParaRPr>
          </a:p>
          <a:p>
            <a:pPr marL="216233" indent="-216233">
              <a:buFontTx/>
              <a:buAutoNum type="arabicParenR"/>
            </a:pPr>
            <a:endParaRPr lang="en-US" dirty="0" smtClean="0"/>
          </a:p>
          <a:p>
            <a:pPr marL="216233" indent="-216233">
              <a:buFontTx/>
              <a:buAutoNum type="arabicParenR"/>
            </a:pPr>
            <a:endParaRPr lang="en-US" dirty="0" smtClean="0"/>
          </a:p>
          <a:p>
            <a:pPr marL="216233" indent="-216233">
              <a:buFontTx/>
              <a:buAutoNum type="arabicParenR"/>
            </a:pPr>
            <a:r>
              <a:rPr lang="en-US" dirty="0" err="1" smtClean="0"/>
              <a:t>HibernateTemplate</a:t>
            </a:r>
            <a:endParaRPr lang="en-US" dirty="0" smtClean="0"/>
          </a:p>
          <a:p>
            <a:pPr marL="216233" indent="-216233">
              <a:buFontTx/>
              <a:buAutoNum type="arabicParenR"/>
            </a:pPr>
            <a:r>
              <a:rPr lang="en-US" dirty="0" smtClean="0"/>
              <a:t>org.springframework.orm.hibernate3.LocalSessionFactoryBean</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4BAF3FEC-435C-4FD1-B4CD-558A16C22290}" type="slidenum">
              <a:rPr lang="en-US" b="0" smtClean="0"/>
              <a:pPr eaLnBrk="1" hangingPunct="1"/>
              <a:t>298</a:t>
            </a:fld>
            <a:endParaRPr lang="en-US" b="0" smtClean="0"/>
          </a:p>
        </p:txBody>
      </p:sp>
    </p:spTree>
    <p:extLst>
      <p:ext uri="{BB962C8B-B14F-4D97-AF65-F5344CB8AC3E}">
        <p14:creationId xmlns:p14="http://schemas.microsoft.com/office/powerpoint/2010/main" val="204864486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1C64AEC-EBEB-4873-BD23-3508B9F3685E}" type="slidenum">
              <a:rPr lang="en-US" b="0" smtClean="0"/>
              <a:pPr eaLnBrk="1" hangingPunct="1"/>
              <a:t>299</a:t>
            </a:fld>
            <a:endParaRPr lang="en-US" b="0" smtClean="0"/>
          </a:p>
        </p:txBody>
      </p:sp>
    </p:spTree>
    <p:extLst>
      <p:ext uri="{BB962C8B-B14F-4D97-AF65-F5344CB8AC3E}">
        <p14:creationId xmlns:p14="http://schemas.microsoft.com/office/powerpoint/2010/main" val="204649884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p:txBody>
      </p:sp>
      <p:sp>
        <p:nvSpPr>
          <p:cNvPr id="4" name="Slide Number Placeholder 3"/>
          <p:cNvSpPr>
            <a:spLocks noGrp="1"/>
          </p:cNvSpPr>
          <p:nvPr>
            <p:ph type="sldNum" sz="quarter" idx="10"/>
          </p:nvPr>
        </p:nvSpPr>
        <p:spPr/>
        <p:txBody>
          <a:bodyPr/>
          <a:lstStyle/>
          <a:p>
            <a:fld id="{6A8B6E77-EC63-4CD7-8F8A-914122582C5F}" type="slidenum">
              <a:rPr lang="en-US" smtClean="0"/>
              <a:pPr/>
              <a:t>303</a:t>
            </a:fld>
            <a:endParaRPr lang="en-US"/>
          </a:p>
        </p:txBody>
      </p:sp>
    </p:spTree>
    <p:extLst>
      <p:ext uri="{BB962C8B-B14F-4D97-AF65-F5344CB8AC3E}">
        <p14:creationId xmlns:p14="http://schemas.microsoft.com/office/powerpoint/2010/main" val="4414046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Set the Context of the session by starting with Overview of Transaction Management</a:t>
            </a:r>
          </a:p>
          <a:p>
            <a:endParaRPr lang="en-US" altLang="en-US" dirty="0" smtClean="0">
              <a:latin typeface="Arial" pitchFamily="34" charset="0"/>
            </a:endParaRPr>
          </a:p>
          <a:p>
            <a:r>
              <a:rPr lang="en-US" altLang="en-US" dirty="0" smtClean="0">
                <a:latin typeface="Arial" pitchFamily="34" charset="0"/>
              </a:rPr>
              <a:t>Comprehensive transaction support is among the most compelling reasons to use the Spring Framework. The Spring Framework provides a consistent abstraction for transaction management that delivers the following benefits:</a:t>
            </a:r>
          </a:p>
          <a:p>
            <a:r>
              <a:rPr lang="en-US" altLang="en-US" dirty="0" smtClean="0">
                <a:latin typeface="Arial" pitchFamily="34" charset="0"/>
              </a:rPr>
              <a:t>Consistent programming model across different transaction APIs such as Java Transaction API (JTA), JDBC, Hibernate, Java Persistence API (JPA), and Java Data Objects (JDO).</a:t>
            </a:r>
          </a:p>
          <a:p>
            <a:r>
              <a:rPr lang="en-US" altLang="en-US" dirty="0" smtClean="0">
                <a:latin typeface="Arial" pitchFamily="34" charset="0"/>
              </a:rPr>
              <a:t>Support for declarative transaction management</a:t>
            </a:r>
          </a:p>
          <a:p>
            <a:r>
              <a:rPr lang="en-US" altLang="en-US" dirty="0" smtClean="0">
                <a:latin typeface="Arial" pitchFamily="34" charset="0"/>
              </a:rPr>
              <a:t>Simpler API for programmatic transaction management than complex transaction APIs such as JTA.</a:t>
            </a:r>
          </a:p>
          <a:p>
            <a:r>
              <a:rPr lang="en-US" altLang="en-US" dirty="0" smtClean="0">
                <a:latin typeface="Arial" pitchFamily="34" charset="0"/>
              </a:rPr>
              <a:t>Excellent integration with Spring’s data access abstractions.</a:t>
            </a:r>
          </a:p>
          <a:p>
            <a:endParaRPr lang="en-US" altLang="en-US" dirty="0" smtClean="0">
              <a:latin typeface="Arial" pitchFamily="34" charset="0"/>
            </a:endParaRPr>
          </a:p>
          <a:p>
            <a:r>
              <a:rPr lang="en-US" altLang="en-US" dirty="0" smtClean="0">
                <a:latin typeface="Arial" pitchFamily="34" charset="0"/>
              </a:rPr>
              <a:t>Transaction management is an essential technique in enterprise application development to ensure data integrity and consistency. Without transaction management, your data and resources may be corrupted and left in an inconsistent state. Transaction management is particularly important for recovering from unexpected errors in a concurrent  and distributed environment</a:t>
            </a:r>
          </a:p>
          <a:p>
            <a:endParaRPr lang="en-US" dirty="0" smtClean="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E8FC9807-6FAE-4AF5-959B-3BD6BBDB33DC}" type="slidenum">
              <a:rPr lang="en-US" b="0" smtClean="0"/>
              <a:pPr eaLnBrk="1" hangingPunct="1"/>
              <a:t>304</a:t>
            </a:fld>
            <a:endParaRPr lang="en-US" b="0" smtClean="0"/>
          </a:p>
        </p:txBody>
      </p:sp>
    </p:spTree>
    <p:extLst>
      <p:ext uri="{BB962C8B-B14F-4D97-AF65-F5344CB8AC3E}">
        <p14:creationId xmlns:p14="http://schemas.microsoft.com/office/powerpoint/2010/main" val="353580761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pitchFamily="34" charset="0"/>
              </a:rPr>
              <a:t>Instruction to Trainer : Explain to the students what they will be learning in this session. </a:t>
            </a:r>
          </a:p>
          <a:p>
            <a:endParaRPr lang="en-US" dirty="0" smtClean="0"/>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2C361C0-22EC-49C6-A13C-7A0E60B33C76}" type="slidenum">
              <a:rPr lang="en-US" b="0" smtClean="0"/>
              <a:pPr eaLnBrk="1" hangingPunct="1"/>
              <a:t>305</a:t>
            </a:fld>
            <a:endParaRPr lang="en-US" b="0" smtClean="0"/>
          </a:p>
        </p:txBody>
      </p:sp>
    </p:spTree>
    <p:extLst>
      <p:ext uri="{BB962C8B-B14F-4D97-AF65-F5344CB8AC3E}">
        <p14:creationId xmlns:p14="http://schemas.microsoft.com/office/powerpoint/2010/main" val="290158105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a:t>
            </a:r>
            <a:r>
              <a:rPr lang="en-US" baseline="0" dirty="0" smtClean="0"/>
              <a:t>s to Trainer: Say to the participants “Please raise your hand if you want to answer to these questions.”</a:t>
            </a:r>
          </a:p>
          <a:p>
            <a:endParaRPr lang="en-US" baseline="0" dirty="0" smtClean="0"/>
          </a:p>
          <a:p>
            <a:r>
              <a:rPr lang="en-US" baseline="0" dirty="0" smtClean="0"/>
              <a:t>Ask the facilitator for the names of participants who have raised their hand and say to them “Be prepared to speak to explain your response.”</a:t>
            </a:r>
          </a:p>
          <a:p>
            <a:endParaRPr lang="en-US" baseline="0" dirty="0" smtClean="0"/>
          </a:p>
          <a:p>
            <a:r>
              <a:rPr lang="en-US" baseline="0" dirty="0" smtClean="0"/>
              <a:t>Instruction to facilitator: Monitor the participants raising their hand and inform trainer. The trainer can then call on the participant to then give their response.</a:t>
            </a:r>
          </a:p>
          <a:p>
            <a:endParaRPr lang="en-US" dirty="0" smtClean="0"/>
          </a:p>
          <a:p>
            <a:r>
              <a:rPr lang="en-US" dirty="0" smtClean="0"/>
              <a:t>Answers: </a:t>
            </a:r>
          </a:p>
          <a:p>
            <a:r>
              <a:rPr lang="en-US" dirty="0" smtClean="0"/>
              <a:t>CMT-Container Managed Transaction is the transaction management in EJB where the EJB container takes the responsibility of ensuring the transaction policy for the business methods. Developers need not write any transactional code, they can just declaratively specify the transaction policy.</a:t>
            </a: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AC132CBF-8DF2-4826-AE5C-C490E44E93D9}" type="slidenum">
              <a:rPr lang="en-US" b="0" smtClean="0"/>
              <a:pPr eaLnBrk="1" hangingPunct="1"/>
              <a:t>306</a:t>
            </a:fld>
            <a:endParaRPr lang="en-US" b="0" smtClean="0"/>
          </a:p>
        </p:txBody>
      </p:sp>
    </p:spTree>
    <p:extLst>
      <p:ext uri="{BB962C8B-B14F-4D97-AF65-F5344CB8AC3E}">
        <p14:creationId xmlns:p14="http://schemas.microsoft.com/office/powerpoint/2010/main" val="59206919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itchFamily="34" charset="0"/>
              </a:rPr>
              <a:t>Instruction to</a:t>
            </a:r>
            <a:r>
              <a:rPr lang="en-US" altLang="en-US" baseline="0" dirty="0" smtClean="0">
                <a:latin typeface="Arial" pitchFamily="34" charset="0"/>
              </a:rPr>
              <a:t> Trainer:</a:t>
            </a:r>
          </a:p>
          <a:p>
            <a:endParaRPr lang="en-US" altLang="en-US" dirty="0" smtClean="0">
              <a:latin typeface="Arial" pitchFamily="34" charset="0"/>
            </a:endParaRPr>
          </a:p>
          <a:p>
            <a:r>
              <a:rPr lang="en-US" altLang="en-US" dirty="0" smtClean="0">
                <a:latin typeface="Arial" pitchFamily="34" charset="0"/>
              </a:rPr>
              <a:t>A database transaction is a sequence of actions that are treated as a single unit of work. These actions should either complete entirely or take no effect at all. Transaction management is an important part of and RDBMS oriented enterprise applications to ensure data integrity and consistency.</a:t>
            </a:r>
          </a:p>
        </p:txBody>
      </p:sp>
      <p:sp>
        <p:nvSpPr>
          <p:cNvPr id="4" name="Slide Number Placeholder 3"/>
          <p:cNvSpPr>
            <a:spLocks noGrp="1"/>
          </p:cNvSpPr>
          <p:nvPr>
            <p:ph type="sldNum" sz="quarter" idx="10"/>
          </p:nvPr>
        </p:nvSpPr>
        <p:spPr/>
        <p:txBody>
          <a:bodyPr/>
          <a:lstStyle/>
          <a:p>
            <a:fld id="{6A8B6E77-EC63-4CD7-8F8A-914122582C5F}" type="slidenum">
              <a:rPr lang="en-US" smtClean="0"/>
              <a:pPr/>
              <a:t>307</a:t>
            </a:fld>
            <a:endParaRPr lang="en-US"/>
          </a:p>
        </p:txBody>
      </p:sp>
    </p:spTree>
    <p:extLst>
      <p:ext uri="{BB962C8B-B14F-4D97-AF65-F5344CB8AC3E}">
        <p14:creationId xmlns:p14="http://schemas.microsoft.com/office/powerpoint/2010/main" val="1853003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The Spring container is at the core of the Spring Framework. The container will create the objects, wire them together, configure them, and manage their complete lifecycle from creation till destruction. The Spring container uses dependency injection (DI) to manage the components that make up an application. These objects are called Spring Beans</a:t>
            </a:r>
          </a:p>
          <a:p>
            <a:endParaRPr lang="en-US" altLang="en-US" dirty="0" smtClean="0">
              <a:latin typeface="Arial" pitchFamily="34" charset="0"/>
            </a:endParaRPr>
          </a:p>
          <a:p>
            <a:r>
              <a:rPr lang="en-US" altLang="en-US" dirty="0" smtClean="0">
                <a:latin typeface="Arial" pitchFamily="34" charset="0"/>
              </a:rPr>
              <a:t>Spring provides following two distinct types of containers:</a:t>
            </a:r>
          </a:p>
          <a:p>
            <a:r>
              <a:rPr lang="en-US" altLang="en-US" dirty="0" smtClean="0">
                <a:latin typeface="Arial" pitchFamily="34" charset="0"/>
              </a:rPr>
              <a:t>Spring </a:t>
            </a:r>
            <a:r>
              <a:rPr lang="en-US" altLang="en-US" dirty="0" err="1" smtClean="0">
                <a:latin typeface="Arial" pitchFamily="34" charset="0"/>
              </a:rPr>
              <a:t>BeanFactory</a:t>
            </a:r>
            <a:r>
              <a:rPr lang="en-US" altLang="en-US" dirty="0" smtClean="0">
                <a:latin typeface="Arial" pitchFamily="34" charset="0"/>
              </a:rPr>
              <a:t> Container</a:t>
            </a:r>
          </a:p>
          <a:p>
            <a:r>
              <a:rPr lang="en-US" altLang="en-US" dirty="0" smtClean="0">
                <a:latin typeface="Arial" pitchFamily="34" charset="0"/>
              </a:rPr>
              <a:t>Spring ApplicationContext Container</a:t>
            </a:r>
          </a:p>
          <a:p>
            <a:r>
              <a:rPr lang="en-US" altLang="en-US" dirty="0" smtClean="0">
                <a:latin typeface="Arial" pitchFamily="34" charset="0"/>
              </a:rPr>
              <a:t/>
            </a:r>
            <a:br>
              <a:rPr lang="en-US" altLang="en-US" dirty="0" smtClean="0">
                <a:latin typeface="Arial" pitchFamily="34" charset="0"/>
              </a:rPr>
            </a:br>
            <a:endParaRPr lang="en-US" altLang="en-US" dirty="0" smtClean="0">
              <a:latin typeface="Arial" pitchFamily="34" charset="0"/>
            </a:endParaRPr>
          </a:p>
          <a:p>
            <a:endParaRPr lang="en-US" dirty="0" smtClean="0">
              <a:latin typeface="Arial" pitchFamily="34" charset="0"/>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96096DA4-C800-4CF5-940E-EE3EC7E11211}" type="slidenum">
              <a:rPr lang="en-US" b="0" smtClean="0"/>
              <a:pPr eaLnBrk="1" hangingPunct="1"/>
              <a:t>38</a:t>
            </a:fld>
            <a:endParaRPr lang="en-US" b="0" smtClean="0"/>
          </a:p>
        </p:txBody>
      </p:sp>
    </p:spTree>
    <p:extLst>
      <p:ext uri="{BB962C8B-B14F-4D97-AF65-F5344CB8AC3E}">
        <p14:creationId xmlns:p14="http://schemas.microsoft.com/office/powerpoint/2010/main" val="740179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concept of transactions can be described with following four key properties described as </a:t>
            </a:r>
            <a:r>
              <a:rPr lang="en-US" altLang="en-US" b="1" dirty="0" smtClean="0">
                <a:latin typeface="Arial" pitchFamily="34" charset="0"/>
              </a:rPr>
              <a:t>ACID</a:t>
            </a:r>
            <a:r>
              <a:rPr lang="en-US" altLang="en-US" dirty="0" smtClean="0">
                <a:latin typeface="Arial" pitchFamily="34" charset="0"/>
              </a:rPr>
              <a:t>:</a:t>
            </a:r>
          </a:p>
          <a:p>
            <a:r>
              <a:rPr lang="en-US" altLang="en-US" dirty="0" smtClean="0">
                <a:latin typeface="Arial" pitchFamily="34" charset="0"/>
              </a:rPr>
              <a:t/>
            </a:r>
            <a:br>
              <a:rPr lang="en-US" altLang="en-US" dirty="0" smtClean="0">
                <a:latin typeface="Arial" pitchFamily="34" charset="0"/>
              </a:rPr>
            </a:br>
            <a:endParaRPr lang="en-US" altLang="en-US" dirty="0" smtClean="0">
              <a:latin typeface="Arial" pitchFamily="34" charset="0"/>
            </a:endParaRPr>
          </a:p>
          <a:p>
            <a:r>
              <a:rPr lang="en-US" altLang="en-US" dirty="0" smtClean="0">
                <a:latin typeface="Arial" pitchFamily="34" charset="0"/>
              </a:rPr>
              <a:t>Atomicity: A transaction is an atomic operation that consists of a series of actions. The atomicity of a transaction ensures that the actions are either complete entirely or take no effect at all.</a:t>
            </a:r>
          </a:p>
          <a:p>
            <a:endParaRPr lang="en-US" altLang="en-US" dirty="0" smtClean="0">
              <a:latin typeface="Arial" pitchFamily="34" charset="0"/>
            </a:endParaRPr>
          </a:p>
          <a:p>
            <a:r>
              <a:rPr lang="en-US" altLang="en-US" dirty="0" smtClean="0">
                <a:latin typeface="Arial" pitchFamily="34" charset="0"/>
              </a:rPr>
              <a:t>Consistency: Once all actions of a transaction are completed, the transaction is committed. Then your data and resources will be in a consistent state that conforms to business rules.</a:t>
            </a:r>
          </a:p>
          <a:p>
            <a:endParaRPr lang="en-US" altLang="en-US" dirty="0" smtClean="0">
              <a:latin typeface="Arial" pitchFamily="34" charset="0"/>
            </a:endParaRPr>
          </a:p>
          <a:p>
            <a:r>
              <a:rPr lang="en-US" altLang="en-US" dirty="0" smtClean="0">
                <a:latin typeface="Arial" pitchFamily="34" charset="0"/>
              </a:rPr>
              <a:t>Isolation: Because there may be many transactions processing with the same data set at the same time, each transaction should be isolated from others to prevent data corruption.</a:t>
            </a:r>
          </a:p>
          <a:p>
            <a:endParaRPr lang="en-US" altLang="en-US" dirty="0" smtClean="0">
              <a:latin typeface="Arial" pitchFamily="34" charset="0"/>
            </a:endParaRPr>
          </a:p>
          <a:p>
            <a:r>
              <a:rPr lang="en-US" altLang="en-US" dirty="0" smtClean="0">
                <a:latin typeface="Arial" pitchFamily="34" charset="0"/>
              </a:rPr>
              <a:t>Durability: Once a transaction is completed, its result should be durable to survive any system failure (imagine if the power to your machine was cut right in the middle of a transaction’s commit). Usually, the result of a transaction is written to persistent storage.</a:t>
            </a: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7346322-102E-405F-890E-7F4C769D5E37}" type="slidenum">
              <a:rPr lang="en-US" b="0" smtClean="0"/>
              <a:pPr eaLnBrk="1" hangingPunct="1"/>
              <a:t>308</a:t>
            </a:fld>
            <a:endParaRPr lang="en-US" b="0" smtClean="0"/>
          </a:p>
        </p:txBody>
      </p:sp>
    </p:spTree>
    <p:extLst>
      <p:ext uri="{BB962C8B-B14F-4D97-AF65-F5344CB8AC3E}">
        <p14:creationId xmlns:p14="http://schemas.microsoft.com/office/powerpoint/2010/main" val="329085913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Case Study 6: Online Book Shop (Spring Transaction Management) Refer Hands-on document (Hands-</a:t>
            </a:r>
            <a:r>
              <a:rPr lang="en-US" altLang="en-US" dirty="0" err="1" smtClean="0">
                <a:latin typeface="Arial" pitchFamily="34" charset="0"/>
              </a:rPr>
              <a:t>on_Spring_Core</a:t>
            </a:r>
            <a:r>
              <a:rPr lang="en-US" altLang="en-US" dirty="0" smtClean="0">
                <a:latin typeface="Arial" pitchFamily="34" charset="0"/>
              </a:rPr>
              <a:t>): This will be discussed in the forth coming slides.</a:t>
            </a: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949B24D-35AD-4295-979E-B195D0D9C977}" type="slidenum">
              <a:rPr lang="en-US" b="0" smtClean="0"/>
              <a:pPr eaLnBrk="1" hangingPunct="1"/>
              <a:t>309</a:t>
            </a:fld>
            <a:endParaRPr lang="en-US" b="0" smtClean="0"/>
          </a:p>
        </p:txBody>
      </p:sp>
    </p:spTree>
    <p:extLst>
      <p:ext uri="{BB962C8B-B14F-4D97-AF65-F5344CB8AC3E}">
        <p14:creationId xmlns:p14="http://schemas.microsoft.com/office/powerpoint/2010/main" val="327739062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Advantage of Spring Transaction Management is that it describes </a:t>
            </a:r>
            <a:r>
              <a:rPr lang="en-US" altLang="en-US" i="1" dirty="0" smtClean="0">
                <a:latin typeface="Arial" pitchFamily="34" charset="0"/>
              </a:rPr>
              <a:t>why</a:t>
            </a:r>
            <a:r>
              <a:rPr lang="en-US" altLang="en-US" dirty="0" smtClean="0">
                <a:latin typeface="Arial" pitchFamily="34" charset="0"/>
              </a:rPr>
              <a:t> you would use the Spring Framework’s transaction abstraction instead of EJB Container-Managed Transactions (CMT) or choosing to drive local transactions through a proprietary API such as Hibernate.</a:t>
            </a:r>
          </a:p>
          <a:p>
            <a:endParaRPr lang="en-US" altLang="en-US" dirty="0" smtClean="0">
              <a:latin typeface="Arial" pitchFamily="34" charset="0"/>
            </a:endParaRPr>
          </a:p>
          <a:p>
            <a:endParaRPr lang="en-US" altLang="en-US" dirty="0" smtClean="0">
              <a:latin typeface="Arial" pitchFamily="34" charset="0"/>
            </a:endParaRPr>
          </a:p>
          <a:p>
            <a:r>
              <a:rPr lang="en-US" altLang="en-US" dirty="0" smtClean="0">
                <a:latin typeface="Arial" pitchFamily="34" charset="0"/>
              </a:rPr>
              <a:t>Synchronizing resources with transactions describes how the application code ensures that resources are created, reused, and cleaned up properly.</a:t>
            </a:r>
          </a:p>
          <a:p>
            <a:endParaRPr lang="en-US" altLang="en-US" dirty="0" smtClean="0">
              <a:latin typeface="Arial" pitchFamily="34" charset="0"/>
            </a:endParaRPr>
          </a:p>
          <a:p>
            <a:r>
              <a:rPr lang="en-US" altLang="en-US" dirty="0" smtClean="0">
                <a:latin typeface="Arial" pitchFamily="34" charset="0"/>
              </a:rPr>
              <a:t>Declarative transaction management describes support for declarative transaction management.</a:t>
            </a:r>
          </a:p>
          <a:p>
            <a:endParaRPr lang="en-US" altLang="en-US" dirty="0" smtClean="0">
              <a:latin typeface="Arial" pitchFamily="34" charset="0"/>
            </a:endParaRPr>
          </a:p>
          <a:p>
            <a:r>
              <a:rPr lang="en-US" altLang="en-US" dirty="0" smtClean="0">
                <a:latin typeface="Arial" pitchFamily="34" charset="0"/>
              </a:rPr>
              <a:t>Programmatic transaction management covers support for programmatic (that is, explicitly coded) transaction management</a:t>
            </a:r>
          </a:p>
          <a:p>
            <a:endParaRPr lang="en-US" alt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310</a:t>
            </a:fld>
            <a:endParaRPr lang="en-US"/>
          </a:p>
        </p:txBody>
      </p:sp>
    </p:spTree>
    <p:extLst>
      <p:ext uri="{BB962C8B-B14F-4D97-AF65-F5344CB8AC3E}">
        <p14:creationId xmlns:p14="http://schemas.microsoft.com/office/powerpoint/2010/main" val="58251543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Programmatic transaction management is achieved by embedding transaction management code in your business methods to control the commit and rollback of transactions. You usually commit a transaction if a method completes normally and roll back a transaction if a method throws certain types of exceptions. With programmatic transaction management, you can define your own rules to commit and roll back transactions.</a:t>
            </a:r>
          </a:p>
          <a:p>
            <a:endParaRPr lang="en-US" altLang="en-US" dirty="0" smtClean="0">
              <a:latin typeface="Arial" pitchFamily="34" charset="0"/>
            </a:endParaRPr>
          </a:p>
          <a:p>
            <a:r>
              <a:rPr lang="en-US" altLang="en-US" dirty="0" smtClean="0">
                <a:latin typeface="Arial" pitchFamily="34" charset="0"/>
              </a:rPr>
              <a:t>However, when managing transactions programmatically, you have to include transaction management code in each transactional operation. As a result, the boilerplate transaction code is repeated in each of these operations. Moreover, it is hard for you to enable and disable transaction management for different applications. If you have a solid understanding of AOP, you may already have noticed that transaction management is a kind of crosscutting concern.</a:t>
            </a: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66A1DD3-B796-4189-93E6-AFF7CAA0E21D}" type="slidenum">
              <a:rPr lang="en-US" b="0" smtClean="0"/>
              <a:pPr eaLnBrk="1" hangingPunct="1"/>
              <a:t>311</a:t>
            </a:fld>
            <a:endParaRPr lang="en-US" b="0" smtClean="0"/>
          </a:p>
        </p:txBody>
      </p:sp>
    </p:spTree>
    <p:extLst>
      <p:ext uri="{BB962C8B-B14F-4D97-AF65-F5344CB8AC3E}">
        <p14:creationId xmlns:p14="http://schemas.microsoft.com/office/powerpoint/2010/main" val="403907909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Declarative transaction management is preferable to programmatic transaction management in most cases. It is achieved by separating transaction management code from your business methods via declarations.</a:t>
            </a:r>
          </a:p>
          <a:p>
            <a:endParaRPr lang="en-US" altLang="en-US" dirty="0" smtClean="0">
              <a:latin typeface="Arial" pitchFamily="34" charset="0"/>
            </a:endParaRPr>
          </a:p>
          <a:p>
            <a:r>
              <a:rPr lang="en-US" altLang="en-US" dirty="0" smtClean="0">
                <a:latin typeface="Arial" pitchFamily="34" charset="0"/>
              </a:rPr>
              <a:t>Spring supports declarative transaction management through the Spring AOP framework. This can help you to enable transactions for your applications more easily and define a consistent transaction policy.</a:t>
            </a:r>
          </a:p>
          <a:p>
            <a:endParaRPr lang="en-US" altLang="en-US" dirty="0" smtClean="0">
              <a:latin typeface="Arial" pitchFamily="34" charset="0"/>
            </a:endParaRPr>
          </a:p>
          <a:p>
            <a:r>
              <a:rPr lang="en-US" altLang="en-US" dirty="0" smtClean="0">
                <a:latin typeface="Arial" pitchFamily="34" charset="0"/>
              </a:rPr>
              <a:t>Declarative transaction management is less flexible than programmatic transaction management. Programmatic transaction management allows you to control transactions through your code—explicitly starting and committing.</a:t>
            </a:r>
          </a:p>
          <a:p>
            <a:endParaRPr lang="en-US" altLang="en-US" dirty="0" smtClean="0">
              <a:latin typeface="Arial" pitchFamily="34" charset="0"/>
            </a:endParaRPr>
          </a:p>
          <a:p>
            <a:r>
              <a:rPr lang="en-US" altLang="en-US" dirty="0" smtClean="0">
                <a:latin typeface="Arial" pitchFamily="34" charset="0"/>
              </a:rPr>
              <a:t>We will discuss only declarative transaction management(with @Transactional annotation) in this module.</a:t>
            </a: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7652179-CC2E-4193-8080-0DB8C95FE4A0}" type="slidenum">
              <a:rPr lang="en-US" b="0" smtClean="0"/>
              <a:pPr eaLnBrk="1" hangingPunct="1"/>
              <a:t>312</a:t>
            </a:fld>
            <a:endParaRPr lang="en-US" b="0" smtClean="0"/>
          </a:p>
        </p:txBody>
      </p:sp>
    </p:spTree>
    <p:extLst>
      <p:ext uri="{BB962C8B-B14F-4D97-AF65-F5344CB8AC3E}">
        <p14:creationId xmlns:p14="http://schemas.microsoft.com/office/powerpoint/2010/main" val="340685955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Spring’s core transaction management abstraction is based on the interface </a:t>
            </a:r>
            <a:r>
              <a:rPr lang="en-US" altLang="en-US" dirty="0" err="1" smtClean="0">
                <a:latin typeface="Arial" pitchFamily="34" charset="0"/>
              </a:rPr>
              <a:t>PlatformTransactionManager</a:t>
            </a:r>
            <a:r>
              <a:rPr lang="en-US" altLang="en-US" dirty="0" smtClean="0">
                <a:latin typeface="Arial" pitchFamily="34" charset="0"/>
              </a:rPr>
              <a:t>. It encapsulates a set of technology-independent methods for transaction management.</a:t>
            </a:r>
          </a:p>
          <a:p>
            <a:endParaRPr lang="en-US" altLang="en-US" dirty="0" smtClean="0">
              <a:latin typeface="Arial" pitchFamily="34" charset="0"/>
            </a:endParaRPr>
          </a:p>
          <a:p>
            <a:r>
              <a:rPr lang="en-US" altLang="en-US" dirty="0" smtClean="0">
                <a:latin typeface="Arial" pitchFamily="34" charset="0"/>
              </a:rPr>
              <a:t>The </a:t>
            </a:r>
            <a:r>
              <a:rPr lang="en-US" altLang="en-US" dirty="0" err="1" smtClean="0">
                <a:latin typeface="Arial" pitchFamily="34" charset="0"/>
              </a:rPr>
              <a:t>PlatformTransactionManager</a:t>
            </a:r>
            <a:r>
              <a:rPr lang="en-US" altLang="en-US" dirty="0" smtClean="0">
                <a:latin typeface="Arial" pitchFamily="34" charset="0"/>
              </a:rPr>
              <a:t> interface provides three methods for working with transactions:</a:t>
            </a:r>
          </a:p>
          <a:p>
            <a:r>
              <a:rPr lang="en-US" altLang="en-US" dirty="0" smtClean="0">
                <a:latin typeface="Arial" pitchFamily="34" charset="0"/>
              </a:rPr>
              <a:t>• </a:t>
            </a:r>
            <a:r>
              <a:rPr lang="en-US" altLang="en-US" dirty="0" err="1" smtClean="0">
                <a:latin typeface="Arial" pitchFamily="34" charset="0"/>
              </a:rPr>
              <a:t>TransactionStatus</a:t>
            </a:r>
            <a:r>
              <a:rPr lang="en-US" altLang="en-US" dirty="0" smtClean="0">
                <a:latin typeface="Arial" pitchFamily="34" charset="0"/>
              </a:rPr>
              <a:t> </a:t>
            </a:r>
            <a:r>
              <a:rPr lang="en-US" altLang="en-US" dirty="0" err="1" smtClean="0">
                <a:latin typeface="Arial" pitchFamily="34" charset="0"/>
              </a:rPr>
              <a:t>getTransaction</a:t>
            </a:r>
            <a:r>
              <a:rPr lang="en-US" altLang="en-US" dirty="0" smtClean="0">
                <a:latin typeface="Arial" pitchFamily="34" charset="0"/>
              </a:rPr>
              <a:t>(</a:t>
            </a:r>
            <a:r>
              <a:rPr lang="en-US" altLang="en-US" dirty="0" err="1" smtClean="0">
                <a:latin typeface="Arial" pitchFamily="34" charset="0"/>
              </a:rPr>
              <a:t>TransactionDefinition</a:t>
            </a:r>
            <a:r>
              <a:rPr lang="en-US" altLang="en-US" dirty="0" smtClean="0">
                <a:latin typeface="Arial" pitchFamily="34" charset="0"/>
              </a:rPr>
              <a:t> definition) throws </a:t>
            </a:r>
            <a:r>
              <a:rPr lang="en-US" altLang="en-US" dirty="0" err="1" smtClean="0">
                <a:latin typeface="Arial" pitchFamily="34" charset="0"/>
              </a:rPr>
              <a:t>TransactionException</a:t>
            </a:r>
            <a:endParaRPr lang="en-US" altLang="en-US" dirty="0" smtClean="0">
              <a:latin typeface="Arial" pitchFamily="34" charset="0"/>
            </a:endParaRPr>
          </a:p>
          <a:p>
            <a:r>
              <a:rPr lang="en-US" altLang="en-US" dirty="0" smtClean="0">
                <a:latin typeface="Arial" pitchFamily="34" charset="0"/>
              </a:rPr>
              <a:t>• void commit(</a:t>
            </a:r>
            <a:r>
              <a:rPr lang="en-US" altLang="en-US" dirty="0" err="1" smtClean="0">
                <a:latin typeface="Arial" pitchFamily="34" charset="0"/>
              </a:rPr>
              <a:t>TransactionStatus</a:t>
            </a:r>
            <a:r>
              <a:rPr lang="en-US" altLang="en-US" dirty="0" smtClean="0">
                <a:latin typeface="Arial" pitchFamily="34" charset="0"/>
              </a:rPr>
              <a:t> status) throws </a:t>
            </a:r>
            <a:r>
              <a:rPr lang="en-US" altLang="en-US" dirty="0" err="1" smtClean="0">
                <a:latin typeface="Arial" pitchFamily="34" charset="0"/>
              </a:rPr>
              <a:t>TransactionException</a:t>
            </a:r>
            <a:r>
              <a:rPr lang="en-US" altLang="en-US" dirty="0" smtClean="0">
                <a:latin typeface="Arial" pitchFamily="34" charset="0"/>
              </a:rPr>
              <a:t>;</a:t>
            </a:r>
          </a:p>
          <a:p>
            <a:r>
              <a:rPr lang="en-US" altLang="en-US" dirty="0" smtClean="0">
                <a:latin typeface="Arial" pitchFamily="34" charset="0"/>
              </a:rPr>
              <a:t>• void rollback(</a:t>
            </a:r>
            <a:r>
              <a:rPr lang="en-US" altLang="en-US" dirty="0" err="1" smtClean="0">
                <a:latin typeface="Arial" pitchFamily="34" charset="0"/>
              </a:rPr>
              <a:t>TransactionStatus</a:t>
            </a:r>
            <a:r>
              <a:rPr lang="en-US" altLang="en-US" dirty="0" smtClean="0">
                <a:latin typeface="Arial" pitchFamily="34" charset="0"/>
              </a:rPr>
              <a:t> status) throws </a:t>
            </a:r>
            <a:r>
              <a:rPr lang="en-US" altLang="en-US" dirty="0" err="1" smtClean="0">
                <a:latin typeface="Arial" pitchFamily="34" charset="0"/>
              </a:rPr>
              <a:t>TransactionException</a:t>
            </a:r>
            <a:r>
              <a:rPr lang="en-US" altLang="en-US" dirty="0" smtClean="0">
                <a:latin typeface="Arial" pitchFamily="34" charset="0"/>
              </a:rPr>
              <a:t>;</a:t>
            </a: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0A7E0E1-E130-4D47-9F83-E1AA286F9743}" type="slidenum">
              <a:rPr lang="en-US" b="0" smtClean="0"/>
              <a:pPr eaLnBrk="1" hangingPunct="1"/>
              <a:t>313</a:t>
            </a:fld>
            <a:endParaRPr lang="en-US" b="0" smtClean="0"/>
          </a:p>
        </p:txBody>
      </p:sp>
    </p:spTree>
    <p:extLst>
      <p:ext uri="{BB962C8B-B14F-4D97-AF65-F5344CB8AC3E}">
        <p14:creationId xmlns:p14="http://schemas.microsoft.com/office/powerpoint/2010/main" val="117525954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above diagram shows the common implementations of the </a:t>
            </a:r>
            <a:r>
              <a:rPr lang="en-US" altLang="en-US" dirty="0" err="1" smtClean="0">
                <a:latin typeface="Arial" pitchFamily="34" charset="0"/>
              </a:rPr>
              <a:t>PlatformTransactionManager</a:t>
            </a:r>
            <a:r>
              <a:rPr lang="en-US" altLang="en-US" dirty="0" smtClean="0">
                <a:latin typeface="Arial" pitchFamily="34" charset="0"/>
              </a:rPr>
              <a:t> interface in Spring.</a:t>
            </a:r>
          </a:p>
          <a:p>
            <a:endParaRPr lang="en-US" altLang="en-US" dirty="0" smtClean="0">
              <a:latin typeface="Arial" pitchFamily="34" charset="0"/>
            </a:endParaRPr>
          </a:p>
          <a:p>
            <a:r>
              <a:rPr lang="en-US" altLang="en-US" dirty="0" smtClean="0">
                <a:latin typeface="Arial" pitchFamily="34" charset="0"/>
              </a:rPr>
              <a:t>The key to the Spring transaction abstraction is defined by the </a:t>
            </a:r>
            <a:r>
              <a:rPr lang="en-US" altLang="en-US" i="1" dirty="0" err="1" smtClean="0">
                <a:latin typeface="Arial" pitchFamily="34" charset="0"/>
              </a:rPr>
              <a:t>org.springframework.transaction.PlatformTransactionManager</a:t>
            </a:r>
            <a:r>
              <a:rPr lang="en-US" altLang="en-US" dirty="0" smtClean="0">
                <a:latin typeface="Arial" pitchFamily="34" charset="0"/>
              </a:rPr>
              <a:t> interface.</a:t>
            </a:r>
          </a:p>
          <a:p>
            <a:endParaRPr lang="en-US" altLang="en-US" dirty="0" smtClean="0">
              <a:latin typeface="Arial" pitchFamily="34" charset="0"/>
            </a:endParaRPr>
          </a:p>
          <a:p>
            <a:r>
              <a:rPr lang="en-US" altLang="en-US" dirty="0" smtClean="0">
                <a:latin typeface="Arial" pitchFamily="34" charset="0"/>
              </a:rPr>
              <a:t>public interface </a:t>
            </a:r>
            <a:r>
              <a:rPr lang="en-US" altLang="en-US" dirty="0" err="1" smtClean="0">
                <a:latin typeface="Arial" pitchFamily="34" charset="0"/>
              </a:rPr>
              <a:t>PlatformTransactionManager</a:t>
            </a:r>
            <a:r>
              <a:rPr lang="en-US" altLang="en-US" dirty="0" smtClean="0">
                <a:latin typeface="Arial" pitchFamily="34" charset="0"/>
              </a:rPr>
              <a:t> { </a:t>
            </a:r>
          </a:p>
          <a:p>
            <a:endParaRPr lang="en-US" altLang="en-US" dirty="0" smtClean="0">
              <a:latin typeface="Arial" pitchFamily="34" charset="0"/>
            </a:endParaRPr>
          </a:p>
          <a:p>
            <a:r>
              <a:rPr lang="en-US" altLang="en-US" dirty="0" err="1" smtClean="0">
                <a:latin typeface="Arial" pitchFamily="34" charset="0"/>
              </a:rPr>
              <a:t>TransactionStatus</a:t>
            </a:r>
            <a:r>
              <a:rPr lang="en-US" altLang="en-US" dirty="0" smtClean="0">
                <a:latin typeface="Arial" pitchFamily="34" charset="0"/>
              </a:rPr>
              <a:t> </a:t>
            </a:r>
            <a:r>
              <a:rPr lang="en-US" altLang="en-US" dirty="0" err="1" smtClean="0">
                <a:latin typeface="Arial" pitchFamily="34" charset="0"/>
              </a:rPr>
              <a:t>getTransaction</a:t>
            </a:r>
            <a:r>
              <a:rPr lang="en-US" altLang="en-US" dirty="0" smtClean="0">
                <a:latin typeface="Arial" pitchFamily="34" charset="0"/>
              </a:rPr>
              <a:t>(</a:t>
            </a:r>
            <a:r>
              <a:rPr lang="en-US" altLang="en-US" dirty="0" err="1" smtClean="0">
                <a:latin typeface="Arial" pitchFamily="34" charset="0"/>
              </a:rPr>
              <a:t>TransactionDefinition</a:t>
            </a:r>
            <a:r>
              <a:rPr lang="en-US" altLang="en-US" dirty="0" smtClean="0">
                <a:latin typeface="Arial" pitchFamily="34" charset="0"/>
              </a:rPr>
              <a:t> definition); </a:t>
            </a:r>
          </a:p>
          <a:p>
            <a:r>
              <a:rPr lang="en-US" altLang="en-US" dirty="0" smtClean="0">
                <a:latin typeface="Arial" pitchFamily="34" charset="0"/>
              </a:rPr>
              <a:t>throws </a:t>
            </a:r>
            <a:r>
              <a:rPr lang="en-US" altLang="en-US" dirty="0" err="1" smtClean="0">
                <a:latin typeface="Arial" pitchFamily="34" charset="0"/>
              </a:rPr>
              <a:t>TransactionException</a:t>
            </a:r>
            <a:r>
              <a:rPr lang="en-US" altLang="en-US" dirty="0" smtClean="0">
                <a:latin typeface="Arial" pitchFamily="34" charset="0"/>
              </a:rPr>
              <a:t>; </a:t>
            </a:r>
          </a:p>
          <a:p>
            <a:r>
              <a:rPr lang="en-US" altLang="en-US" dirty="0" smtClean="0">
                <a:latin typeface="Arial" pitchFamily="34" charset="0"/>
              </a:rPr>
              <a:t>void commit(</a:t>
            </a:r>
            <a:r>
              <a:rPr lang="en-US" altLang="en-US" dirty="0" err="1" smtClean="0">
                <a:latin typeface="Arial" pitchFamily="34" charset="0"/>
              </a:rPr>
              <a:t>TransactionStatus</a:t>
            </a:r>
            <a:r>
              <a:rPr lang="en-US" altLang="en-US" dirty="0" smtClean="0">
                <a:latin typeface="Arial" pitchFamily="34" charset="0"/>
              </a:rPr>
              <a:t> status) throws </a:t>
            </a:r>
            <a:r>
              <a:rPr lang="en-US" altLang="en-US" dirty="0" err="1" smtClean="0">
                <a:latin typeface="Arial" pitchFamily="34" charset="0"/>
              </a:rPr>
              <a:t>TransactionException</a:t>
            </a:r>
            <a:r>
              <a:rPr lang="en-US" altLang="en-US" dirty="0" smtClean="0">
                <a:latin typeface="Arial" pitchFamily="34" charset="0"/>
              </a:rPr>
              <a:t>; </a:t>
            </a:r>
          </a:p>
          <a:p>
            <a:r>
              <a:rPr lang="en-US" altLang="en-US" dirty="0" smtClean="0">
                <a:latin typeface="Arial" pitchFamily="34" charset="0"/>
              </a:rPr>
              <a:t>void rollback(</a:t>
            </a:r>
            <a:r>
              <a:rPr lang="en-US" altLang="en-US" dirty="0" err="1" smtClean="0">
                <a:latin typeface="Arial" pitchFamily="34" charset="0"/>
              </a:rPr>
              <a:t>TransactionStatus</a:t>
            </a:r>
            <a:r>
              <a:rPr lang="en-US" altLang="en-US" dirty="0" smtClean="0">
                <a:latin typeface="Arial" pitchFamily="34" charset="0"/>
              </a:rPr>
              <a:t> status) throws </a:t>
            </a:r>
            <a:r>
              <a:rPr lang="en-US" altLang="en-US" dirty="0" err="1" smtClean="0">
                <a:latin typeface="Arial" pitchFamily="34" charset="0"/>
              </a:rPr>
              <a:t>TransactionException</a:t>
            </a:r>
            <a:r>
              <a:rPr lang="en-US" altLang="en-US" dirty="0" smtClean="0">
                <a:latin typeface="Arial" pitchFamily="34" charset="0"/>
              </a:rPr>
              <a:t>; </a:t>
            </a:r>
          </a:p>
          <a:p>
            <a:r>
              <a:rPr lang="en-US" altLang="en-US" dirty="0" smtClean="0">
                <a:latin typeface="Arial" pitchFamily="34" charset="0"/>
              </a:rPr>
              <a:t>}</a:t>
            </a: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4FA92CF-F050-46DA-8F4E-45716186976D}" type="slidenum">
              <a:rPr lang="en-US" b="0" smtClean="0"/>
              <a:pPr eaLnBrk="1" hangingPunct="1"/>
              <a:t>314</a:t>
            </a:fld>
            <a:endParaRPr lang="en-US" b="0" smtClean="0"/>
          </a:p>
        </p:txBody>
      </p:sp>
    </p:spTree>
    <p:extLst>
      <p:ext uri="{BB962C8B-B14F-4D97-AF65-F5344CB8AC3E}">
        <p14:creationId xmlns:p14="http://schemas.microsoft.com/office/powerpoint/2010/main" val="276462518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A transaction manager is declared in the Spring </a:t>
            </a:r>
            <a:r>
              <a:rPr lang="en-US" altLang="en-US" dirty="0" err="1" smtClean="0">
                <a:latin typeface="Arial" pitchFamily="34" charset="0"/>
              </a:rPr>
              <a:t>IoC</a:t>
            </a:r>
            <a:r>
              <a:rPr lang="en-US" altLang="en-US" dirty="0" smtClean="0">
                <a:latin typeface="Arial" pitchFamily="34" charset="0"/>
              </a:rPr>
              <a:t> container as a normal bean. For example, the following bean configuration declares a </a:t>
            </a:r>
            <a:r>
              <a:rPr lang="en-US" altLang="en-US" dirty="0" err="1" smtClean="0">
                <a:latin typeface="Arial" pitchFamily="34" charset="0"/>
              </a:rPr>
              <a:t>DataSourceTransactionManager</a:t>
            </a:r>
            <a:r>
              <a:rPr lang="en-US" altLang="en-US" dirty="0" smtClean="0">
                <a:latin typeface="Arial" pitchFamily="34" charset="0"/>
              </a:rPr>
              <a:t> instance. It requires the </a:t>
            </a:r>
            <a:r>
              <a:rPr lang="en-US" altLang="en-US" dirty="0" err="1" smtClean="0">
                <a:latin typeface="Arial" pitchFamily="34" charset="0"/>
              </a:rPr>
              <a:t>dataSource</a:t>
            </a:r>
            <a:r>
              <a:rPr lang="en-US" altLang="en-US" dirty="0" smtClean="0">
                <a:latin typeface="Arial" pitchFamily="34" charset="0"/>
              </a:rPr>
              <a:t> property to be set so that it can manage transactions for connections made by this </a:t>
            </a:r>
            <a:r>
              <a:rPr lang="en-US" altLang="en-US" dirty="0" err="1" smtClean="0">
                <a:latin typeface="Arial" pitchFamily="34" charset="0"/>
              </a:rPr>
              <a:t>datavsource</a:t>
            </a:r>
            <a:r>
              <a:rPr lang="en-US" altLang="en-US" dirty="0" smtClean="0">
                <a:latin typeface="Arial" pitchFamily="34" charset="0"/>
              </a:rPr>
              <a:t>.</a:t>
            </a: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B33F1ED-58A9-4997-9C46-4E91351488F8}" type="slidenum">
              <a:rPr lang="en-US" b="0" smtClean="0"/>
              <a:pPr eaLnBrk="1" hangingPunct="1"/>
              <a:t>315</a:t>
            </a:fld>
            <a:endParaRPr lang="en-US" b="0" smtClean="0"/>
          </a:p>
        </p:txBody>
      </p:sp>
    </p:spTree>
    <p:extLst>
      <p:ext uri="{BB962C8B-B14F-4D97-AF65-F5344CB8AC3E}">
        <p14:creationId xmlns:p14="http://schemas.microsoft.com/office/powerpoint/2010/main" val="175927235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pPr eaLnBrk="1" hangingPunct="1">
              <a:buFontTx/>
              <a:buChar char="•"/>
            </a:pPr>
            <a:r>
              <a:rPr lang="en-US" altLang="en-US" dirty="0" smtClean="0">
                <a:latin typeface="Arial" pitchFamily="34" charset="0"/>
              </a:rPr>
              <a:t>Refer to spring-beans.xml file in Spring_3Transaction project inside Hands-on and Demo program folder.</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980C2C81-6326-47BF-ABFA-6B88DC3C0C96}" type="slidenum">
              <a:rPr lang="en-US" b="0" smtClean="0"/>
              <a:pPr eaLnBrk="1" hangingPunct="1"/>
              <a:t>316</a:t>
            </a:fld>
            <a:endParaRPr lang="en-US" b="0" smtClean="0"/>
          </a:p>
        </p:txBody>
      </p:sp>
    </p:spTree>
    <p:extLst>
      <p:ext uri="{BB962C8B-B14F-4D97-AF65-F5344CB8AC3E}">
        <p14:creationId xmlns:p14="http://schemas.microsoft.com/office/powerpoint/2010/main" val="172067664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a:t>
            </a:r>
            <a:r>
              <a:rPr lang="en-US" baseline="0" dirty="0" smtClean="0"/>
              <a:t>s to Trainer: Say to the participants “Please raise your hand if you want to answer to these questions.”</a:t>
            </a:r>
          </a:p>
          <a:p>
            <a:endParaRPr lang="en-US" baseline="0" dirty="0" smtClean="0"/>
          </a:p>
          <a:p>
            <a:r>
              <a:rPr lang="en-US" baseline="0" dirty="0" smtClean="0"/>
              <a:t>Ask the facilitator for the names of participants who have raised their hand and say to them “Be prepared to speak to explain your response.”</a:t>
            </a:r>
          </a:p>
          <a:p>
            <a:endParaRPr lang="en-US" baseline="0" dirty="0" smtClean="0"/>
          </a:p>
          <a:p>
            <a:r>
              <a:rPr lang="en-US" baseline="0" dirty="0" smtClean="0"/>
              <a:t>Instruction to facilitator: Monitor the participants raising their hand and inform trainer. The trainer can then call on the participant to then give their response.</a:t>
            </a:r>
          </a:p>
          <a:p>
            <a:endParaRPr lang="en-US" dirty="0" smtClean="0"/>
          </a:p>
          <a:p>
            <a:r>
              <a:rPr lang="en-US" dirty="0" smtClean="0"/>
              <a:t>Answers:</a:t>
            </a:r>
          </a:p>
          <a:p>
            <a:r>
              <a:rPr lang="en-US" dirty="0" smtClean="0"/>
              <a:t>TRUE</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317</a:t>
            </a:fld>
            <a:endParaRPr lang="en-US"/>
          </a:p>
        </p:txBody>
      </p:sp>
    </p:spTree>
    <p:extLst>
      <p:ext uri="{BB962C8B-B14F-4D97-AF65-F5344CB8AC3E}">
        <p14:creationId xmlns:p14="http://schemas.microsoft.com/office/powerpoint/2010/main" val="1969817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Trainer notes not required</a:t>
            </a:r>
          </a:p>
          <a:p>
            <a:endParaRPr lang="en-US" smtClean="0">
              <a:latin typeface="Arial" pitchFamily="34" charset="0"/>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96096DA4-C800-4CF5-940E-EE3EC7E11211}" type="slidenum">
              <a:rPr lang="en-US" b="0" smtClean="0"/>
              <a:pPr eaLnBrk="1" hangingPunct="1"/>
              <a:t>39</a:t>
            </a:fld>
            <a:endParaRPr lang="en-US" b="0" smtClean="0"/>
          </a:p>
        </p:txBody>
      </p:sp>
    </p:spTree>
    <p:extLst>
      <p:ext uri="{BB962C8B-B14F-4D97-AF65-F5344CB8AC3E}">
        <p14:creationId xmlns:p14="http://schemas.microsoft.com/office/powerpoint/2010/main" val="423942326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You may apply the @Transactional annotation at the method level or the class level. When applying this annotation to a class, all of the public methods within this class will be defined as transactional. Although you can apply @Transactional to interfaces or method declarations in an interface, it is not recommended because it may not work properly with class-based proxies (i.e., CGLIB proxies).</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33B1FD3-3F59-4BC4-8D1F-70042DBE2EEB}" type="slidenum">
              <a:rPr lang="en-US" b="0" smtClean="0"/>
              <a:pPr eaLnBrk="1" hangingPunct="1"/>
              <a:t>318</a:t>
            </a:fld>
            <a:endParaRPr lang="en-US" b="0" smtClean="0"/>
          </a:p>
        </p:txBody>
      </p:sp>
    </p:spTree>
    <p:extLst>
      <p:ext uri="{BB962C8B-B14F-4D97-AF65-F5344CB8AC3E}">
        <p14:creationId xmlns:p14="http://schemas.microsoft.com/office/powerpoint/2010/main" val="231566076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In the bean configuration file, you only have to enable the &lt;</a:t>
            </a:r>
            <a:r>
              <a:rPr lang="en-US" altLang="en-US" dirty="0" err="1" smtClean="0">
                <a:latin typeface="Arial" pitchFamily="34" charset="0"/>
              </a:rPr>
              <a:t>tx:annotation-driven</a:t>
            </a:r>
            <a:r>
              <a:rPr lang="en-US" altLang="en-US" dirty="0" smtClean="0">
                <a:latin typeface="Arial" pitchFamily="34" charset="0"/>
              </a:rPr>
              <a:t>&gt; element and specify a transaction manager for it. That’s all you need to make it work. Spring will advise methods with @Transactional, or methods in a class with @Transactional, from beans declared in the </a:t>
            </a:r>
            <a:r>
              <a:rPr lang="en-US" altLang="en-US" dirty="0" err="1" smtClean="0">
                <a:latin typeface="Arial" pitchFamily="34" charset="0"/>
              </a:rPr>
              <a:t>IoC</a:t>
            </a:r>
            <a:r>
              <a:rPr lang="en-US" altLang="en-US" dirty="0" smtClean="0">
                <a:latin typeface="Arial" pitchFamily="34" charset="0"/>
              </a:rPr>
              <a:t> container. As a result, Spring can manage transactions for these methods.</a:t>
            </a:r>
          </a:p>
          <a:p>
            <a:endParaRPr lang="en-US" altLang="en-US" dirty="0" smtClean="0">
              <a:latin typeface="Arial" pitchFamily="34" charset="0"/>
            </a:endParaRPr>
          </a:p>
          <a:p>
            <a:r>
              <a:rPr lang="en-US" altLang="en-US" dirty="0" smtClean="0">
                <a:latin typeface="Arial" pitchFamily="34" charset="0"/>
              </a:rPr>
              <a:t>You can omit the transaction-manager attribute in the &lt;</a:t>
            </a:r>
            <a:r>
              <a:rPr lang="en-US" altLang="en-US" dirty="0" err="1" smtClean="0">
                <a:latin typeface="Arial" pitchFamily="34" charset="0"/>
              </a:rPr>
              <a:t>tx:annotation-driven</a:t>
            </a:r>
            <a:r>
              <a:rPr lang="en-US" altLang="en-US" dirty="0" smtClean="0">
                <a:latin typeface="Arial" pitchFamily="34" charset="0"/>
              </a:rPr>
              <a:t>&gt; element if your transaction manager has the name </a:t>
            </a:r>
            <a:r>
              <a:rPr lang="en-US" altLang="en-US" dirty="0" err="1" smtClean="0">
                <a:latin typeface="Arial" pitchFamily="34" charset="0"/>
              </a:rPr>
              <a:t>transactionManager</a:t>
            </a:r>
            <a:r>
              <a:rPr lang="en-US" altLang="en-US" dirty="0" smtClean="0">
                <a:latin typeface="Arial" pitchFamily="34" charset="0"/>
              </a:rPr>
              <a:t>. This element will automatically detect a transaction manager with this name. You have to specify a transaction manager only when it has a different name.</a:t>
            </a:r>
          </a:p>
          <a:p>
            <a:endParaRPr lang="en-US" altLang="en-US" dirty="0" smtClean="0">
              <a:latin typeface="Arial" pitchFamily="34"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88674188-8B42-4F13-8904-F5034C345C6B}" type="slidenum">
              <a:rPr lang="en-US" b="0" smtClean="0"/>
              <a:pPr eaLnBrk="1" hangingPunct="1"/>
              <a:t>319</a:t>
            </a:fld>
            <a:endParaRPr lang="en-US" b="0" smtClean="0"/>
          </a:p>
        </p:txBody>
      </p:sp>
    </p:spTree>
    <p:extLst>
      <p:ext uri="{BB962C8B-B14F-4D97-AF65-F5344CB8AC3E}">
        <p14:creationId xmlns:p14="http://schemas.microsoft.com/office/powerpoint/2010/main" val="417178511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 to trainer:</a:t>
            </a:r>
          </a:p>
          <a:p>
            <a:endParaRPr lang="en-US" dirty="0" smtClean="0"/>
          </a:p>
          <a:p>
            <a:r>
              <a:rPr lang="en-US" dirty="0" smtClean="0"/>
              <a:t>In Spring, Transaction attribute defines the rules for applying policies on methods. It can have one or more parameters from the following:</a:t>
            </a:r>
            <a:br>
              <a:rPr lang="en-US" dirty="0" smtClean="0"/>
            </a:br>
            <a:r>
              <a:rPr lang="en-US" dirty="0" smtClean="0"/>
              <a:t>1. Propagation behavior</a:t>
            </a:r>
            <a:br>
              <a:rPr lang="en-US" dirty="0" smtClean="0"/>
            </a:br>
            <a:r>
              <a:rPr lang="en-US" dirty="0" smtClean="0"/>
              <a:t>2. Isolation level</a:t>
            </a:r>
            <a:br>
              <a:rPr lang="en-US" dirty="0" smtClean="0"/>
            </a:br>
            <a:r>
              <a:rPr lang="en-US" dirty="0" smtClean="0"/>
              <a:t>3. Read only hints</a:t>
            </a:r>
            <a:br>
              <a:rPr lang="en-US" dirty="0" smtClean="0"/>
            </a:br>
            <a:r>
              <a:rPr lang="en-US" dirty="0" smtClean="0"/>
              <a:t>4. Transaction timeout period</a:t>
            </a:r>
          </a:p>
          <a:p>
            <a:r>
              <a:rPr lang="en-US" dirty="0" smtClean="0"/>
              <a:t>5. Rollback policy</a:t>
            </a:r>
          </a:p>
          <a:p>
            <a:endParaRPr lang="en-US" dirty="0" smtClean="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D854B2E-A0C9-486C-B3CC-ABE8B2870F2F}" type="slidenum">
              <a:rPr lang="en-US" b="0" smtClean="0"/>
              <a:pPr eaLnBrk="1" hangingPunct="1"/>
              <a:t>320</a:t>
            </a:fld>
            <a:endParaRPr lang="en-US" b="0" smtClean="0"/>
          </a:p>
        </p:txBody>
      </p:sp>
    </p:spTree>
    <p:extLst>
      <p:ext uri="{BB962C8B-B14F-4D97-AF65-F5344CB8AC3E}">
        <p14:creationId xmlns:p14="http://schemas.microsoft.com/office/powerpoint/2010/main" val="213097064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Propagation behavior is used to define the transaction boundaries. Its very much inherited from EJBs transaction management.</a:t>
            </a:r>
          </a:p>
          <a:p>
            <a:r>
              <a:rPr lang="en-US" altLang="en-US" dirty="0" smtClean="0">
                <a:latin typeface="Arial" pitchFamily="34" charset="0"/>
              </a:rPr>
              <a:t>Spring has a much richer set of propagation behavior management compare to EJBs. </a:t>
            </a:r>
          </a:p>
          <a:p>
            <a:endParaRPr lang="en-US" altLang="en-US" dirty="0" smtClean="0">
              <a:latin typeface="Arial" pitchFamily="34" charset="0"/>
            </a:endParaRP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C10AC6B4-44B0-43C8-A5AC-FC63BCC820AC}" type="slidenum">
              <a:rPr lang="en-US" b="0" smtClean="0"/>
              <a:pPr eaLnBrk="1" hangingPunct="1"/>
              <a:t>321</a:t>
            </a:fld>
            <a:endParaRPr lang="en-US" b="0" smtClean="0"/>
          </a:p>
        </p:txBody>
      </p:sp>
    </p:spTree>
    <p:extLst>
      <p:ext uri="{BB962C8B-B14F-4D97-AF65-F5344CB8AC3E}">
        <p14:creationId xmlns:p14="http://schemas.microsoft.com/office/powerpoint/2010/main" val="102473015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Instruction to Trainer:</a:t>
            </a:r>
          </a:p>
          <a:p>
            <a:pPr>
              <a:defRPr/>
            </a:pPr>
            <a:endParaRPr lang="en-US" dirty="0" smtClean="0"/>
          </a:p>
          <a:p>
            <a:pPr>
              <a:defRPr/>
            </a:pPr>
            <a:r>
              <a:rPr lang="en-US" dirty="0" smtClean="0"/>
              <a:t>In brief, these are:</a:t>
            </a:r>
          </a:p>
          <a:p>
            <a:pPr>
              <a:defRPr/>
            </a:pPr>
            <a:r>
              <a:rPr lang="en-US" dirty="0" smtClean="0"/>
              <a:t>a)PROPAGATION_REQUIRED: There must be a transactional context present. If not, then it will create a new. This is the default behavior.</a:t>
            </a:r>
          </a:p>
          <a:p>
            <a:pPr>
              <a:defRPr/>
            </a:pPr>
            <a:r>
              <a:rPr lang="en-US" dirty="0" smtClean="0"/>
              <a:t>b)PROPAGATION_SUPPORTS: It signifies that it does not need a transactional context but if there is any it doesn't mind.</a:t>
            </a:r>
          </a:p>
          <a:p>
            <a:pPr>
              <a:defRPr/>
            </a:pPr>
            <a:r>
              <a:rPr lang="en-US" dirty="0" smtClean="0"/>
              <a:t>c)PROPAGATION_MANDATORY: It signifies method must be running in a transaction.</a:t>
            </a:r>
          </a:p>
          <a:p>
            <a:pPr>
              <a:defRPr/>
            </a:pPr>
            <a:r>
              <a:rPr lang="en-US" dirty="0" smtClean="0"/>
              <a:t>d)PROPAGATION_REQUIRES_NEW: There should not be any pre-existing transactional context. it will create a new one.</a:t>
            </a:r>
          </a:p>
          <a:p>
            <a:pPr>
              <a:defRPr/>
            </a:pPr>
            <a:r>
              <a:rPr lang="en-US" dirty="0" smtClean="0"/>
              <a:t>e)PROPAGATION_NOT_SUPPORTED: Same as above but above will throw exception in case it happens. This will suspend the transaction for the duration the method runs.</a:t>
            </a:r>
          </a:p>
          <a:p>
            <a:pPr>
              <a:defRPr/>
            </a:pPr>
            <a:r>
              <a:rPr lang="en-US" dirty="0" smtClean="0"/>
              <a:t>f)PROPAGATION_NEVER: It signifies that method should not be running in a transactional context.</a:t>
            </a:r>
            <a:br>
              <a:rPr lang="en-US" dirty="0" smtClean="0"/>
            </a:br>
            <a:r>
              <a:rPr lang="en-US" dirty="0" smtClean="0"/>
              <a:t>g)PROPAGATION_NESTED: This is not in EJBs. It talks about creating a new child transaction if a transaction is already existing. This is not in EJBs.</a:t>
            </a:r>
            <a:br>
              <a:rPr lang="en-US" dirty="0" smtClean="0"/>
            </a:br>
            <a:r>
              <a:rPr lang="en-US" dirty="0" smtClean="0"/>
              <a:t/>
            </a:r>
            <a:br>
              <a:rPr lang="en-US" dirty="0" smtClean="0"/>
            </a:br>
            <a:r>
              <a:rPr lang="en-US" dirty="0" smtClean="0"/>
              <a:t/>
            </a:r>
            <a:br>
              <a:rPr lang="en-US" dirty="0" smtClean="0"/>
            </a:br>
            <a:r>
              <a:rPr lang="en-US" b="1" dirty="0" smtClean="0"/>
              <a:t/>
            </a:r>
            <a:br>
              <a:rPr lang="en-US" b="1" dirty="0" smtClean="0"/>
            </a:br>
            <a:endParaRPr lang="en-US" dirty="0" smtClean="0"/>
          </a:p>
          <a:p>
            <a:pPr>
              <a:defRPr/>
            </a:pPr>
            <a:endParaRPr lang="en-US" dirty="0"/>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42B5873-977E-4D17-AB03-F4907DB36C39}" type="slidenum">
              <a:rPr lang="en-US" b="0" smtClean="0"/>
              <a:pPr eaLnBrk="1" hangingPunct="1"/>
              <a:t>322</a:t>
            </a:fld>
            <a:endParaRPr lang="en-US" b="0" smtClean="0"/>
          </a:p>
        </p:txBody>
      </p:sp>
    </p:spTree>
    <p:extLst>
      <p:ext uri="{BB962C8B-B14F-4D97-AF65-F5344CB8AC3E}">
        <p14:creationId xmlns:p14="http://schemas.microsoft.com/office/powerpoint/2010/main" val="206422923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This is an example to show how to make a method transactional with propagation behavior REQUIRED.</a:t>
            </a:r>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9285479-95D7-4515-AAED-11D5CED5EBA0}" type="slidenum">
              <a:rPr lang="en-US" b="0" smtClean="0"/>
              <a:pPr eaLnBrk="1" hangingPunct="1"/>
              <a:t>323</a:t>
            </a:fld>
            <a:endParaRPr lang="en-US" b="0" smtClean="0"/>
          </a:p>
        </p:txBody>
      </p:sp>
    </p:spTree>
    <p:extLst>
      <p:ext uri="{BB962C8B-B14F-4D97-AF65-F5344CB8AC3E}">
        <p14:creationId xmlns:p14="http://schemas.microsoft.com/office/powerpoint/2010/main" val="95366625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This has something to do with the concurrency control. When multiple transactions are running they may cause dirty reads, non </a:t>
            </a:r>
            <a:r>
              <a:rPr lang="en-US" altLang="en-US" dirty="0" err="1" smtClean="0">
                <a:latin typeface="Arial" pitchFamily="34" charset="0"/>
              </a:rPr>
              <a:t>repeateable</a:t>
            </a:r>
            <a:r>
              <a:rPr lang="en-US" altLang="en-US" dirty="0" smtClean="0">
                <a:latin typeface="Arial" pitchFamily="34" charset="0"/>
              </a:rPr>
              <a:t> reads and phantom reads. </a:t>
            </a:r>
          </a:p>
          <a:p>
            <a:endParaRPr lang="en-US" altLang="en-US" dirty="0" smtClean="0">
              <a:latin typeface="Arial" pitchFamily="34" charset="0"/>
            </a:endParaRPr>
          </a:p>
          <a:p>
            <a:r>
              <a:rPr lang="en-US" altLang="en-US" dirty="0" smtClean="0">
                <a:latin typeface="Arial" pitchFamily="34" charset="0"/>
              </a:rPr>
              <a:t>Spring provides various options depending upon the tolerance of the business use case you can use one. </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AAF2876C-1BA3-46AF-88B6-5C74369EF4E8}" type="slidenum">
              <a:rPr lang="en-US" b="0" smtClean="0"/>
              <a:pPr eaLnBrk="1" hangingPunct="1"/>
              <a:t>324</a:t>
            </a:fld>
            <a:endParaRPr lang="en-US" b="0" smtClean="0"/>
          </a:p>
        </p:txBody>
      </p:sp>
    </p:spTree>
    <p:extLst>
      <p:ext uri="{BB962C8B-B14F-4D97-AF65-F5344CB8AC3E}">
        <p14:creationId xmlns:p14="http://schemas.microsoft.com/office/powerpoint/2010/main" val="336778843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Note that transaction isolation is supported by the underlying database engine but not an application or a framework. However, not all database engines support all these isolation levels.</a:t>
            </a: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F0F1DCD-EFEB-4336-99AF-A2996025F9EF}" type="slidenum">
              <a:rPr lang="en-US" b="0" smtClean="0"/>
              <a:pPr eaLnBrk="1" hangingPunct="1"/>
              <a:t>325</a:t>
            </a:fld>
            <a:endParaRPr lang="en-US" b="0" smtClean="0"/>
          </a:p>
        </p:txBody>
      </p:sp>
    </p:spTree>
    <p:extLst>
      <p:ext uri="{BB962C8B-B14F-4D97-AF65-F5344CB8AC3E}">
        <p14:creationId xmlns:p14="http://schemas.microsoft.com/office/powerpoint/2010/main" val="187401066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a:t>
            </a:r>
            <a:r>
              <a:rPr lang="en-US" altLang="en-US" dirty="0" err="1" smtClean="0">
                <a:latin typeface="Arial" pitchFamily="34" charset="0"/>
              </a:rPr>
              <a:t>com.spring.transaction.JdbcBookShop</a:t>
            </a:r>
            <a:r>
              <a:rPr lang="en-US" altLang="en-US" dirty="0" smtClean="0">
                <a:latin typeface="Arial" pitchFamily="34" charset="0"/>
              </a:rPr>
              <a:t> class in Spring_3Transaction project inside Hands-on and Demo Program folder.</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613984A-F546-4E26-9580-204EE192E006}" type="slidenum">
              <a:rPr lang="en-US" b="0" smtClean="0"/>
              <a:pPr eaLnBrk="1" hangingPunct="1"/>
              <a:t>326</a:t>
            </a:fld>
            <a:endParaRPr lang="en-US" b="0" smtClean="0"/>
          </a:p>
        </p:txBody>
      </p:sp>
    </p:spTree>
    <p:extLst>
      <p:ext uri="{BB962C8B-B14F-4D97-AF65-F5344CB8AC3E}">
        <p14:creationId xmlns:p14="http://schemas.microsoft.com/office/powerpoint/2010/main" val="105038753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read-only attribute indicates that this transaction will only read but not update data. The read-only flag is just a hint to enable a resource to optimize the transaction, and a resource might not necessarily cause a failure if a write is attempted.</a:t>
            </a:r>
          </a:p>
          <a:p>
            <a:endParaRPr lang="en-US" altLang="en-US" dirty="0" smtClean="0">
              <a:latin typeface="Arial" pitchFamily="34" charset="0"/>
            </a:endParaRPr>
          </a:p>
          <a:p>
            <a:r>
              <a:rPr lang="en-US" altLang="en-US" dirty="0" smtClean="0">
                <a:latin typeface="Arial" pitchFamily="34" charset="0"/>
              </a:rPr>
              <a:t>Default value for the attribute is false (</a:t>
            </a:r>
            <a:r>
              <a:rPr lang="en-US" altLang="en-US" dirty="0" err="1" smtClean="0">
                <a:latin typeface="Arial" pitchFamily="34" charset="0"/>
              </a:rPr>
              <a:t>i.e</a:t>
            </a:r>
            <a:r>
              <a:rPr lang="en-US" altLang="en-US" dirty="0" smtClean="0">
                <a:latin typeface="Arial" pitchFamily="34" charset="0"/>
              </a:rPr>
              <a:t> read/write)</a:t>
            </a: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1665394-282A-4163-8A14-85A4D33B76F8}" type="slidenum">
              <a:rPr lang="en-US" b="0" smtClean="0"/>
              <a:pPr eaLnBrk="1" hangingPunct="1"/>
              <a:t>327</a:t>
            </a:fld>
            <a:endParaRPr lang="en-US" b="0" smtClean="0"/>
          </a:p>
        </p:txBody>
      </p:sp>
    </p:spTree>
    <p:extLst>
      <p:ext uri="{BB962C8B-B14F-4D97-AF65-F5344CB8AC3E}">
        <p14:creationId xmlns:p14="http://schemas.microsoft.com/office/powerpoint/2010/main" val="2669186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Explain to the students what they will be learning in this session</a:t>
            </a:r>
            <a:endParaRPr lang="en-US" dirty="0" smtClean="0">
              <a:latin typeface="Arial" pitchFamily="34" charset="0"/>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971C1E93-19AB-4118-A3B6-23B404C6E52A}" type="slidenum">
              <a:rPr lang="en-US" b="0" smtClean="0"/>
              <a:pPr eaLnBrk="1" hangingPunct="1"/>
              <a:t>40</a:t>
            </a:fld>
            <a:endParaRPr lang="en-US" b="0" smtClean="0"/>
          </a:p>
        </p:txBody>
      </p:sp>
    </p:spTree>
    <p:extLst>
      <p:ext uri="{BB962C8B-B14F-4D97-AF65-F5344CB8AC3E}">
        <p14:creationId xmlns:p14="http://schemas.microsoft.com/office/powerpoint/2010/main" val="399022533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transaction timeout defaults to the default timeout of the underlying transaction system, or none if timeouts are not supported.</a:t>
            </a: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3045696F-0723-48BF-8C07-1EB607CA52EE}" type="slidenum">
              <a:rPr lang="en-US" b="0" smtClean="0"/>
              <a:pPr eaLnBrk="1" hangingPunct="1"/>
              <a:t>328</a:t>
            </a:fld>
            <a:endParaRPr lang="en-US" b="0" smtClean="0"/>
          </a:p>
        </p:txBody>
      </p:sp>
    </p:spTree>
    <p:extLst>
      <p:ext uri="{BB962C8B-B14F-4D97-AF65-F5344CB8AC3E}">
        <p14:creationId xmlns:p14="http://schemas.microsoft.com/office/powerpoint/2010/main" val="10286213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dirty="0" smtClean="0">
                <a:latin typeface="Arial" pitchFamily="34" charset="0"/>
              </a:rPr>
              <a:t>Instruction to Trainer:</a:t>
            </a:r>
          </a:p>
          <a:p>
            <a:pPr marL="0" lvl="1"/>
            <a:endParaRPr lang="en-US" altLang="en-US" dirty="0" smtClean="0">
              <a:latin typeface="Arial" pitchFamily="34" charset="0"/>
            </a:endParaRPr>
          </a:p>
          <a:p>
            <a:pPr marL="0" lvl="1"/>
            <a:r>
              <a:rPr lang="en-US" altLang="en-US" dirty="0" smtClean="0">
                <a:latin typeface="Arial" pitchFamily="34" charset="0"/>
              </a:rPr>
              <a:t>Any </a:t>
            </a:r>
            <a:r>
              <a:rPr lang="en-US" altLang="en-US" dirty="0" err="1" smtClean="0">
                <a:latin typeface="Arial" pitchFamily="34" charset="0"/>
              </a:rPr>
              <a:t>RuntimeException</a:t>
            </a:r>
            <a:r>
              <a:rPr lang="en-US" altLang="en-US" dirty="0" smtClean="0">
                <a:latin typeface="Arial" pitchFamily="34" charset="0"/>
              </a:rPr>
              <a:t> will trigger rollback, and any checked Exception will not</a:t>
            </a:r>
          </a:p>
          <a:p>
            <a:endParaRPr lang="en-US" altLang="en-US" dirty="0" smtClean="0">
              <a:latin typeface="Arial" pitchFamily="34" charset="0"/>
            </a:endParaRP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98A87D2-A592-4A70-95ED-361958B35C21}" type="slidenum">
              <a:rPr lang="en-US" b="0" smtClean="0"/>
              <a:pPr eaLnBrk="1" hangingPunct="1"/>
              <a:t>329</a:t>
            </a:fld>
            <a:endParaRPr lang="en-US" b="0" smtClean="0"/>
          </a:p>
        </p:txBody>
      </p:sp>
    </p:spTree>
    <p:extLst>
      <p:ext uri="{BB962C8B-B14F-4D97-AF65-F5344CB8AC3E}">
        <p14:creationId xmlns:p14="http://schemas.microsoft.com/office/powerpoint/2010/main" val="21783203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A transaction’s rollback rule can be defined in the @Transactional annotation via the </a:t>
            </a:r>
            <a:r>
              <a:rPr lang="en-US" altLang="en-US" dirty="0" err="1" smtClean="0">
                <a:latin typeface="Arial" pitchFamily="34" charset="0"/>
              </a:rPr>
              <a:t>rollbackFor</a:t>
            </a:r>
            <a:r>
              <a:rPr lang="en-US" altLang="en-US" dirty="0" smtClean="0">
                <a:latin typeface="Arial" pitchFamily="34" charset="0"/>
              </a:rPr>
              <a:t> and</a:t>
            </a:r>
          </a:p>
          <a:p>
            <a:r>
              <a:rPr lang="en-US" altLang="en-US" dirty="0" err="1" smtClean="0">
                <a:latin typeface="Arial" pitchFamily="34" charset="0"/>
              </a:rPr>
              <a:t>noRollbackFor</a:t>
            </a:r>
            <a:r>
              <a:rPr lang="en-US" altLang="en-US" dirty="0" smtClean="0">
                <a:latin typeface="Arial" pitchFamily="34" charset="0"/>
              </a:rPr>
              <a:t> attributes. These two attributes are declared as Class[], so you can specify more than one exception for each attribute.</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7C25F653-FE0A-4DC6-91C7-94ED4EEFF90B}" type="slidenum">
              <a:rPr lang="en-US" b="0" smtClean="0"/>
              <a:pPr eaLnBrk="1" hangingPunct="1"/>
              <a:t>330</a:t>
            </a:fld>
            <a:endParaRPr lang="en-US" b="0" smtClean="0"/>
          </a:p>
        </p:txBody>
      </p:sp>
    </p:spTree>
    <p:extLst>
      <p:ext uri="{BB962C8B-B14F-4D97-AF65-F5344CB8AC3E}">
        <p14:creationId xmlns:p14="http://schemas.microsoft.com/office/powerpoint/2010/main" val="266617817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Instructions to Trainer: Provide a scenario to participants and ask them to apply Spring Transaction to the scenario. </a:t>
            </a:r>
          </a:p>
          <a:p>
            <a:endParaRPr lang="en-US" altLang="en-US" dirty="0" smtClean="0">
              <a:latin typeface="Arial" pitchFamily="34" charset="0"/>
            </a:endParaRPr>
          </a:p>
          <a:p>
            <a:r>
              <a:rPr lang="en-US" altLang="en-US" dirty="0" smtClean="0">
                <a:latin typeface="Arial" pitchFamily="34" charset="0"/>
              </a:rPr>
              <a:t>Review the projects provided by participants and provide appropriate feedback. </a:t>
            </a:r>
          </a:p>
          <a:p>
            <a:endParaRPr lang="en-US" dirty="0" smtClean="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12553AB-790A-42FE-B8D3-893BB4325867}" type="slidenum">
              <a:rPr lang="en-US" b="0" smtClean="0"/>
              <a:pPr eaLnBrk="1" hangingPunct="1"/>
              <a:t>331</a:t>
            </a:fld>
            <a:endParaRPr lang="en-US" b="0" smtClean="0"/>
          </a:p>
        </p:txBody>
      </p:sp>
    </p:spTree>
    <p:extLst>
      <p:ext uri="{BB962C8B-B14F-4D97-AF65-F5344CB8AC3E}">
        <p14:creationId xmlns:p14="http://schemas.microsoft.com/office/powerpoint/2010/main" val="398663727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“It is time to answer some questions on this chapter. Please raise your hand if you want to answer. Let us begin.</a:t>
            </a:r>
          </a:p>
          <a:p>
            <a:endParaRPr lang="en-US" baseline="0" dirty="0" smtClean="0"/>
          </a:p>
          <a:p>
            <a:r>
              <a:rPr lang="en-US" baseline="0" dirty="0" smtClean="0"/>
              <a:t>Ask the facilitator for the names of participants who have raised their hand and say to them “Please type in your response in the chat window if I call out your name.”</a:t>
            </a:r>
          </a:p>
          <a:p>
            <a:endParaRPr lang="en-US" baseline="0" dirty="0" smtClean="0"/>
          </a:p>
          <a:p>
            <a:r>
              <a:rPr lang="en-US" baseline="0" dirty="0" smtClean="0"/>
              <a:t>Instruction to facilitator: Monitor the participants raising their hand and inform trainer. The trainer can then call on the participant to type in their response in the chat window.</a:t>
            </a:r>
            <a:endParaRPr lang="en-US" dirty="0" smtClean="0">
              <a:latin typeface="Arial" pitchFamily="34" charset="0"/>
            </a:endParaRPr>
          </a:p>
          <a:p>
            <a:endParaRPr lang="en-US" dirty="0" smtClean="0"/>
          </a:p>
          <a:p>
            <a:endParaRPr lang="en-US" dirty="0" smtClean="0"/>
          </a:p>
          <a:p>
            <a:r>
              <a:rPr lang="en-US" dirty="0" smtClean="0"/>
              <a:t>Answers:</a:t>
            </a:r>
            <a:endParaRPr lang="en-US" baseline="0" dirty="0" smtClean="0"/>
          </a:p>
          <a:p>
            <a:r>
              <a:rPr lang="en-US" baseline="0" dirty="0" smtClean="0"/>
              <a:t>False</a:t>
            </a:r>
          </a:p>
          <a:p>
            <a:r>
              <a:rPr lang="en-US" baseline="0" dirty="0" smtClean="0"/>
              <a:t>True</a:t>
            </a:r>
          </a:p>
          <a:p>
            <a:r>
              <a:rPr lang="en-US" baseline="0" dirty="0" smtClean="0"/>
              <a:t>True</a:t>
            </a:r>
          </a:p>
          <a:p>
            <a:r>
              <a:rPr lang="en-US" baseline="0" dirty="0" smtClean="0"/>
              <a:t>False</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332</a:t>
            </a:fld>
            <a:endParaRPr lang="en-US"/>
          </a:p>
        </p:txBody>
      </p:sp>
    </p:spTree>
    <p:extLst>
      <p:ext uri="{BB962C8B-B14F-4D97-AF65-F5344CB8AC3E}">
        <p14:creationId xmlns:p14="http://schemas.microsoft.com/office/powerpoint/2010/main" val="293524546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“It is time to answer some questions on this chapter. Please raise your hand if you want to answer. Let us begin.</a:t>
            </a:r>
          </a:p>
          <a:p>
            <a:endParaRPr lang="en-US" baseline="0" dirty="0" smtClean="0"/>
          </a:p>
          <a:p>
            <a:r>
              <a:rPr lang="en-US" baseline="0" dirty="0" smtClean="0"/>
              <a:t>Ask the facilitator for the names of participants who have raised their hand and say to them “Please type in your response in the chat window if I call out your name.”</a:t>
            </a:r>
          </a:p>
          <a:p>
            <a:endParaRPr lang="en-US" baseline="0" dirty="0" smtClean="0"/>
          </a:p>
          <a:p>
            <a:r>
              <a:rPr lang="en-US" baseline="0" dirty="0" smtClean="0"/>
              <a:t>Instruction to facilitator: Monitor the participants raising their hand and inform trainer. The trainer can then call on the participant to type in their response in the chat window.</a:t>
            </a:r>
            <a:endParaRPr lang="en-US" dirty="0" smtClean="0">
              <a:latin typeface="Arial" pitchFamily="34" charset="0"/>
            </a:endParaRPr>
          </a:p>
          <a:p>
            <a:pPr marL="0" indent="0">
              <a:buFontTx/>
              <a:buNone/>
            </a:pPr>
            <a:endParaRPr lang="en-US" dirty="0" smtClean="0"/>
          </a:p>
          <a:p>
            <a:pPr marL="0" indent="0">
              <a:buFontTx/>
              <a:buNone/>
            </a:pPr>
            <a:r>
              <a:rPr lang="en-US" dirty="0" smtClean="0"/>
              <a:t>Answers:</a:t>
            </a:r>
          </a:p>
          <a:p>
            <a:pPr marL="216233" indent="-216233">
              <a:buFontTx/>
              <a:buAutoNum type="arabicPeriod"/>
            </a:pPr>
            <a:r>
              <a:rPr lang="en-US" dirty="0" smtClean="0"/>
              <a:t>REQUIRED</a:t>
            </a:r>
          </a:p>
          <a:p>
            <a:pPr marL="216233" indent="-216233">
              <a:buFontTx/>
              <a:buAutoNum type="arabicPeriod"/>
            </a:pPr>
            <a:r>
              <a:rPr lang="en-US" dirty="0" smtClean="0"/>
              <a:t>timeout</a:t>
            </a: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07FE226F-8479-47CA-81F8-663AEA2F104E}" type="slidenum">
              <a:rPr lang="en-US" b="0" smtClean="0"/>
              <a:pPr eaLnBrk="1" hangingPunct="1"/>
              <a:t>335</a:t>
            </a:fld>
            <a:endParaRPr lang="en-US" b="0" smtClean="0"/>
          </a:p>
        </p:txBody>
      </p:sp>
    </p:spTree>
    <p:extLst>
      <p:ext uri="{BB962C8B-B14F-4D97-AF65-F5344CB8AC3E}">
        <p14:creationId xmlns:p14="http://schemas.microsoft.com/office/powerpoint/2010/main" val="242516138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Please note that this module does not attempt to explain how to use any of the supported web frameworks. For example, if you want to use Struts for the presentation layer of your web application, the assumption is that you are already familiar with Struts.</a:t>
            </a: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4CC40F28-3434-4BAC-A4C5-6E79B70AC908}" type="slidenum">
              <a:rPr lang="en-US" b="0" smtClean="0"/>
              <a:pPr eaLnBrk="1" hangingPunct="1"/>
              <a:t>341</a:t>
            </a:fld>
            <a:endParaRPr lang="en-US" b="0" smtClean="0"/>
          </a:p>
        </p:txBody>
      </p:sp>
    </p:spTree>
    <p:extLst>
      <p:ext uri="{BB962C8B-B14F-4D97-AF65-F5344CB8AC3E}">
        <p14:creationId xmlns:p14="http://schemas.microsoft.com/office/powerpoint/2010/main" val="269419678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ndParaRPr>
          </a:p>
          <a:p>
            <a:r>
              <a:rPr lang="en-US" altLang="en-US" dirty="0" smtClean="0">
                <a:latin typeface="Arial" pitchFamily="34" charset="0"/>
              </a:rPr>
              <a:t>Instruction to Trainer : Explain to the participants what they will be learning in this session. </a:t>
            </a:r>
          </a:p>
          <a:p>
            <a:endParaRPr lang="en-US" dirty="0" smtClean="0"/>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63A58E8-48EF-4803-BE29-C6D5AA7EE8EE}" type="slidenum">
              <a:rPr lang="en-US" b="0" smtClean="0"/>
              <a:pPr eaLnBrk="1" hangingPunct="1"/>
              <a:t>342</a:t>
            </a:fld>
            <a:endParaRPr lang="en-US" b="0" smtClean="0"/>
          </a:p>
        </p:txBody>
      </p:sp>
    </p:spTree>
    <p:extLst>
      <p:ext uri="{BB962C8B-B14F-4D97-AF65-F5344CB8AC3E}">
        <p14:creationId xmlns:p14="http://schemas.microsoft.com/office/powerpoint/2010/main" val="123714809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Instruction</a:t>
            </a:r>
            <a:r>
              <a:rPr lang="en-US" baseline="0" dirty="0" smtClean="0"/>
              <a:t>s to Trainer: Say to the participants “Please raise your hand if you want to answer to these questions.”</a:t>
            </a:r>
          </a:p>
          <a:p>
            <a:endParaRPr lang="en-US" baseline="0" dirty="0" smtClean="0"/>
          </a:p>
          <a:p>
            <a:r>
              <a:rPr lang="en-US" baseline="0" dirty="0" smtClean="0"/>
              <a:t>Ask the facilitator for the names of participants who have raised their hand and say to them “Be prepared to speak to explain your response.”</a:t>
            </a:r>
          </a:p>
          <a:p>
            <a:endParaRPr lang="en-US" baseline="0" dirty="0" smtClean="0"/>
          </a:p>
          <a:p>
            <a:r>
              <a:rPr lang="en-US" baseline="0" dirty="0" smtClean="0"/>
              <a:t>Instruction to facilitator: Monitor the participants raising their hand and inform trainer. The trainer can then call on the participant to then give their response.</a:t>
            </a:r>
          </a:p>
          <a:p>
            <a:endParaRPr lang="en-US" dirty="0" smtClean="0">
              <a:solidFill>
                <a:srgbClr val="000000"/>
              </a:solidFill>
            </a:endParaRPr>
          </a:p>
          <a:p>
            <a:r>
              <a:rPr lang="en-US" dirty="0" smtClean="0">
                <a:solidFill>
                  <a:srgbClr val="000000"/>
                </a:solidFill>
              </a:rPr>
              <a:t>Answers:</a:t>
            </a:r>
          </a:p>
          <a:p>
            <a:r>
              <a:rPr lang="en-US" dirty="0" smtClean="0">
                <a:solidFill>
                  <a:srgbClr val="000000"/>
                </a:solidFill>
              </a:rPr>
              <a:t>A web application framework is a software framework that is designed to support the development of dynamic websites, web applications and web services. The framework aims to alleviate the overhead associated with common activities performed in Web development. </a:t>
            </a: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C5FED0F-1D6A-41EB-91B1-48C61A772CCC}" type="slidenum">
              <a:rPr lang="en-US" b="0" smtClean="0"/>
              <a:pPr eaLnBrk="1" hangingPunct="1"/>
              <a:t>343</a:t>
            </a:fld>
            <a:endParaRPr lang="en-US" b="0" smtClean="0"/>
          </a:p>
        </p:txBody>
      </p:sp>
    </p:spTree>
    <p:extLst>
      <p:ext uri="{BB962C8B-B14F-4D97-AF65-F5344CB8AC3E}">
        <p14:creationId xmlns:p14="http://schemas.microsoft.com/office/powerpoint/2010/main" val="423866534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Spring Web model-view-controller (MVC) framework is designed around a </a:t>
            </a:r>
            <a:r>
              <a:rPr lang="en-US" altLang="en-US" dirty="0" err="1" smtClean="0">
                <a:latin typeface="Arial" pitchFamily="34" charset="0"/>
              </a:rPr>
              <a:t>DispatcherServlet</a:t>
            </a:r>
            <a:r>
              <a:rPr lang="en-US" altLang="en-US" dirty="0" smtClean="0">
                <a:latin typeface="Arial" pitchFamily="34" charset="0"/>
              </a:rPr>
              <a:t> that dispatches requests to handlers, with configurable handler mappings, view resolution, locale, time zone and theme resolution as well as support for uploading files. </a:t>
            </a:r>
          </a:p>
          <a:p>
            <a:endParaRPr lang="en-US" altLang="en-US" dirty="0" smtClean="0">
              <a:latin typeface="Arial" pitchFamily="34" charset="0"/>
            </a:endParaRPr>
          </a:p>
          <a:p>
            <a:r>
              <a:rPr lang="en-US" altLang="en-US" dirty="0" smtClean="0">
                <a:latin typeface="Arial" pitchFamily="34" charset="0"/>
              </a:rPr>
              <a:t>The default handler is based on the @Controller and @RequestMapping annotations, offering a wide range of flexible handling methods. </a:t>
            </a:r>
          </a:p>
          <a:p>
            <a:endParaRPr lang="en-US" altLang="en-US" dirty="0" smtClean="0">
              <a:latin typeface="Arial" pitchFamily="34" charset="0"/>
            </a:endParaRPr>
          </a:p>
          <a:p>
            <a:r>
              <a:rPr lang="en-US" altLang="en-US" dirty="0" smtClean="0">
                <a:latin typeface="Arial" pitchFamily="34" charset="0"/>
              </a:rPr>
              <a:t>With the introduction of Spring 3.0, the @Controller mechanism also allows you to create </a:t>
            </a:r>
            <a:r>
              <a:rPr lang="en-US" altLang="en-US" dirty="0" err="1" smtClean="0">
                <a:latin typeface="Arial" pitchFamily="34" charset="0"/>
              </a:rPr>
              <a:t>RESTful</a:t>
            </a:r>
            <a:r>
              <a:rPr lang="en-US" altLang="en-US" dirty="0" smtClean="0">
                <a:latin typeface="Arial" pitchFamily="34" charset="0"/>
              </a:rPr>
              <a:t> Web sites and applications, through the @</a:t>
            </a:r>
            <a:r>
              <a:rPr lang="en-US" altLang="en-US" dirty="0" err="1" smtClean="0">
                <a:latin typeface="Arial" pitchFamily="34" charset="0"/>
              </a:rPr>
              <a:t>PathVariable</a:t>
            </a:r>
            <a:r>
              <a:rPr lang="en-US" altLang="en-US" dirty="0" smtClean="0">
                <a:latin typeface="Arial" pitchFamily="34" charset="0"/>
              </a:rPr>
              <a:t> annotation and other features.</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344</a:t>
            </a:fld>
            <a:endParaRPr lang="en-US"/>
          </a:p>
        </p:txBody>
      </p:sp>
    </p:spTree>
    <p:extLst>
      <p:ext uri="{BB962C8B-B14F-4D97-AF65-F5344CB8AC3E}">
        <p14:creationId xmlns:p14="http://schemas.microsoft.com/office/powerpoint/2010/main" val="2971789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ln/>
        </p:spPr>
        <p:txBody>
          <a:bodyPr/>
          <a:lstStyle/>
          <a:p>
            <a:pPr>
              <a:defRPr/>
            </a:pPr>
            <a:r>
              <a:rPr lang="en-US" dirty="0" smtClean="0"/>
              <a:t>Instruction to Trainer : Invoke interest in the learners by asking the following question. </a:t>
            </a:r>
            <a:endParaRPr lang="en-US" b="1" dirty="0" smtClean="0"/>
          </a:p>
          <a:p>
            <a:pPr>
              <a:defRPr/>
            </a:pPr>
            <a:endParaRPr lang="en-US" b="1" dirty="0" smtClean="0"/>
          </a:p>
          <a:p>
            <a:pPr>
              <a:defRPr/>
            </a:pPr>
            <a:r>
              <a:rPr lang="en-US" dirty="0" smtClean="0"/>
              <a:t>Name the different Frameworks which support dependency injection?</a:t>
            </a:r>
          </a:p>
          <a:p>
            <a:pPr marL="228600" indent="-228600">
              <a:buFontTx/>
              <a:buAutoNum type="arabicPeriod"/>
              <a:defRPr/>
            </a:pPr>
            <a:endParaRPr lang="en-US" b="1" dirty="0" smtClean="0"/>
          </a:p>
          <a:p>
            <a:pPr marL="228600" indent="-228600">
              <a:buFontTx/>
              <a:buAutoNum type="arabicPeriod"/>
              <a:defRPr/>
            </a:pPr>
            <a:r>
              <a:rPr lang="en-US" b="1" dirty="0" smtClean="0"/>
              <a:t>Object Builder</a:t>
            </a:r>
            <a:r>
              <a:rPr lang="en-US" dirty="0" smtClean="0"/>
              <a:t> is a framework for building dependency injection systems, originally written by the Microsoft patterns and practices group.</a:t>
            </a:r>
          </a:p>
          <a:p>
            <a:pPr marL="228600" indent="-228600">
              <a:buFontTx/>
              <a:buAutoNum type="arabicPeriod"/>
              <a:defRPr/>
            </a:pPr>
            <a:r>
              <a:rPr lang="en-US" b="1" dirty="0" smtClean="0"/>
              <a:t>Google </a:t>
            </a:r>
            <a:r>
              <a:rPr lang="en-US" b="1" dirty="0" err="1" smtClean="0"/>
              <a:t>Guice</a:t>
            </a:r>
            <a:r>
              <a:rPr lang="en-US" b="1" dirty="0" smtClean="0"/>
              <a:t> </a:t>
            </a:r>
            <a:r>
              <a:rPr lang="en-US" dirty="0" smtClean="0"/>
              <a:t>open source release by Google</a:t>
            </a:r>
          </a:p>
          <a:p>
            <a:pPr marL="228600" indent="-228600">
              <a:buFontTx/>
              <a:buAutoNum type="arabicPeriod"/>
              <a:defRPr/>
            </a:pPr>
            <a:r>
              <a:rPr lang="en-US" b="1" dirty="0" err="1" smtClean="0"/>
              <a:t>OpenXava</a:t>
            </a:r>
            <a:r>
              <a:rPr lang="en-US" dirty="0" smtClean="0"/>
              <a:t> framework by </a:t>
            </a:r>
            <a:r>
              <a:rPr lang="en-US" dirty="0" err="1" smtClean="0"/>
              <a:t>OpenXava</a:t>
            </a:r>
            <a:endParaRPr lang="en-US" dirty="0" smtClean="0"/>
          </a:p>
          <a:p>
            <a:pPr marL="228600" indent="-228600">
              <a:buFontTx/>
              <a:buAutoNum type="arabicPeriod"/>
              <a:defRPr/>
            </a:pPr>
            <a:r>
              <a:rPr lang="en-US" b="1" dirty="0" smtClean="0"/>
              <a:t>Spring Framework</a:t>
            </a:r>
          </a:p>
          <a:p>
            <a:pPr marL="228600" indent="-228600">
              <a:buFontTx/>
              <a:buAutoNum type="arabicPeriod"/>
              <a:defRPr/>
            </a:pPr>
            <a:r>
              <a:rPr lang="en-US" b="1" dirty="0" err="1" smtClean="0"/>
              <a:t>Spring.Net</a:t>
            </a:r>
            <a:endParaRPr lang="en-US" b="1" dirty="0" smtClean="0"/>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AFEC550D-4408-4FC1-B5AE-F5FCD8807D4F}" type="slidenum">
              <a:rPr lang="en-US" b="0" smtClean="0"/>
              <a:pPr eaLnBrk="1" hangingPunct="1"/>
              <a:t>41</a:t>
            </a:fld>
            <a:endParaRPr lang="en-US" b="0" smtClean="0"/>
          </a:p>
        </p:txBody>
      </p:sp>
    </p:spTree>
    <p:extLst>
      <p:ext uri="{BB962C8B-B14F-4D97-AF65-F5344CB8AC3E}">
        <p14:creationId xmlns:p14="http://schemas.microsoft.com/office/powerpoint/2010/main" val="409414512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Spring </a:t>
            </a:r>
            <a:r>
              <a:rPr lang="en-US" altLang="en-US" dirty="0" err="1" smtClean="0">
                <a:latin typeface="Arial" pitchFamily="34" charset="0"/>
              </a:rPr>
              <a:t>ContextLoaderListener</a:t>
            </a:r>
            <a:r>
              <a:rPr lang="en-US" altLang="en-US" dirty="0" smtClean="0">
                <a:latin typeface="Arial" pitchFamily="34" charset="0"/>
              </a:rPr>
              <a:t> And </a:t>
            </a:r>
            <a:r>
              <a:rPr lang="en-US" altLang="en-US" dirty="0" err="1" smtClean="0">
                <a:latin typeface="Arial" pitchFamily="34" charset="0"/>
              </a:rPr>
              <a:t>DispatcherServlet</a:t>
            </a:r>
            <a:r>
              <a:rPr lang="en-US" altLang="en-US" dirty="0" smtClean="0">
                <a:latin typeface="Arial" pitchFamily="34" charset="0"/>
              </a:rPr>
              <a:t> Concepts</a:t>
            </a:r>
          </a:p>
          <a:p>
            <a:endParaRPr lang="en-US" altLang="en-US" dirty="0" smtClean="0">
              <a:latin typeface="Arial" pitchFamily="34" charset="0"/>
            </a:endParaRPr>
          </a:p>
          <a:p>
            <a:r>
              <a:rPr lang="en-US" altLang="en-US" dirty="0" smtClean="0">
                <a:latin typeface="Arial" pitchFamily="34" charset="0"/>
              </a:rPr>
              <a:t>In Spring Web Applications, there are two types of container, each of which is configured and initialized differently. One is the "Application Context" and the other is the "Web Application Context". Lets first talk about the "Application Context". </a:t>
            </a:r>
            <a:br>
              <a:rPr lang="en-US" altLang="en-US" dirty="0" smtClean="0">
                <a:latin typeface="Arial" pitchFamily="34" charset="0"/>
              </a:rPr>
            </a:br>
            <a:r>
              <a:rPr lang="en-US" altLang="en-US" dirty="0" smtClean="0">
                <a:latin typeface="Arial" pitchFamily="34" charset="0"/>
              </a:rPr>
              <a:t/>
            </a:r>
            <a:br>
              <a:rPr lang="en-US" altLang="en-US" dirty="0" smtClean="0">
                <a:latin typeface="Arial" pitchFamily="34" charset="0"/>
              </a:rPr>
            </a:br>
            <a:r>
              <a:rPr lang="en-US" altLang="en-US" dirty="0" smtClean="0">
                <a:latin typeface="Arial" pitchFamily="34" charset="0"/>
              </a:rPr>
              <a:t>Application Context is the container initialized by a </a:t>
            </a:r>
            <a:r>
              <a:rPr lang="en-US" altLang="en-US" b="1" dirty="0" err="1" smtClean="0">
                <a:latin typeface="Arial" pitchFamily="34" charset="0"/>
              </a:rPr>
              <a:t>ContextLoaderListener</a:t>
            </a:r>
            <a:r>
              <a:rPr lang="en-US" altLang="en-US" dirty="0" smtClean="0">
                <a:latin typeface="Arial" pitchFamily="34" charset="0"/>
              </a:rPr>
              <a:t> or </a:t>
            </a:r>
            <a:r>
              <a:rPr lang="en-US" altLang="en-US" b="1" dirty="0" err="1" smtClean="0">
                <a:latin typeface="Arial" pitchFamily="34" charset="0"/>
              </a:rPr>
              <a:t>ContextLoaderServlet</a:t>
            </a:r>
            <a:r>
              <a:rPr lang="en-US" altLang="en-US" dirty="0" smtClean="0">
                <a:latin typeface="Arial" pitchFamily="34" charset="0"/>
              </a:rPr>
              <a:t> defined in the </a:t>
            </a:r>
            <a:r>
              <a:rPr lang="en-US" altLang="en-US" b="1" dirty="0" smtClean="0">
                <a:latin typeface="Arial" pitchFamily="34" charset="0"/>
              </a:rPr>
              <a:t>web.xml</a:t>
            </a:r>
            <a:r>
              <a:rPr lang="en-US" altLang="en-US" dirty="0" smtClean="0">
                <a:latin typeface="Arial" pitchFamily="34" charset="0"/>
              </a:rPr>
              <a:t> and the configuration would look something like this: </a:t>
            </a:r>
          </a:p>
          <a:p>
            <a:endParaRPr lang="en-US" altLang="en-US" dirty="0" smtClean="0">
              <a:latin typeface="Arial" pitchFamily="34" charset="0"/>
            </a:endParaRPr>
          </a:p>
          <a:p>
            <a:r>
              <a:rPr lang="en-US" altLang="en-US" dirty="0" smtClean="0">
                <a:latin typeface="Arial" pitchFamily="34" charset="0"/>
              </a:rPr>
              <a:t>&lt;listener&gt;</a:t>
            </a:r>
          </a:p>
          <a:p>
            <a:r>
              <a:rPr lang="en-US" altLang="en-US" dirty="0" smtClean="0">
                <a:latin typeface="Arial" pitchFamily="34" charset="0"/>
              </a:rPr>
              <a:t>&lt;listener-class&gt;</a:t>
            </a:r>
            <a:r>
              <a:rPr lang="en-US" altLang="en-US" dirty="0" err="1" smtClean="0">
                <a:latin typeface="Arial" pitchFamily="34" charset="0"/>
              </a:rPr>
              <a:t>org.springframework.web.context.ContextLoaderListener</a:t>
            </a:r>
            <a:r>
              <a:rPr lang="en-US" altLang="en-US" dirty="0" smtClean="0">
                <a:latin typeface="Arial" pitchFamily="34" charset="0"/>
              </a:rPr>
              <a:t>&lt;/listener-class&gt;</a:t>
            </a:r>
          </a:p>
          <a:p>
            <a:r>
              <a:rPr lang="en-US" altLang="en-US" dirty="0" smtClean="0">
                <a:latin typeface="Arial" pitchFamily="34" charset="0"/>
              </a:rPr>
              <a:t>&lt;/listener&gt;</a:t>
            </a:r>
          </a:p>
          <a:p>
            <a:r>
              <a:rPr lang="en-US" altLang="en-US" dirty="0" smtClean="0">
                <a:latin typeface="Arial" pitchFamily="34" charset="0"/>
              </a:rPr>
              <a:t>&lt;context-</a:t>
            </a:r>
            <a:r>
              <a:rPr lang="en-US" altLang="en-US" dirty="0" err="1" smtClean="0">
                <a:latin typeface="Arial" pitchFamily="34" charset="0"/>
              </a:rPr>
              <a:t>param</a:t>
            </a:r>
            <a:r>
              <a:rPr lang="en-US" altLang="en-US" dirty="0" smtClean="0">
                <a:latin typeface="Arial" pitchFamily="34" charset="0"/>
              </a:rPr>
              <a:t>&gt;</a:t>
            </a:r>
          </a:p>
          <a:p>
            <a:r>
              <a:rPr lang="en-US" altLang="en-US" dirty="0" smtClean="0">
                <a:latin typeface="Arial" pitchFamily="34" charset="0"/>
              </a:rPr>
              <a:t>&lt;</a:t>
            </a:r>
            <a:r>
              <a:rPr lang="en-US" altLang="en-US" dirty="0" err="1" smtClean="0">
                <a:latin typeface="Arial" pitchFamily="34" charset="0"/>
              </a:rPr>
              <a:t>param</a:t>
            </a:r>
            <a:r>
              <a:rPr lang="en-US" altLang="en-US" dirty="0" smtClean="0">
                <a:latin typeface="Arial" pitchFamily="34" charset="0"/>
              </a:rPr>
              <a:t>-name&gt;</a:t>
            </a:r>
            <a:r>
              <a:rPr lang="en-US" altLang="en-US" dirty="0" err="1" smtClean="0">
                <a:latin typeface="Arial" pitchFamily="34" charset="0"/>
              </a:rPr>
              <a:t>contextConfigLocation</a:t>
            </a:r>
            <a:r>
              <a:rPr lang="en-US" altLang="en-US" dirty="0" smtClean="0">
                <a:latin typeface="Arial" pitchFamily="34" charset="0"/>
              </a:rPr>
              <a:t>&lt;/</a:t>
            </a:r>
            <a:r>
              <a:rPr lang="en-US" altLang="en-US" dirty="0" err="1" smtClean="0">
                <a:latin typeface="Arial" pitchFamily="34" charset="0"/>
              </a:rPr>
              <a:t>param</a:t>
            </a:r>
            <a:r>
              <a:rPr lang="en-US" altLang="en-US" dirty="0" smtClean="0">
                <a:latin typeface="Arial" pitchFamily="34" charset="0"/>
              </a:rPr>
              <a:t>-name&gt;</a:t>
            </a:r>
          </a:p>
          <a:p>
            <a:r>
              <a:rPr lang="en-US" altLang="en-US" dirty="0" smtClean="0">
                <a:latin typeface="Arial" pitchFamily="34" charset="0"/>
              </a:rPr>
              <a:t>&lt;</a:t>
            </a:r>
            <a:r>
              <a:rPr lang="en-US" altLang="en-US" dirty="0" err="1" smtClean="0">
                <a:latin typeface="Arial" pitchFamily="34" charset="0"/>
              </a:rPr>
              <a:t>param</a:t>
            </a:r>
            <a:r>
              <a:rPr lang="en-US" altLang="en-US" dirty="0" smtClean="0">
                <a:latin typeface="Arial" pitchFamily="34" charset="0"/>
              </a:rPr>
              <a:t>-value&gt;</a:t>
            </a:r>
            <a:r>
              <a:rPr lang="en-US" altLang="en-US" dirty="0" err="1" smtClean="0">
                <a:latin typeface="Arial" pitchFamily="34" charset="0"/>
              </a:rPr>
              <a:t>classpath</a:t>
            </a:r>
            <a:r>
              <a:rPr lang="en-US" altLang="en-US" dirty="0" smtClean="0">
                <a:latin typeface="Arial" pitchFamily="34" charset="0"/>
              </a:rPr>
              <a:t>:*-context.xml&lt;/</a:t>
            </a:r>
            <a:r>
              <a:rPr lang="en-US" altLang="en-US" dirty="0" err="1" smtClean="0">
                <a:latin typeface="Arial" pitchFamily="34" charset="0"/>
              </a:rPr>
              <a:t>param</a:t>
            </a:r>
            <a:r>
              <a:rPr lang="en-US" altLang="en-US" dirty="0" smtClean="0">
                <a:latin typeface="Arial" pitchFamily="34" charset="0"/>
              </a:rPr>
              <a:t>-value&gt;</a:t>
            </a:r>
          </a:p>
          <a:p>
            <a:r>
              <a:rPr lang="en-US" altLang="en-US" dirty="0" smtClean="0">
                <a:latin typeface="Arial" pitchFamily="34" charset="0"/>
              </a:rPr>
              <a:t>&lt;/context-</a:t>
            </a:r>
            <a:r>
              <a:rPr lang="en-US" altLang="en-US" dirty="0" err="1" smtClean="0">
                <a:latin typeface="Arial" pitchFamily="34" charset="0"/>
              </a:rPr>
              <a:t>param</a:t>
            </a:r>
            <a:r>
              <a:rPr lang="en-US" altLang="en-US" dirty="0" smtClean="0">
                <a:latin typeface="Arial" pitchFamily="34" charset="0"/>
              </a:rPr>
              <a:t>&gt;</a:t>
            </a:r>
          </a:p>
          <a:p>
            <a:endParaRPr lang="en-US" altLang="en-US" dirty="0" smtClean="0">
              <a:latin typeface="Arial" pitchFamily="34" charset="0"/>
            </a:endParaRPr>
          </a:p>
          <a:p>
            <a:r>
              <a:rPr lang="en-US" altLang="en-US" dirty="0" smtClean="0">
                <a:latin typeface="Arial" pitchFamily="34" charset="0"/>
              </a:rPr>
              <a:t>In the above configuration, I am asking spring to load all files from the </a:t>
            </a:r>
            <a:r>
              <a:rPr lang="en-US" altLang="en-US" dirty="0" err="1" smtClean="0">
                <a:latin typeface="Arial" pitchFamily="34" charset="0"/>
              </a:rPr>
              <a:t>classpath</a:t>
            </a:r>
            <a:r>
              <a:rPr lang="en-US" altLang="en-US" dirty="0" smtClean="0">
                <a:latin typeface="Arial" pitchFamily="34" charset="0"/>
              </a:rPr>
              <a:t> that match *-context.xml and create an Application Context from it. This context might, for instance, contain components such as middle-tier transactional services, data access objects, or other objects that you might want to use (and re-use) across the application. There will be one application context per application. </a:t>
            </a:r>
            <a:br>
              <a:rPr lang="en-US" altLang="en-US" dirty="0" smtClean="0">
                <a:latin typeface="Arial" pitchFamily="34" charset="0"/>
              </a:rPr>
            </a:br>
            <a:endParaRPr lang="en-US" altLang="en-US" dirty="0" smtClean="0">
              <a:latin typeface="Arial" pitchFamily="34" charset="0"/>
            </a:endParaRPr>
          </a:p>
          <a:p>
            <a:r>
              <a:rPr lang="en-US" altLang="en-US" dirty="0" smtClean="0">
                <a:latin typeface="Arial" pitchFamily="34" charset="0"/>
              </a:rPr>
              <a:t>The other context is the </a:t>
            </a:r>
            <a:r>
              <a:rPr lang="en-US" altLang="en-US" b="1" dirty="0" smtClean="0">
                <a:latin typeface="Arial" pitchFamily="34" charset="0"/>
              </a:rPr>
              <a:t>"</a:t>
            </a:r>
            <a:r>
              <a:rPr lang="en-US" altLang="en-US" b="1" dirty="0" err="1" smtClean="0">
                <a:latin typeface="Arial" pitchFamily="34" charset="0"/>
              </a:rPr>
              <a:t>WebApplicationContext</a:t>
            </a:r>
            <a:r>
              <a:rPr lang="en-US" altLang="en-US" b="1" dirty="0" smtClean="0">
                <a:latin typeface="Arial" pitchFamily="34" charset="0"/>
              </a:rPr>
              <a:t>"</a:t>
            </a:r>
            <a:r>
              <a:rPr lang="en-US" altLang="en-US" dirty="0" smtClean="0">
                <a:latin typeface="Arial" pitchFamily="34" charset="0"/>
              </a:rPr>
              <a:t> which is the child context of the application context. Each </a:t>
            </a:r>
            <a:r>
              <a:rPr lang="en-US" altLang="en-US" b="1" dirty="0" err="1" smtClean="0">
                <a:latin typeface="Arial" pitchFamily="34" charset="0"/>
              </a:rPr>
              <a:t>DispatcherServlet</a:t>
            </a:r>
            <a:r>
              <a:rPr lang="en-US" altLang="en-US" dirty="0" smtClean="0">
                <a:latin typeface="Arial" pitchFamily="34" charset="0"/>
              </a:rPr>
              <a:t> defined in a Spring web application will have an associated </a:t>
            </a:r>
            <a:r>
              <a:rPr lang="en-US" altLang="en-US" b="1" dirty="0" err="1" smtClean="0">
                <a:latin typeface="Arial" pitchFamily="34" charset="0"/>
              </a:rPr>
              <a:t>WebApplicationContext</a:t>
            </a:r>
            <a:r>
              <a:rPr lang="en-US" altLang="en-US" b="1" dirty="0" smtClean="0">
                <a:latin typeface="Arial" pitchFamily="34" charset="0"/>
              </a:rPr>
              <a:t>.</a:t>
            </a:r>
            <a:r>
              <a:rPr lang="en-US" altLang="en-US" dirty="0" smtClean="0">
                <a:latin typeface="Arial" pitchFamily="34" charset="0"/>
              </a:rPr>
              <a:t> The initialization of the </a:t>
            </a:r>
            <a:r>
              <a:rPr lang="en-US" altLang="en-US" b="1" dirty="0" err="1" smtClean="0">
                <a:latin typeface="Arial" pitchFamily="34" charset="0"/>
              </a:rPr>
              <a:t>WebApplicationContext</a:t>
            </a:r>
            <a:r>
              <a:rPr lang="en-US" altLang="en-US" dirty="0" smtClean="0">
                <a:latin typeface="Arial" pitchFamily="34" charset="0"/>
              </a:rPr>
              <a:t> happens like this: </a:t>
            </a:r>
          </a:p>
          <a:p>
            <a:endParaRPr lang="en-US" altLang="en-US" dirty="0" smtClean="0">
              <a:latin typeface="Arial" pitchFamily="34" charset="0"/>
            </a:endParaRPr>
          </a:p>
          <a:p>
            <a:r>
              <a:rPr lang="en-US" altLang="en-US" dirty="0" smtClean="0">
                <a:latin typeface="Arial" pitchFamily="34" charset="0"/>
              </a:rPr>
              <a:t>&lt;servlet&gt;</a:t>
            </a:r>
          </a:p>
          <a:p>
            <a:r>
              <a:rPr lang="en-US" altLang="en-US" dirty="0" smtClean="0">
                <a:latin typeface="Arial" pitchFamily="34" charset="0"/>
              </a:rPr>
              <a:t>&lt;servlet-name&gt;platform-services&lt;/servlet-name&gt;</a:t>
            </a:r>
          </a:p>
          <a:p>
            <a:r>
              <a:rPr lang="en-US" altLang="en-US" dirty="0" smtClean="0">
                <a:latin typeface="Arial" pitchFamily="34" charset="0"/>
              </a:rPr>
              <a:t>&lt;servlet-class&gt;</a:t>
            </a:r>
            <a:r>
              <a:rPr lang="en-US" altLang="en-US" dirty="0" err="1" smtClean="0">
                <a:latin typeface="Arial" pitchFamily="34" charset="0"/>
              </a:rPr>
              <a:t>org.springframework.web.servlet.DispatcherServlet</a:t>
            </a:r>
            <a:r>
              <a:rPr lang="en-US" altLang="en-US" dirty="0" smtClean="0">
                <a:latin typeface="Arial" pitchFamily="34" charset="0"/>
              </a:rPr>
              <a:t>&lt;/servlet-class&gt;</a:t>
            </a:r>
          </a:p>
          <a:p>
            <a:r>
              <a:rPr lang="en-US" altLang="en-US" dirty="0" smtClean="0">
                <a:latin typeface="Arial" pitchFamily="34" charset="0"/>
              </a:rPr>
              <a:t>&lt;init-</a:t>
            </a:r>
            <a:r>
              <a:rPr lang="en-US" altLang="en-US" dirty="0" err="1" smtClean="0">
                <a:latin typeface="Arial" pitchFamily="34" charset="0"/>
              </a:rPr>
              <a:t>param</a:t>
            </a:r>
            <a:r>
              <a:rPr lang="en-US" altLang="en-US" dirty="0" smtClean="0">
                <a:latin typeface="Arial" pitchFamily="34" charset="0"/>
              </a:rPr>
              <a:t>&gt;</a:t>
            </a:r>
          </a:p>
          <a:p>
            <a:r>
              <a:rPr lang="en-US" altLang="en-US" dirty="0" smtClean="0">
                <a:latin typeface="Arial" pitchFamily="34" charset="0"/>
              </a:rPr>
              <a:t>&lt;</a:t>
            </a:r>
            <a:r>
              <a:rPr lang="en-US" altLang="en-US" dirty="0" err="1" smtClean="0">
                <a:latin typeface="Arial" pitchFamily="34" charset="0"/>
              </a:rPr>
              <a:t>param</a:t>
            </a:r>
            <a:r>
              <a:rPr lang="en-US" altLang="en-US" dirty="0" smtClean="0">
                <a:latin typeface="Arial" pitchFamily="34" charset="0"/>
              </a:rPr>
              <a:t>-name&gt;</a:t>
            </a:r>
            <a:r>
              <a:rPr lang="en-US" altLang="en-US" dirty="0" err="1" smtClean="0">
                <a:latin typeface="Arial" pitchFamily="34" charset="0"/>
              </a:rPr>
              <a:t>contextConfigLocation</a:t>
            </a:r>
            <a:r>
              <a:rPr lang="en-US" altLang="en-US" dirty="0" smtClean="0">
                <a:latin typeface="Arial" pitchFamily="34" charset="0"/>
              </a:rPr>
              <a:t>&lt;/</a:t>
            </a:r>
            <a:r>
              <a:rPr lang="en-US" altLang="en-US" dirty="0" err="1" smtClean="0">
                <a:latin typeface="Arial" pitchFamily="34" charset="0"/>
              </a:rPr>
              <a:t>param</a:t>
            </a:r>
            <a:r>
              <a:rPr lang="en-US" altLang="en-US" dirty="0" smtClean="0">
                <a:latin typeface="Arial" pitchFamily="34" charset="0"/>
              </a:rPr>
              <a:t>-name&gt;</a:t>
            </a:r>
          </a:p>
          <a:p>
            <a:r>
              <a:rPr lang="en-US" altLang="en-US" dirty="0" smtClean="0">
                <a:latin typeface="Arial" pitchFamily="34" charset="0"/>
              </a:rPr>
              <a:t>&lt;</a:t>
            </a:r>
            <a:r>
              <a:rPr lang="en-US" altLang="en-US" dirty="0" err="1" smtClean="0">
                <a:latin typeface="Arial" pitchFamily="34" charset="0"/>
              </a:rPr>
              <a:t>param</a:t>
            </a:r>
            <a:r>
              <a:rPr lang="en-US" altLang="en-US" dirty="0" smtClean="0">
                <a:latin typeface="Arial" pitchFamily="34" charset="0"/>
              </a:rPr>
              <a:t>-value&gt;</a:t>
            </a:r>
            <a:r>
              <a:rPr lang="en-US" altLang="en-US" dirty="0" err="1" smtClean="0">
                <a:latin typeface="Arial" pitchFamily="34" charset="0"/>
              </a:rPr>
              <a:t>classpath:platform-services-servlet.xml</a:t>
            </a:r>
            <a:r>
              <a:rPr lang="en-US" altLang="en-US" dirty="0" smtClean="0">
                <a:latin typeface="Arial" pitchFamily="34" charset="0"/>
              </a:rPr>
              <a:t>&lt;/</a:t>
            </a:r>
            <a:r>
              <a:rPr lang="en-US" altLang="en-US" dirty="0" err="1" smtClean="0">
                <a:latin typeface="Arial" pitchFamily="34" charset="0"/>
              </a:rPr>
              <a:t>param</a:t>
            </a:r>
            <a:r>
              <a:rPr lang="en-US" altLang="en-US" dirty="0" smtClean="0">
                <a:latin typeface="Arial" pitchFamily="34" charset="0"/>
              </a:rPr>
              <a:t>-value&gt;</a:t>
            </a:r>
          </a:p>
          <a:p>
            <a:r>
              <a:rPr lang="en-US" altLang="en-US" dirty="0" smtClean="0">
                <a:latin typeface="Arial" pitchFamily="34" charset="0"/>
              </a:rPr>
              <a:t>&lt;/init-</a:t>
            </a:r>
            <a:r>
              <a:rPr lang="en-US" altLang="en-US" dirty="0" err="1" smtClean="0">
                <a:latin typeface="Arial" pitchFamily="34" charset="0"/>
              </a:rPr>
              <a:t>param</a:t>
            </a:r>
            <a:r>
              <a:rPr lang="en-US" altLang="en-US" dirty="0" smtClean="0">
                <a:latin typeface="Arial" pitchFamily="34" charset="0"/>
              </a:rPr>
              <a:t>&gt;</a:t>
            </a:r>
          </a:p>
          <a:p>
            <a:r>
              <a:rPr lang="en-US" altLang="en-US" dirty="0" smtClean="0">
                <a:latin typeface="Arial" pitchFamily="34" charset="0"/>
              </a:rPr>
              <a:t>&lt;load-on-startup&gt;1&lt;/load-on-startup&gt;</a:t>
            </a:r>
          </a:p>
          <a:p>
            <a:r>
              <a:rPr lang="en-US" altLang="en-US" dirty="0" smtClean="0">
                <a:latin typeface="Arial" pitchFamily="34" charset="0"/>
              </a:rPr>
              <a:t>&lt;/servlet&gt;</a:t>
            </a:r>
          </a:p>
          <a:p>
            <a:r>
              <a:rPr lang="en-US" altLang="en-US" dirty="0" smtClean="0">
                <a:latin typeface="Arial" pitchFamily="34" charset="0"/>
              </a:rPr>
              <a:t>You provide the name of the spring configuration file as a servlet initialization parameter. What is important to remember here is that the name of the XML must be of the form  &lt;servlet name&gt;-servlet. xml.</a:t>
            </a:r>
          </a:p>
          <a:p>
            <a:endParaRPr lang="en-US" altLang="en-US" dirty="0" smtClean="0">
              <a:latin typeface="Arial" pitchFamily="34" charset="0"/>
            </a:endParaRPr>
          </a:p>
          <a:p>
            <a:r>
              <a:rPr lang="en-US" altLang="en-US" dirty="0" smtClean="0">
                <a:latin typeface="Arial" pitchFamily="34" charset="0"/>
              </a:rPr>
              <a:t>In our example, the name of the servlet is platform-services therefore the name of our XML must be platform-services-servlet.xml. </a:t>
            </a:r>
            <a:br>
              <a:rPr lang="en-US" altLang="en-US" dirty="0" smtClean="0">
                <a:latin typeface="Arial" pitchFamily="34" charset="0"/>
              </a:rPr>
            </a:br>
            <a:r>
              <a:rPr lang="en-US" altLang="en-US" dirty="0" smtClean="0">
                <a:latin typeface="Arial" pitchFamily="34" charset="0"/>
              </a:rPr>
              <a:t/>
            </a:r>
            <a:br>
              <a:rPr lang="en-US" altLang="en-US" dirty="0" smtClean="0">
                <a:latin typeface="Arial" pitchFamily="34" charset="0"/>
              </a:rPr>
            </a:br>
            <a:r>
              <a:rPr lang="en-US" altLang="en-US" dirty="0" smtClean="0">
                <a:latin typeface="Arial" pitchFamily="34" charset="0"/>
              </a:rPr>
              <a:t>Whatever beans are available in the ApplicationContext can be referred to from each </a:t>
            </a:r>
            <a:r>
              <a:rPr lang="en-US" altLang="en-US" dirty="0" err="1" smtClean="0">
                <a:latin typeface="Arial" pitchFamily="34" charset="0"/>
              </a:rPr>
              <a:t>WebApplicationContext</a:t>
            </a:r>
            <a:r>
              <a:rPr lang="en-US" altLang="en-US" dirty="0" smtClean="0">
                <a:latin typeface="Arial" pitchFamily="34" charset="0"/>
              </a:rPr>
              <a:t>. It is a best practice to keep a clear separation between middle-tier services such as business logic components and data access classes (that are typically defined in the ApplicationContext) and web- related components such as controllers and view resolvers (that are defined in the </a:t>
            </a:r>
            <a:r>
              <a:rPr lang="en-US" altLang="en-US" dirty="0" err="1" smtClean="0">
                <a:latin typeface="Arial" pitchFamily="34" charset="0"/>
              </a:rPr>
              <a:t>WebApplicationContext</a:t>
            </a:r>
            <a:r>
              <a:rPr lang="en-US" altLang="en-US" dirty="0" smtClean="0">
                <a:latin typeface="Arial" pitchFamily="34" charset="0"/>
              </a:rPr>
              <a:t> per Dispatcher Servlet). </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345</a:t>
            </a:fld>
            <a:endParaRPr lang="en-US"/>
          </a:p>
        </p:txBody>
      </p:sp>
    </p:spTree>
    <p:extLst>
      <p:ext uri="{BB962C8B-B14F-4D97-AF65-F5344CB8AC3E}">
        <p14:creationId xmlns:p14="http://schemas.microsoft.com/office/powerpoint/2010/main" val="424857965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Demo project Spring_3Web in the Hands-on and Demo Program folder</a:t>
            </a: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33123142-4793-4AEE-9044-4024490AFF9D}" type="slidenum">
              <a:rPr lang="en-US" b="0" smtClean="0"/>
              <a:pPr eaLnBrk="1" hangingPunct="1"/>
              <a:t>346</a:t>
            </a:fld>
            <a:endParaRPr lang="en-US" b="0" smtClean="0"/>
          </a:p>
        </p:txBody>
      </p:sp>
    </p:spTree>
    <p:extLst>
      <p:ext uri="{BB962C8B-B14F-4D97-AF65-F5344CB8AC3E}">
        <p14:creationId xmlns:p14="http://schemas.microsoft.com/office/powerpoint/2010/main" val="160731966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Demo project Spring_3Web in the Hands-on and Demo Program folder</a:t>
            </a:r>
          </a:p>
          <a:p>
            <a:endParaRPr lang="en-US" altLang="en-US" dirty="0" smtClean="0">
              <a:latin typeface="Arial" pitchFamily="34" charset="0"/>
            </a:endParaRP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3E3C008-7F1F-4ED9-979B-F04ACBBA8F11}" type="slidenum">
              <a:rPr lang="en-US" b="0" smtClean="0"/>
              <a:pPr eaLnBrk="1" hangingPunct="1"/>
              <a:t>347</a:t>
            </a:fld>
            <a:endParaRPr lang="en-US" b="0" smtClean="0"/>
          </a:p>
        </p:txBody>
      </p:sp>
    </p:spTree>
    <p:extLst>
      <p:ext uri="{BB962C8B-B14F-4D97-AF65-F5344CB8AC3E}">
        <p14:creationId xmlns:p14="http://schemas.microsoft.com/office/powerpoint/2010/main" val="127631178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Demo project Spring_3Web in the Hands-on and Demo Program folder</a:t>
            </a:r>
          </a:p>
          <a:p>
            <a:endParaRPr lang="en-US" altLang="en-US" dirty="0" smtClean="0">
              <a:latin typeface="Arial" pitchFamily="34" charset="0"/>
            </a:endParaRPr>
          </a:p>
          <a:p>
            <a:r>
              <a:rPr lang="en-US" altLang="en-US" dirty="0" smtClean="0">
                <a:latin typeface="Arial" pitchFamily="34" charset="0"/>
              </a:rPr>
              <a:t>In the web deployment descriptor (i.e., web.xml), you register the Spring-provided servlet listener </a:t>
            </a:r>
            <a:r>
              <a:rPr lang="en-US" altLang="en-US" dirty="0" err="1" smtClean="0">
                <a:latin typeface="Arial" pitchFamily="34" charset="0"/>
              </a:rPr>
              <a:t>ContextLoaderListener</a:t>
            </a:r>
            <a:r>
              <a:rPr lang="en-US" altLang="en-US" dirty="0" smtClean="0">
                <a:latin typeface="Arial" pitchFamily="34" charset="0"/>
              </a:rPr>
              <a:t> to load Spring’s application context into the servlet context at startup.</a:t>
            </a:r>
          </a:p>
          <a:p>
            <a:endParaRPr lang="en-US" altLang="en-US" dirty="0" smtClean="0">
              <a:latin typeface="Arial" pitchFamily="34" charset="0"/>
            </a:endParaRPr>
          </a:p>
          <a:p>
            <a:r>
              <a:rPr lang="en-US" altLang="en-US" dirty="0" smtClean="0">
                <a:latin typeface="Arial" pitchFamily="34" charset="0"/>
              </a:rPr>
              <a:t>It will look for the context parameter </a:t>
            </a:r>
            <a:r>
              <a:rPr lang="en-US" altLang="en-US" dirty="0" err="1" smtClean="0">
                <a:latin typeface="Arial" pitchFamily="34" charset="0"/>
              </a:rPr>
              <a:t>contextConfigLocation</a:t>
            </a:r>
            <a:r>
              <a:rPr lang="en-US" altLang="en-US" dirty="0" smtClean="0">
                <a:latin typeface="Arial" pitchFamily="34" charset="0"/>
              </a:rPr>
              <a:t> for the location of the bean configuration file. You can specify multiple bean configuration files by separating them with either commas or spaces.</a:t>
            </a:r>
          </a:p>
          <a:p>
            <a:endParaRPr lang="en-US" altLang="en-US" dirty="0" smtClean="0">
              <a:latin typeface="Arial" pitchFamily="34" charset="0"/>
            </a:endParaRPr>
          </a:p>
          <a:p>
            <a:r>
              <a:rPr lang="en-US" altLang="en-US" dirty="0" smtClean="0">
                <a:latin typeface="Arial" pitchFamily="34" charset="0"/>
              </a:rPr>
              <a:t>Actually, the default location where this listener will look for a bean configuration file is exactly what you specified (i.e., /WEB-INF/applicationContext.xml). So, you can simply omit this context parameter.</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A7FF24F9-4FCE-4308-A694-7907ED557BD4}" type="slidenum">
              <a:rPr lang="en-US" b="0" smtClean="0"/>
              <a:pPr eaLnBrk="1" hangingPunct="1"/>
              <a:t>348</a:t>
            </a:fld>
            <a:endParaRPr lang="en-US" b="0" smtClean="0"/>
          </a:p>
        </p:txBody>
      </p:sp>
    </p:spTree>
    <p:extLst>
      <p:ext uri="{BB962C8B-B14F-4D97-AF65-F5344CB8AC3E}">
        <p14:creationId xmlns:p14="http://schemas.microsoft.com/office/powerpoint/2010/main" val="352882097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Demo project Spring_3Web in the Hands-on and Demo Program folder</a:t>
            </a:r>
          </a:p>
          <a:p>
            <a:endParaRPr lang="en-US" alt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349</a:t>
            </a:fld>
            <a:endParaRPr lang="en-US"/>
          </a:p>
        </p:txBody>
      </p:sp>
    </p:spTree>
    <p:extLst>
      <p:ext uri="{BB962C8B-B14F-4D97-AF65-F5344CB8AC3E}">
        <p14:creationId xmlns:p14="http://schemas.microsoft.com/office/powerpoint/2010/main" val="179284854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Demo project Spring_3Web in the Hands-on and Demo Program folder</a:t>
            </a:r>
          </a:p>
          <a:p>
            <a:endParaRPr lang="en-US" dirty="0" smtClean="0"/>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4182F7E0-2A2D-404B-A385-03765AEE9B4C}" type="slidenum">
              <a:rPr lang="en-US" b="0" smtClean="0"/>
              <a:pPr eaLnBrk="1" hangingPunct="1"/>
              <a:t>350</a:t>
            </a:fld>
            <a:endParaRPr lang="en-US" b="0" smtClean="0"/>
          </a:p>
        </p:txBody>
      </p:sp>
    </p:spTree>
    <p:extLst>
      <p:ext uri="{BB962C8B-B14F-4D97-AF65-F5344CB8AC3E}">
        <p14:creationId xmlns:p14="http://schemas.microsoft.com/office/powerpoint/2010/main" val="280658464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smtClean="0"/>
              <a:t>Instruction to Trainer:</a:t>
            </a:r>
          </a:p>
          <a:p>
            <a:pPr>
              <a:defRPr/>
            </a:pPr>
            <a:endParaRPr lang="en-US" dirty="0" smtClean="0"/>
          </a:p>
          <a:p>
            <a:pPr>
              <a:defRPr/>
            </a:pPr>
            <a:r>
              <a:rPr lang="en-US" dirty="0" smtClean="0"/>
              <a:t>By default, this plug-in loads the bean configuration file using the name of the </a:t>
            </a:r>
            <a:r>
              <a:rPr lang="en-US" dirty="0" err="1" smtClean="0"/>
              <a:t>ActionServlet</a:t>
            </a:r>
            <a:r>
              <a:rPr lang="en-US" dirty="0" smtClean="0"/>
              <a:t> instance registered in web.xml with -servlet.xml as the suffix (action-servlet.xml in this case).</a:t>
            </a:r>
          </a:p>
          <a:p>
            <a:pPr>
              <a:defRPr/>
            </a:pPr>
            <a:endParaRPr lang="en-US" dirty="0" smtClean="0"/>
          </a:p>
          <a:p>
            <a:pPr>
              <a:defRPr/>
            </a:pPr>
            <a:r>
              <a:rPr lang="en-US" dirty="0" smtClean="0"/>
              <a:t>If you would like to load another bean configuration file, you can specify its name in the </a:t>
            </a:r>
            <a:r>
              <a:rPr lang="en-US" dirty="0" err="1" smtClean="0"/>
              <a:t>contextConfigLocation</a:t>
            </a:r>
            <a:r>
              <a:rPr lang="en-US" dirty="0" smtClean="0"/>
              <a:t> property, such as </a:t>
            </a:r>
          </a:p>
          <a:p>
            <a:pPr>
              <a:defRPr/>
            </a:pPr>
            <a:r>
              <a:rPr lang="en-US" dirty="0" smtClean="0"/>
              <a:t>&lt;struts-</a:t>
            </a:r>
            <a:r>
              <a:rPr lang="en-US" dirty="0" err="1" smtClean="0"/>
              <a:t>config</a:t>
            </a:r>
            <a:r>
              <a:rPr lang="en-US" dirty="0" smtClean="0"/>
              <a:t>&gt;</a:t>
            </a:r>
          </a:p>
          <a:p>
            <a:pPr>
              <a:defRPr/>
            </a:pPr>
            <a:r>
              <a:rPr lang="en-US" dirty="0" smtClean="0"/>
              <a:t>...</a:t>
            </a:r>
          </a:p>
          <a:p>
            <a:pPr>
              <a:defRPr/>
            </a:pPr>
            <a:r>
              <a:rPr lang="en-US" dirty="0" smtClean="0"/>
              <a:t>&lt;plug-in </a:t>
            </a:r>
            <a:r>
              <a:rPr lang="en-US" dirty="0" err="1" smtClean="0"/>
              <a:t>className</a:t>
            </a:r>
            <a:r>
              <a:rPr lang="en-US" dirty="0" smtClean="0"/>
              <a:t>="</a:t>
            </a:r>
            <a:r>
              <a:rPr lang="en-US" dirty="0" err="1" smtClean="0"/>
              <a:t>org.springframework.web.struts.ContextLoaderPlugIn</a:t>
            </a:r>
            <a:r>
              <a:rPr lang="en-US" dirty="0" smtClean="0"/>
              <a:t>"&gt;</a:t>
            </a:r>
          </a:p>
          <a:p>
            <a:pPr>
              <a:defRPr/>
            </a:pPr>
            <a:r>
              <a:rPr lang="en-US" dirty="0" smtClean="0"/>
              <a:t>&lt;set-property property="</a:t>
            </a:r>
            <a:r>
              <a:rPr lang="en-US" dirty="0" err="1" smtClean="0"/>
              <a:t>contextConfigLocation</a:t>
            </a:r>
            <a:r>
              <a:rPr lang="en-US" dirty="0" smtClean="0"/>
              <a:t>"</a:t>
            </a:r>
          </a:p>
          <a:p>
            <a:pPr>
              <a:defRPr/>
            </a:pPr>
            <a:r>
              <a:rPr lang="en-US" dirty="0" smtClean="0"/>
              <a:t>value="/WEB-INF/applicationContext.xml" /&gt;</a:t>
            </a:r>
          </a:p>
          <a:p>
            <a:pPr>
              <a:defRPr/>
            </a:pPr>
            <a:r>
              <a:rPr lang="en-US" dirty="0" smtClean="0"/>
              <a:t>&lt;/plug-in&gt;</a:t>
            </a:r>
          </a:p>
          <a:p>
            <a:pPr>
              <a:defRPr/>
            </a:pPr>
            <a:r>
              <a:rPr lang="en-US" dirty="0" smtClean="0"/>
              <a:t>&lt;/struts-</a:t>
            </a:r>
            <a:r>
              <a:rPr lang="en-US" dirty="0" err="1" smtClean="0"/>
              <a:t>config</a:t>
            </a:r>
            <a:r>
              <a:rPr lang="en-US" dirty="0" smtClean="0"/>
              <a:t>&gt;</a:t>
            </a:r>
          </a:p>
          <a:p>
            <a:pPr>
              <a:defRPr/>
            </a:pPr>
            <a:endParaRPr lang="en-US" dirty="0" smtClean="0"/>
          </a:p>
          <a:p>
            <a:pPr>
              <a:defRPr/>
            </a:pPr>
            <a:r>
              <a:rPr lang="en-US" dirty="0" smtClean="0"/>
              <a:t>Typically, business services should be declared in the application context loaded by the servlet listener, while web-related components should be separated in another application context loaded by the Struts.</a:t>
            </a:r>
          </a:p>
          <a:p>
            <a:pPr>
              <a:defRPr/>
            </a:pPr>
            <a:endParaRPr lang="en-US" dirty="0" smtClean="0"/>
          </a:p>
          <a:p>
            <a:pPr>
              <a:defRPr/>
            </a:pPr>
            <a:r>
              <a:rPr lang="en-US" dirty="0" smtClean="0"/>
              <a:t>If both configurations exist at the same time (loaded by listener and Struts plug-in), the Spring application context loaded by the Struts plug-in will automatically refer to the application context loaded by the servlet listener as its parent.</a:t>
            </a:r>
          </a:p>
          <a:p>
            <a:pPr>
              <a:defRPr/>
            </a:pPr>
            <a:endParaRPr lang="en-US" dirty="0" smtClean="0"/>
          </a:p>
          <a:p>
            <a:pPr>
              <a:defRPr/>
            </a:pPr>
            <a:r>
              <a:rPr lang="en-US" dirty="0" smtClean="0"/>
              <a:t>You can use a single </a:t>
            </a:r>
            <a:r>
              <a:rPr lang="en-US" dirty="0" err="1" smtClean="0"/>
              <a:t>ContextLoaderPlugIn</a:t>
            </a:r>
            <a:r>
              <a:rPr lang="en-US" dirty="0" smtClean="0"/>
              <a:t> for all Struts modules. That context can in turn be loaded from multiple XML files, for example split according to Struts modules. Alternatively, define one </a:t>
            </a:r>
            <a:r>
              <a:rPr lang="en-US" dirty="0" err="1" smtClean="0"/>
              <a:t>ContextLoaderPlugIn</a:t>
            </a:r>
            <a:r>
              <a:rPr lang="en-US" dirty="0" smtClean="0"/>
              <a:t> per Struts module, specifying appropriate "</a:t>
            </a:r>
            <a:r>
              <a:rPr lang="en-US" dirty="0" err="1" smtClean="0"/>
              <a:t>contextConfigLocation</a:t>
            </a:r>
            <a:r>
              <a:rPr lang="en-US" dirty="0" smtClean="0"/>
              <a:t>" parameters. In both cases, the Spring bean name has to include the module prefix. </a:t>
            </a:r>
          </a:p>
          <a:p>
            <a:pPr>
              <a:defRPr/>
            </a:pPr>
            <a:endParaRPr lang="en-US" dirty="0" smtClean="0"/>
          </a:p>
          <a:p>
            <a:pPr>
              <a:defRPr/>
            </a:pPr>
            <a:r>
              <a:rPr lang="en-US" dirty="0" smtClean="0"/>
              <a:t>Beans defined in the </a:t>
            </a:r>
            <a:r>
              <a:rPr lang="en-US" dirty="0" err="1" smtClean="0"/>
              <a:t>ContextLoaderPlugIn</a:t>
            </a:r>
            <a:r>
              <a:rPr lang="en-US" dirty="0" smtClean="0"/>
              <a:t> context can be accessed from conventional Struts Actions, via fetching the </a:t>
            </a:r>
            <a:r>
              <a:rPr lang="en-US" dirty="0" err="1" smtClean="0"/>
              <a:t>WebApplicationContext</a:t>
            </a:r>
            <a:r>
              <a:rPr lang="en-US" dirty="0" smtClean="0"/>
              <a:t> reference from the </a:t>
            </a:r>
            <a:r>
              <a:rPr lang="en-US" dirty="0" err="1" smtClean="0"/>
              <a:t>ServletContext</a:t>
            </a:r>
            <a:r>
              <a:rPr lang="en-US" dirty="0" smtClean="0"/>
              <a:t>. </a:t>
            </a:r>
            <a:r>
              <a:rPr lang="en-US" dirty="0" err="1" smtClean="0"/>
              <a:t>ActionSupport</a:t>
            </a:r>
            <a:r>
              <a:rPr lang="en-US" dirty="0" smtClean="0"/>
              <a:t> and </a:t>
            </a:r>
            <a:r>
              <a:rPr lang="en-US" dirty="0" err="1" smtClean="0"/>
              <a:t>DispatchActionSupport</a:t>
            </a:r>
            <a:r>
              <a:rPr lang="en-US" dirty="0" smtClean="0"/>
              <a:t> are pre-built convenience classes that provide easy access to the context.</a:t>
            </a:r>
            <a:endParaRPr lang="en-US" dirty="0"/>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E4FE0C16-7013-47B3-A90C-5F1DF78C7974}" type="slidenum">
              <a:rPr lang="en-US" b="0" smtClean="0"/>
              <a:pPr eaLnBrk="1" hangingPunct="1"/>
              <a:t>352</a:t>
            </a:fld>
            <a:endParaRPr lang="en-US" b="0" smtClean="0"/>
          </a:p>
        </p:txBody>
      </p:sp>
    </p:spTree>
    <p:extLst>
      <p:ext uri="{BB962C8B-B14F-4D97-AF65-F5344CB8AC3E}">
        <p14:creationId xmlns:p14="http://schemas.microsoft.com/office/powerpoint/2010/main" val="393515145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proxy is defined in the Struts </a:t>
            </a:r>
            <a:r>
              <a:rPr lang="en-US" altLang="en-US" dirty="0" err="1" smtClean="0">
                <a:latin typeface="Arial" pitchFamily="34" charset="0"/>
              </a:rPr>
              <a:t>config</a:t>
            </a:r>
            <a:r>
              <a:rPr lang="en-US" altLang="en-US" dirty="0" smtClean="0">
                <a:latin typeface="Arial" pitchFamily="34" charset="0"/>
              </a:rPr>
              <a:t> file, specifying this class as the action class. This class will delegate to a Struts Action bean in the </a:t>
            </a:r>
            <a:r>
              <a:rPr lang="en-US" altLang="en-US" dirty="0" err="1" smtClean="0">
                <a:latin typeface="Arial" pitchFamily="34" charset="0"/>
              </a:rPr>
              <a:t>ContextLoaderPlugIn</a:t>
            </a:r>
            <a:r>
              <a:rPr lang="en-US" altLang="en-US" dirty="0" smtClean="0">
                <a:latin typeface="Arial" pitchFamily="34" charset="0"/>
              </a:rPr>
              <a:t> context.</a:t>
            </a:r>
          </a:p>
          <a:p>
            <a:endParaRPr lang="en-US" altLang="en-US" dirty="0" smtClean="0">
              <a:latin typeface="Arial" pitchFamily="34" charset="0"/>
            </a:endParaRPr>
          </a:p>
          <a:p>
            <a:r>
              <a:rPr lang="en-US" altLang="en-US" dirty="0" smtClean="0">
                <a:latin typeface="Arial" pitchFamily="34" charset="0"/>
              </a:rPr>
              <a:t>For each action that uses Spring, you need to define the action mapping to use </a:t>
            </a:r>
            <a:r>
              <a:rPr lang="en-US" altLang="en-US" dirty="0" err="1" smtClean="0">
                <a:latin typeface="Arial" pitchFamily="34" charset="0"/>
              </a:rPr>
              <a:t>org.springframework.web.struts.DelegatingActionProxy</a:t>
            </a:r>
            <a:r>
              <a:rPr lang="en-US" altLang="en-US" dirty="0" smtClean="0">
                <a:latin typeface="Arial" pitchFamily="34" charset="0"/>
              </a:rPr>
              <a:t> and declare a matching (action "path" == bean "name“) Spring bean for the actual Struts action.</a:t>
            </a:r>
          </a:p>
          <a:p>
            <a:endParaRPr lang="en-US" altLang="en-US" dirty="0" smtClean="0">
              <a:latin typeface="Arial" pitchFamily="34" charset="0"/>
            </a:endParaRPr>
          </a:p>
          <a:p>
            <a:endParaRPr lang="en-US" altLang="en-US" dirty="0" smtClean="0">
              <a:latin typeface="Arial" pitchFamily="34"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39B9CC3A-2AB1-498D-B8F5-A31CE2B4A2B3}" type="slidenum">
              <a:rPr lang="en-US" b="0" smtClean="0"/>
              <a:pPr eaLnBrk="1" hangingPunct="1"/>
              <a:t>353</a:t>
            </a:fld>
            <a:endParaRPr lang="en-US" b="0" smtClean="0"/>
          </a:p>
        </p:txBody>
      </p:sp>
    </p:spTree>
    <p:extLst>
      <p:ext uri="{BB962C8B-B14F-4D97-AF65-F5344CB8AC3E}">
        <p14:creationId xmlns:p14="http://schemas.microsoft.com/office/powerpoint/2010/main" val="127403068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r>
              <a:rPr lang="en-US" altLang="en-US" dirty="0" smtClean="0">
                <a:latin typeface="Arial" pitchFamily="34" charset="0"/>
              </a:rPr>
              <a:t>Refer to Spring3Struts project  in the Hands-on and Demo folder</a:t>
            </a:r>
          </a:p>
          <a:p>
            <a:endParaRPr lang="en-US" dirty="0" smtClean="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589D7355-DB4A-47DC-977A-67942B37CAFB}" type="slidenum">
              <a:rPr lang="en-US" b="0" smtClean="0"/>
              <a:pPr eaLnBrk="1" hangingPunct="1"/>
              <a:t>355</a:t>
            </a:fld>
            <a:endParaRPr lang="en-US" b="0" smtClean="0"/>
          </a:p>
        </p:txBody>
      </p:sp>
    </p:spTree>
    <p:extLst>
      <p:ext uri="{BB962C8B-B14F-4D97-AF65-F5344CB8AC3E}">
        <p14:creationId xmlns:p14="http://schemas.microsoft.com/office/powerpoint/2010/main" val="400594359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a:t>
            </a:r>
            <a:r>
              <a:rPr lang="en-US" baseline="0" dirty="0" smtClean="0"/>
              <a:t>s to Trainer: Say to the participants “It is time to answer some questions on this chapter. Please raise your hand if you want to answer. Let us begin.</a:t>
            </a:r>
          </a:p>
          <a:p>
            <a:endParaRPr lang="en-US" baseline="0" dirty="0" smtClean="0"/>
          </a:p>
          <a:p>
            <a:r>
              <a:rPr lang="en-US" baseline="0" dirty="0" smtClean="0"/>
              <a:t>Ask the facilitator for the names of participants who have raised their hand and say to them “Please type in your response in the chat window if I call out your name.”</a:t>
            </a:r>
          </a:p>
          <a:p>
            <a:endParaRPr lang="en-US" baseline="0" dirty="0" smtClean="0"/>
          </a:p>
          <a:p>
            <a:r>
              <a:rPr lang="en-US" baseline="0" dirty="0" smtClean="0"/>
              <a:t>Instruction to facilitator: Monitor the participants raising their hand and inform trainer. The trainer can then call on the participant to type in their response in the chat window.</a:t>
            </a:r>
            <a:endParaRPr lang="en-US" dirty="0" smtClean="0">
              <a:latin typeface="Arial" pitchFamily="34" charset="0"/>
            </a:endParaRPr>
          </a:p>
          <a:p>
            <a:pPr marL="0" indent="0">
              <a:buFontTx/>
              <a:buNone/>
            </a:pPr>
            <a:endParaRPr lang="en-US" dirty="0" smtClean="0"/>
          </a:p>
          <a:p>
            <a:pPr marL="0" indent="0">
              <a:buFontTx/>
              <a:buNone/>
            </a:pPr>
            <a:r>
              <a:rPr lang="en-US" dirty="0" smtClean="0"/>
              <a:t>Answers:</a:t>
            </a:r>
          </a:p>
          <a:p>
            <a:pPr marL="216233" indent="-216233">
              <a:buFontTx/>
              <a:buAutoNum type="arabicPeriod"/>
            </a:pPr>
            <a:r>
              <a:rPr lang="en-US" dirty="0" err="1" smtClean="0"/>
              <a:t>org.springframework.web.context.ContextLoaderListener</a:t>
            </a:r>
            <a:r>
              <a:rPr lang="en-US" dirty="0" smtClean="0"/>
              <a:t>.</a:t>
            </a:r>
          </a:p>
          <a:p>
            <a:pPr marL="216233" indent="-216233">
              <a:buFontTx/>
              <a:buAutoNum type="arabicPeriod"/>
            </a:pPr>
            <a:r>
              <a:rPr lang="en-US" dirty="0" smtClean="0"/>
              <a:t>org.springframework.web.context.support.WebApplicationContextUtils.</a:t>
            </a:r>
          </a:p>
          <a:p>
            <a:pPr marL="216233" indent="-216233">
              <a:buFontTx/>
              <a:buAutoNum type="arabicPeriod"/>
            </a:pPr>
            <a:r>
              <a:rPr lang="en-US" dirty="0" err="1" smtClean="0"/>
              <a:t>org.springframework.web.struts.ContextLoaderPlugIn</a:t>
            </a:r>
            <a:r>
              <a:rPr lang="en-US" b="1" dirty="0" smtClean="0"/>
              <a:t/>
            </a:r>
            <a:br>
              <a:rPr lang="en-US" b="1" dirty="0" smtClean="0"/>
            </a:br>
            <a:endParaRPr lang="en-US" dirty="0" smtClean="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20967E69-9086-4498-BB8D-D5156B38D2D4}" type="slidenum">
              <a:rPr lang="en-US" b="0" smtClean="0"/>
              <a:pPr eaLnBrk="1" hangingPunct="1"/>
              <a:t>358</a:t>
            </a:fld>
            <a:endParaRPr lang="en-US" b="0" smtClean="0"/>
          </a:p>
        </p:txBody>
      </p:sp>
    </p:spTree>
    <p:extLst>
      <p:ext uri="{BB962C8B-B14F-4D97-AF65-F5344CB8AC3E}">
        <p14:creationId xmlns:p14="http://schemas.microsoft.com/office/powerpoint/2010/main" val="374444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Instruction</a:t>
            </a:r>
            <a:r>
              <a:rPr lang="en-US" baseline="0" dirty="0" smtClean="0"/>
              <a:t>s to Trainer: These are the pre-requisites for the course. This slide can be used to check if the participants have the desired prerequisite. Explain to the participants that they have to select the options applicable and submit their response.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Instructions to Facilitator: Load the poll question into the virtual classroom.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9</a:t>
            </a:fld>
            <a:endParaRPr lang="en-US"/>
          </a:p>
        </p:txBody>
      </p:sp>
    </p:spTree>
    <p:extLst>
      <p:ext uri="{BB962C8B-B14F-4D97-AF65-F5344CB8AC3E}">
        <p14:creationId xmlns:p14="http://schemas.microsoft.com/office/powerpoint/2010/main" val="1740328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Trainer notes not required</a:t>
            </a:r>
          </a:p>
          <a:p>
            <a:endParaRPr lang="en-US" altLang="en-US" dirty="0" smtClean="0">
              <a:latin typeface="Arial" pitchFamily="34" charset="0"/>
            </a:endParaRPr>
          </a:p>
          <a:p>
            <a:r>
              <a:rPr lang="en-US" altLang="en-US" dirty="0" smtClean="0">
                <a:latin typeface="Arial" pitchFamily="34" charset="0"/>
              </a:rPr>
              <a:t>The Spring </a:t>
            </a:r>
            <a:r>
              <a:rPr lang="en-US" altLang="en-US" dirty="0" err="1" smtClean="0">
                <a:latin typeface="Arial" pitchFamily="34" charset="0"/>
              </a:rPr>
              <a:t>IoC</a:t>
            </a:r>
            <a:r>
              <a:rPr lang="en-US" altLang="en-US" dirty="0" smtClean="0">
                <a:latin typeface="Arial" pitchFamily="34" charset="0"/>
              </a:rPr>
              <a:t> container makes use of Java POJO classes and configuration metadata to produce a fully configured and executable system or application</a:t>
            </a:r>
            <a:endParaRPr lang="en-US" dirty="0" smtClean="0">
              <a:latin typeface="Arial" pitchFamily="34" charset="0"/>
            </a:endParaRP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6C487D3B-0FF4-4A86-8795-EB9855B36402}" type="slidenum">
              <a:rPr lang="en-US" b="0" smtClean="0"/>
              <a:pPr eaLnBrk="1" hangingPunct="1"/>
              <a:t>42</a:t>
            </a:fld>
            <a:endParaRPr lang="en-US" b="0" smtClean="0"/>
          </a:p>
        </p:txBody>
      </p:sp>
    </p:spTree>
    <p:extLst>
      <p:ext uri="{BB962C8B-B14F-4D97-AF65-F5344CB8AC3E}">
        <p14:creationId xmlns:p14="http://schemas.microsoft.com/office/powerpoint/2010/main" val="380585914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363</a:t>
            </a:fld>
            <a:endParaRPr lang="en-US"/>
          </a:p>
        </p:txBody>
      </p:sp>
    </p:spTree>
    <p:extLst>
      <p:ext uri="{BB962C8B-B14F-4D97-AF65-F5344CB8AC3E}">
        <p14:creationId xmlns:p14="http://schemas.microsoft.com/office/powerpoint/2010/main" val="2318755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Trainer notes not required</a:t>
            </a:r>
          </a:p>
          <a:p>
            <a:endParaRPr lang="en-US" smtClean="0">
              <a:latin typeface="Arial" pitchFamily="34" charset="0"/>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DAF68A4E-3878-41CA-9B05-97A910EE1D4E}" type="slidenum">
              <a:rPr lang="en-US" b="0" smtClean="0"/>
              <a:pPr eaLnBrk="1" hangingPunct="1"/>
              <a:t>43</a:t>
            </a:fld>
            <a:endParaRPr lang="en-US" b="0" smtClean="0"/>
          </a:p>
        </p:txBody>
      </p:sp>
    </p:spTree>
    <p:extLst>
      <p:ext uri="{BB962C8B-B14F-4D97-AF65-F5344CB8AC3E}">
        <p14:creationId xmlns:p14="http://schemas.microsoft.com/office/powerpoint/2010/main" val="337402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r>
              <a:rPr lang="en-US" altLang="en-US" dirty="0" smtClean="0">
                <a:latin typeface="Arial" pitchFamily="34" charset="0"/>
              </a:rPr>
              <a:t>In Spring, components are also called “beans.” Note that this is a different concept from the JavaBeans specification defined by Sun. The beans declared in the Spring </a:t>
            </a:r>
            <a:r>
              <a:rPr lang="en-US" altLang="en-US" dirty="0" err="1" smtClean="0">
                <a:latin typeface="Arial" pitchFamily="34" charset="0"/>
              </a:rPr>
              <a:t>IoC</a:t>
            </a:r>
            <a:r>
              <a:rPr lang="en-US" altLang="en-US" dirty="0" smtClean="0">
                <a:latin typeface="Arial" pitchFamily="34" charset="0"/>
              </a:rPr>
              <a:t> container are not necessarily required to be JavaBeans. They can be any Plain Old Java Objects (POJOs). The term POJO means an ordinary Java object without any specific requirements, such as to implement a specific interface or to extend a specific base class. This term is used to distinguish lightweight Java components from heavyweight components in other complex component models (For example, EJB components prior to version 3.1 of the EJB specification).</a:t>
            </a:r>
          </a:p>
          <a:p>
            <a:endParaRPr lang="en-US" altLang="en-US" dirty="0" smtClean="0">
              <a:latin typeface="Arial" pitchFamily="34" charset="0"/>
            </a:endParaRPr>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4F0F0AC4-0F07-4BA9-B9D8-1E407CE59A34}" type="slidenum">
              <a:rPr lang="en-US" b="0" smtClean="0"/>
              <a:pPr eaLnBrk="1" hangingPunct="1"/>
              <a:t>44</a:t>
            </a:fld>
            <a:endParaRPr lang="en-US" b="0" smtClean="0"/>
          </a:p>
        </p:txBody>
      </p:sp>
    </p:spTree>
    <p:extLst>
      <p:ext uri="{BB962C8B-B14F-4D97-AF65-F5344CB8AC3E}">
        <p14:creationId xmlns:p14="http://schemas.microsoft.com/office/powerpoint/2010/main" val="3832487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Spring provides two types of </a:t>
            </a:r>
            <a:r>
              <a:rPr lang="en-US" altLang="en-US" dirty="0" err="1" smtClean="0">
                <a:latin typeface="Arial" pitchFamily="34" charset="0"/>
              </a:rPr>
              <a:t>IoC</a:t>
            </a:r>
            <a:r>
              <a:rPr lang="en-US" altLang="en-US" dirty="0" smtClean="0">
                <a:latin typeface="Arial" pitchFamily="34" charset="0"/>
              </a:rPr>
              <a:t> container implementation. The basic one is called bean factory. The more advanced one is called application context, which is a compatible extension to the bean factory.</a:t>
            </a:r>
          </a:p>
          <a:p>
            <a:endParaRPr lang="en-US" altLang="en-US" dirty="0" smtClean="0">
              <a:latin typeface="Arial" pitchFamily="34" charset="0"/>
            </a:endParaRPr>
          </a:p>
          <a:p>
            <a:r>
              <a:rPr lang="en-US" altLang="en-US" dirty="0" smtClean="0">
                <a:latin typeface="Arial" pitchFamily="34" charset="0"/>
              </a:rPr>
              <a:t>Note that the bean configuration files for these two types of </a:t>
            </a:r>
            <a:r>
              <a:rPr lang="en-US" altLang="en-US" dirty="0" err="1" smtClean="0">
                <a:latin typeface="Arial" pitchFamily="34" charset="0"/>
              </a:rPr>
              <a:t>IoC</a:t>
            </a:r>
            <a:r>
              <a:rPr lang="en-US" altLang="en-US" dirty="0" smtClean="0">
                <a:latin typeface="Arial" pitchFamily="34" charset="0"/>
              </a:rPr>
              <a:t> containers are identical. The application context provides more advanced features than the bean factory while keeping the basic features compatible. So we strongly recommend using the application context for every application unless the resources of this application are restricted, such as when running in an applet or a mobile device.</a:t>
            </a:r>
          </a:p>
          <a:p>
            <a:endParaRPr lang="en-US" altLang="en-US" dirty="0" smtClean="0">
              <a:latin typeface="Arial" pitchFamily="34" charset="0"/>
            </a:endParaRPr>
          </a:p>
          <a:p>
            <a:r>
              <a:rPr lang="en-US" altLang="en-US" dirty="0" smtClean="0">
                <a:latin typeface="Arial" pitchFamily="34" charset="0"/>
              </a:rPr>
              <a:t>The interfaces for the bean factory and the application context are </a:t>
            </a:r>
            <a:r>
              <a:rPr lang="en-US" altLang="en-US" dirty="0" err="1" smtClean="0">
                <a:latin typeface="Arial" pitchFamily="34" charset="0"/>
              </a:rPr>
              <a:t>BeanFactory</a:t>
            </a:r>
            <a:r>
              <a:rPr lang="en-US" altLang="en-US" dirty="0" smtClean="0">
                <a:latin typeface="Arial" pitchFamily="34" charset="0"/>
              </a:rPr>
              <a:t> and ApplicationContext,  respectively. </a:t>
            </a:r>
          </a:p>
          <a:p>
            <a:endParaRPr lang="en-US" altLang="en-US" dirty="0" smtClean="0">
              <a:latin typeface="Arial" pitchFamily="34" charset="0"/>
            </a:endParaRPr>
          </a:p>
          <a:p>
            <a:r>
              <a:rPr lang="en-US" altLang="en-US" dirty="0" smtClean="0">
                <a:latin typeface="Arial" pitchFamily="34" charset="0"/>
              </a:rPr>
              <a:t>The interface ApplicationContext is a </a:t>
            </a:r>
            <a:r>
              <a:rPr lang="en-US" altLang="en-US" dirty="0" err="1" smtClean="0">
                <a:latin typeface="Arial" pitchFamily="34" charset="0"/>
              </a:rPr>
              <a:t>subinterface</a:t>
            </a:r>
            <a:r>
              <a:rPr lang="en-US" altLang="en-US" dirty="0" smtClean="0">
                <a:latin typeface="Arial" pitchFamily="34" charset="0"/>
              </a:rPr>
              <a:t> of </a:t>
            </a:r>
            <a:r>
              <a:rPr lang="en-US" altLang="en-US" dirty="0" err="1" smtClean="0">
                <a:latin typeface="Arial" pitchFamily="34" charset="0"/>
              </a:rPr>
              <a:t>BeanFactory</a:t>
            </a:r>
            <a:r>
              <a:rPr lang="en-US" altLang="en-US" dirty="0" smtClean="0">
                <a:latin typeface="Arial" pitchFamily="34" charset="0"/>
              </a:rPr>
              <a:t> for maintaining compatibility	</a:t>
            </a: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7C45606C-D5EB-4274-B419-B96D728969CE}" type="slidenum">
              <a:rPr lang="en-US" b="0" smtClean="0"/>
              <a:pPr eaLnBrk="1" hangingPunct="1"/>
              <a:t>45</a:t>
            </a:fld>
            <a:endParaRPr lang="en-US" b="0" smtClean="0"/>
          </a:p>
        </p:txBody>
      </p:sp>
    </p:spTree>
    <p:extLst>
      <p:ext uri="{BB962C8B-B14F-4D97-AF65-F5344CB8AC3E}">
        <p14:creationId xmlns:p14="http://schemas.microsoft.com/office/powerpoint/2010/main" val="1823410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ApplicationContext is an interface only. You have to instantiate an implementation of it. The ClassPathXmlApplicationContext implementation builds an application context by loading an XML configuration file from the </a:t>
            </a:r>
            <a:r>
              <a:rPr lang="en-US" altLang="en-US" dirty="0" err="1" smtClean="0">
                <a:latin typeface="Arial" pitchFamily="34" charset="0"/>
              </a:rPr>
              <a:t>classpath</a:t>
            </a:r>
            <a:r>
              <a:rPr lang="en-US" altLang="en-US" dirty="0" smtClean="0">
                <a:latin typeface="Arial" pitchFamily="34" charset="0"/>
              </a:rPr>
              <a:t>. You can also specify multiple configuration files for it. </a:t>
            </a:r>
          </a:p>
          <a:p>
            <a:endParaRPr lang="en-US" altLang="en-US" dirty="0" smtClean="0">
              <a:latin typeface="Arial" pitchFamily="34" charset="0"/>
            </a:endParaRPr>
          </a:p>
          <a:p>
            <a:r>
              <a:rPr lang="en-US" altLang="en-US" dirty="0" smtClean="0">
                <a:latin typeface="Arial" pitchFamily="34" charset="0"/>
              </a:rPr>
              <a:t>ApplicationContext context = new ClassPathXmlApplicationContext("beans.xml");</a:t>
            </a:r>
          </a:p>
          <a:p>
            <a:endParaRPr lang="en-US" altLang="en-US" dirty="0" smtClean="0">
              <a:latin typeface="Arial" pitchFamily="34" charset="0"/>
            </a:endParaRPr>
          </a:p>
          <a:p>
            <a:r>
              <a:rPr lang="en-US" altLang="en-US" dirty="0" smtClean="0">
                <a:latin typeface="Arial" pitchFamily="34" charset="0"/>
              </a:rPr>
              <a:t>Besides ClassPathXmlApplicationContext, several other ApplicationContext implementations are provided by Spring.</a:t>
            </a:r>
          </a:p>
          <a:p>
            <a:endParaRPr lang="en-US" altLang="en-US" dirty="0" smtClean="0">
              <a:latin typeface="Arial" pitchFamily="34" charset="0"/>
            </a:endParaRPr>
          </a:p>
          <a:p>
            <a:r>
              <a:rPr lang="en-US" altLang="en-US" dirty="0" err="1" smtClean="0">
                <a:latin typeface="Arial" pitchFamily="34" charset="0"/>
              </a:rPr>
              <a:t>FileSystemXmlApplicationContext</a:t>
            </a:r>
            <a:r>
              <a:rPr lang="en-US" altLang="en-US" dirty="0" smtClean="0">
                <a:latin typeface="Arial" pitchFamily="34" charset="0"/>
              </a:rPr>
              <a:t> is used to load XML configuration files from the file system or from URLs, while </a:t>
            </a:r>
            <a:r>
              <a:rPr lang="en-US" altLang="en-US" dirty="0" err="1" smtClean="0">
                <a:latin typeface="Arial" pitchFamily="34" charset="0"/>
              </a:rPr>
              <a:t>XmlWebApplicationContext</a:t>
            </a:r>
            <a:r>
              <a:rPr lang="en-US" altLang="en-US" dirty="0" smtClean="0">
                <a:latin typeface="Arial" pitchFamily="34" charset="0"/>
              </a:rPr>
              <a:t> and </a:t>
            </a:r>
            <a:r>
              <a:rPr lang="en-US" altLang="en-US" dirty="0" err="1" smtClean="0">
                <a:latin typeface="Arial" pitchFamily="34" charset="0"/>
              </a:rPr>
              <a:t>XmlPortletApplicationContext</a:t>
            </a:r>
            <a:r>
              <a:rPr lang="en-US" altLang="en-US" dirty="0" smtClean="0">
                <a:latin typeface="Arial" pitchFamily="34" charset="0"/>
              </a:rPr>
              <a:t> can be used in web and portal applications only.</a:t>
            </a:r>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CAEA60EB-AD35-4CA9-BC52-082B7DCBF477}" type="slidenum">
              <a:rPr lang="en-US" b="0" smtClean="0"/>
              <a:pPr eaLnBrk="1" hangingPunct="1"/>
              <a:t>46</a:t>
            </a:fld>
            <a:endParaRPr lang="en-US" b="0" smtClean="0"/>
          </a:p>
        </p:txBody>
      </p:sp>
    </p:spTree>
    <p:extLst>
      <p:ext uri="{BB962C8B-B14F-4D97-AF65-F5344CB8AC3E}">
        <p14:creationId xmlns:p14="http://schemas.microsoft.com/office/powerpoint/2010/main" val="3681237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The Spring </a:t>
            </a:r>
            <a:r>
              <a:rPr lang="en-US" altLang="en-US" dirty="0" err="1" smtClean="0">
                <a:latin typeface="Arial" pitchFamily="34" charset="0"/>
              </a:rPr>
              <a:t>IoC</a:t>
            </a:r>
            <a:r>
              <a:rPr lang="en-US" altLang="en-US" dirty="0" smtClean="0">
                <a:latin typeface="Arial" pitchFamily="34" charset="0"/>
              </a:rPr>
              <a:t> container consumes a form of </a:t>
            </a:r>
            <a:r>
              <a:rPr lang="en-US" altLang="en-US" i="1" dirty="0" smtClean="0">
                <a:latin typeface="Arial" pitchFamily="34" charset="0"/>
              </a:rPr>
              <a:t>configuration metadata</a:t>
            </a:r>
            <a:r>
              <a:rPr lang="en-US" altLang="en-US" dirty="0" smtClean="0">
                <a:latin typeface="Arial" pitchFamily="34" charset="0"/>
              </a:rPr>
              <a:t>. This configuration metadata represents how you as an application developer tell the Spring container to instantiate,</a:t>
            </a:r>
          </a:p>
          <a:p>
            <a:endParaRPr lang="en-US" altLang="en-US" dirty="0" smtClean="0">
              <a:latin typeface="Arial" pitchFamily="34" charset="0"/>
            </a:endParaRPr>
          </a:p>
          <a:p>
            <a:r>
              <a:rPr lang="en-US" altLang="en-US" dirty="0" smtClean="0">
                <a:latin typeface="Arial" pitchFamily="34" charset="0"/>
              </a:rPr>
              <a:t>Configuration metadata is traditionally supplied in a simple and intuitive XML format.</a:t>
            </a:r>
          </a:p>
          <a:p>
            <a:endParaRPr lang="en-US" altLang="en-US" dirty="0" smtClean="0">
              <a:latin typeface="Arial" pitchFamily="34" charset="0"/>
            </a:endParaRPr>
          </a:p>
          <a:p>
            <a:endParaRPr lang="en-US" altLang="en-US" dirty="0" smtClean="0">
              <a:latin typeface="Arial" pitchFamily="34" charset="0"/>
            </a:endParaRPr>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B7671EAA-FC0B-44F5-ABAD-9C4A12206F26}" type="slidenum">
              <a:rPr lang="en-US" b="0" smtClean="0"/>
              <a:pPr eaLnBrk="1" hangingPunct="1"/>
              <a:t>47</a:t>
            </a:fld>
            <a:endParaRPr lang="en-US" b="0" smtClean="0"/>
          </a:p>
        </p:txBody>
      </p:sp>
    </p:spTree>
    <p:extLst>
      <p:ext uri="{BB962C8B-B14F-4D97-AF65-F5344CB8AC3E}">
        <p14:creationId xmlns:p14="http://schemas.microsoft.com/office/powerpoint/2010/main" val="3055377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Starting with Spring 3.0, many features provided by the Spring </a:t>
            </a:r>
            <a:r>
              <a:rPr lang="en-US" altLang="en-US" dirty="0" err="1" smtClean="0">
                <a:latin typeface="Arial" pitchFamily="34" charset="0"/>
              </a:rPr>
              <a:t>JavaConfig</a:t>
            </a:r>
            <a:r>
              <a:rPr lang="en-US" altLang="en-US" dirty="0" smtClean="0">
                <a:latin typeface="Arial" pitchFamily="34" charset="0"/>
              </a:rPr>
              <a:t> project became part of the core Spring Framework. Thus you can define beans external to your application classes by using Java rather than XML files. To use these new features, refer to @Configuration, @Bean, @Import and @</a:t>
            </a:r>
            <a:r>
              <a:rPr lang="en-US" altLang="en-US" dirty="0" err="1" smtClean="0">
                <a:latin typeface="Arial" pitchFamily="34" charset="0"/>
              </a:rPr>
              <a:t>DependsOn</a:t>
            </a:r>
            <a:r>
              <a:rPr lang="en-US" altLang="en-US" dirty="0" smtClean="0">
                <a:latin typeface="Arial" pitchFamily="34" charset="0"/>
              </a:rPr>
              <a:t> annotations.</a:t>
            </a:r>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B0204469-47FE-44D6-BF43-E59E16EB41DA}" type="slidenum">
              <a:rPr lang="en-US" b="0" smtClean="0"/>
              <a:pPr eaLnBrk="1" hangingPunct="1"/>
              <a:t>48</a:t>
            </a:fld>
            <a:endParaRPr lang="en-US" b="0" smtClean="0"/>
          </a:p>
        </p:txBody>
      </p:sp>
    </p:spTree>
    <p:extLst>
      <p:ext uri="{BB962C8B-B14F-4D97-AF65-F5344CB8AC3E}">
        <p14:creationId xmlns:p14="http://schemas.microsoft.com/office/powerpoint/2010/main" val="2194812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The id attribute is a string that you use to identify the individual bean definition.</a:t>
            </a:r>
          </a:p>
          <a:p>
            <a:r>
              <a:rPr lang="en-US" altLang="en-US" dirty="0" smtClean="0">
                <a:latin typeface="Arial" pitchFamily="34" charset="0"/>
              </a:rPr>
              <a:t>The class attribute defines the type of the bean and uses the fully qualified class name. </a:t>
            </a:r>
          </a:p>
          <a:p>
            <a:r>
              <a:rPr lang="en-US" altLang="en-US" dirty="0" smtClean="0">
                <a:latin typeface="Arial" pitchFamily="34" charset="0"/>
              </a:rPr>
              <a:t>The value of the id attribute refers to collaborating objects.</a:t>
            </a: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C8B74CE5-4AB2-422B-995C-53ADF160CCA7}" type="slidenum">
              <a:rPr lang="en-US" b="0" smtClean="0"/>
              <a:pPr eaLnBrk="1" hangingPunct="1"/>
              <a:t>49</a:t>
            </a:fld>
            <a:endParaRPr lang="en-US" b="0" smtClean="0"/>
          </a:p>
        </p:txBody>
      </p:sp>
    </p:spTree>
    <p:extLst>
      <p:ext uri="{BB962C8B-B14F-4D97-AF65-F5344CB8AC3E}">
        <p14:creationId xmlns:p14="http://schemas.microsoft.com/office/powerpoint/2010/main" val="2510304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Instructions to the trainer: 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dirty="0" smtClean="0"/>
          </a:p>
          <a:p>
            <a:r>
              <a:rPr lang="en-US" dirty="0" smtClean="0"/>
              <a:t>Answer: </a:t>
            </a:r>
          </a:p>
          <a:p>
            <a:r>
              <a:rPr lang="en-US" dirty="0" smtClean="0"/>
              <a:t>Bean Factory</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50</a:t>
            </a:fld>
            <a:endParaRPr lang="en-US"/>
          </a:p>
        </p:txBody>
      </p:sp>
    </p:spTree>
    <p:extLst>
      <p:ext uri="{BB962C8B-B14F-4D97-AF65-F5344CB8AC3E}">
        <p14:creationId xmlns:p14="http://schemas.microsoft.com/office/powerpoint/2010/main" val="1270794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1.Explain how to create a spring project in </a:t>
            </a:r>
            <a:r>
              <a:rPr lang="en-US" altLang="en-US" dirty="0" err="1" smtClean="0">
                <a:latin typeface="Arial" pitchFamily="34" charset="0"/>
              </a:rPr>
              <a:t>NetBeans</a:t>
            </a:r>
            <a:r>
              <a:rPr lang="en-US" altLang="en-US" dirty="0" smtClean="0">
                <a:latin typeface="Arial" pitchFamily="34" charset="0"/>
              </a:rPr>
              <a:t> 6.9.1 or Eclipse </a:t>
            </a:r>
          </a:p>
          <a:p>
            <a:r>
              <a:rPr lang="en-US" altLang="en-US" dirty="0" smtClean="0">
                <a:latin typeface="Arial" pitchFamily="34" charset="0"/>
              </a:rPr>
              <a:t>2. Explain the project structure to the participants.</a:t>
            </a:r>
          </a:p>
          <a:p>
            <a:r>
              <a:rPr lang="en-US" altLang="en-US" dirty="0" smtClean="0">
                <a:latin typeface="Arial" pitchFamily="34" charset="0"/>
              </a:rPr>
              <a:t>3. Explain the configuration entry in the beans.xml.	</a:t>
            </a:r>
          </a:p>
          <a:p>
            <a:r>
              <a:rPr lang="en-US" altLang="en-US" dirty="0" smtClean="0">
                <a:latin typeface="Arial" pitchFamily="34" charset="0"/>
              </a:rPr>
              <a:t>4. Explain how the </a:t>
            </a:r>
            <a:r>
              <a:rPr lang="en-US" altLang="en-US" dirty="0" err="1" smtClean="0">
                <a:latin typeface="Arial" pitchFamily="34" charset="0"/>
              </a:rPr>
              <a:t>IoC</a:t>
            </a:r>
            <a:r>
              <a:rPr lang="en-US" altLang="en-US" dirty="0" smtClean="0">
                <a:latin typeface="Arial" pitchFamily="34" charset="0"/>
              </a:rPr>
              <a:t> container is created and used.</a:t>
            </a:r>
          </a:p>
          <a:p>
            <a:endParaRPr lang="en-US" altLang="en-US" dirty="0" smtClean="0">
              <a:latin typeface="Arial" pitchFamily="34" charset="0"/>
            </a:endParaRPr>
          </a:p>
          <a:p>
            <a:pPr eaLnBrk="1" hangingPunct="1"/>
            <a:r>
              <a:rPr lang="en-US" altLang="en-US" dirty="0" smtClean="0">
                <a:latin typeface="Arial" pitchFamily="34" charset="0"/>
              </a:rPr>
              <a:t>Refer to Guided Exercise 1 </a:t>
            </a:r>
            <a:r>
              <a:rPr lang="en-US" altLang="en-US" b="1" dirty="0" smtClean="0">
                <a:latin typeface="Arial" pitchFamily="34" charset="0"/>
              </a:rPr>
              <a:t>Hello World </a:t>
            </a:r>
            <a:r>
              <a:rPr lang="en-US" altLang="en-US" dirty="0" smtClean="0">
                <a:latin typeface="Arial" pitchFamily="34" charset="0"/>
              </a:rPr>
              <a:t>in the hands-on document.</a:t>
            </a:r>
          </a:p>
          <a:p>
            <a:pPr eaLnBrk="1" hangingPunct="1"/>
            <a:r>
              <a:rPr lang="en-US" altLang="en-US" dirty="0" smtClean="0">
                <a:latin typeface="Arial" pitchFamily="34" charset="0"/>
              </a:rPr>
              <a:t>Practice  the programs in the demo project </a:t>
            </a:r>
            <a:r>
              <a:rPr lang="en-US" altLang="en-US" b="1" dirty="0" err="1" smtClean="0">
                <a:latin typeface="Arial" pitchFamily="34" charset="0"/>
              </a:rPr>
              <a:t>Spring_Intro</a:t>
            </a:r>
            <a:r>
              <a:rPr lang="en-US" altLang="en-US" dirty="0" smtClean="0">
                <a:latin typeface="Arial" pitchFamily="34" charset="0"/>
              </a:rPr>
              <a:t>.</a:t>
            </a:r>
          </a:p>
          <a:p>
            <a:endParaRPr lang="en-US" altLang="en-US" dirty="0" smtClean="0">
              <a:latin typeface="Arial" pitchFamily="34" charset="0"/>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E301F9BF-25E7-4272-A9CF-A0C8826AF09E}" type="slidenum">
              <a:rPr lang="en-US" b="0" smtClean="0"/>
              <a:pPr eaLnBrk="1" hangingPunct="1"/>
              <a:t>51</a:t>
            </a:fld>
            <a:endParaRPr lang="en-US" b="0" smtClean="0"/>
          </a:p>
        </p:txBody>
      </p:sp>
    </p:spTree>
    <p:extLst>
      <p:ext uri="{BB962C8B-B14F-4D97-AF65-F5344CB8AC3E}">
        <p14:creationId xmlns:p14="http://schemas.microsoft.com/office/powerpoint/2010/main" val="261592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61F459A4-3087-42F2-BB24-D33D483B9A5A}" type="slidenum">
              <a:rPr lang="en-US" b="0" smtClean="0"/>
              <a:pPr eaLnBrk="1" hangingPunct="1"/>
              <a:t>10</a:t>
            </a:fld>
            <a:endParaRPr lang="en-US" b="0" smtClean="0"/>
          </a:p>
        </p:txBody>
      </p:sp>
    </p:spTree>
    <p:extLst>
      <p:ext uri="{BB962C8B-B14F-4D97-AF65-F5344CB8AC3E}">
        <p14:creationId xmlns:p14="http://schemas.microsoft.com/office/powerpoint/2010/main" val="1938988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To get a declared bean from a bean factory or an application context, make a call to the </a:t>
            </a:r>
            <a:r>
              <a:rPr lang="en-US" altLang="en-US" dirty="0" err="1" smtClean="0">
                <a:latin typeface="Arial" pitchFamily="34" charset="0"/>
              </a:rPr>
              <a:t>getBean</a:t>
            </a:r>
            <a:r>
              <a:rPr lang="en-US" altLang="en-US" dirty="0" smtClean="0">
                <a:latin typeface="Arial" pitchFamily="34" charset="0"/>
              </a:rPr>
              <a:t>() method and pass in the unique bean name.</a:t>
            </a:r>
          </a:p>
          <a:p>
            <a:endParaRPr lang="en-US" altLang="en-US" dirty="0" smtClean="0">
              <a:latin typeface="Arial" pitchFamily="34" charset="0"/>
            </a:endParaRPr>
          </a:p>
          <a:p>
            <a:r>
              <a:rPr lang="en-US" altLang="en-US" dirty="0" smtClean="0">
                <a:latin typeface="Arial" pitchFamily="34" charset="0"/>
              </a:rPr>
              <a:t>The return type of the </a:t>
            </a:r>
            <a:r>
              <a:rPr lang="en-US" altLang="en-US" dirty="0" err="1" smtClean="0">
                <a:latin typeface="Arial" pitchFamily="34" charset="0"/>
              </a:rPr>
              <a:t>getBean</a:t>
            </a:r>
            <a:r>
              <a:rPr lang="en-US" altLang="en-US" dirty="0" smtClean="0">
                <a:latin typeface="Arial" pitchFamily="34" charset="0"/>
              </a:rPr>
              <a:t>() method is </a:t>
            </a:r>
            <a:r>
              <a:rPr lang="en-US" altLang="en-US" dirty="0" err="1" smtClean="0">
                <a:latin typeface="Arial" pitchFamily="34" charset="0"/>
              </a:rPr>
              <a:t>java.lang.Object</a:t>
            </a:r>
            <a:r>
              <a:rPr lang="en-US" altLang="en-US" dirty="0" smtClean="0">
                <a:latin typeface="Arial" pitchFamily="34" charset="0"/>
              </a:rPr>
              <a:t>, so cast it to its actual type before using it.</a:t>
            </a:r>
          </a:p>
          <a:p>
            <a:endParaRPr lang="en-US" altLang="en-US" dirty="0" smtClean="0">
              <a:latin typeface="Arial" pitchFamily="34" charset="0"/>
            </a:endParaRPr>
          </a:p>
          <a:p>
            <a:r>
              <a:rPr lang="en-US" altLang="en-US" dirty="0" smtClean="0">
                <a:solidFill>
                  <a:srgbClr val="C00000"/>
                </a:solidFill>
                <a:latin typeface="Arial" pitchFamily="34" charset="0"/>
              </a:rPr>
              <a:t> HelloWorld </a:t>
            </a:r>
            <a:r>
              <a:rPr lang="en-US" altLang="en-US" dirty="0" err="1" smtClean="0">
                <a:solidFill>
                  <a:srgbClr val="C00000"/>
                </a:solidFill>
                <a:latin typeface="Arial" pitchFamily="34" charset="0"/>
              </a:rPr>
              <a:t>helloWorld</a:t>
            </a:r>
            <a:r>
              <a:rPr lang="en-US" altLang="en-US" dirty="0" smtClean="0">
                <a:solidFill>
                  <a:srgbClr val="C00000"/>
                </a:solidFill>
                <a:latin typeface="Arial" pitchFamily="34" charset="0"/>
              </a:rPr>
              <a:t> = (HelloWorld) </a:t>
            </a:r>
            <a:r>
              <a:rPr lang="en-US" altLang="en-US" dirty="0" err="1" smtClean="0">
                <a:solidFill>
                  <a:srgbClr val="C00000"/>
                </a:solidFill>
                <a:latin typeface="Arial" pitchFamily="34" charset="0"/>
              </a:rPr>
              <a:t>context.getBean</a:t>
            </a:r>
            <a:r>
              <a:rPr lang="en-US" altLang="en-US" dirty="0" smtClean="0">
                <a:solidFill>
                  <a:srgbClr val="C00000"/>
                </a:solidFill>
                <a:latin typeface="Arial" pitchFamily="34" charset="0"/>
              </a:rPr>
              <a:t>("helloWorld");</a:t>
            </a:r>
          </a:p>
          <a:p>
            <a:endParaRPr lang="en-US" altLang="en-US" dirty="0" smtClean="0">
              <a:latin typeface="Arial" pitchFamily="34" charset="0"/>
            </a:endParaRPr>
          </a:p>
          <a:p>
            <a:r>
              <a:rPr lang="en-US" altLang="en-US" dirty="0" smtClean="0">
                <a:latin typeface="Arial" pitchFamily="34" charset="0"/>
              </a:rPr>
              <a:t>After this you are free to use the bean just like any object you created using a constructor.</a:t>
            </a: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54435111-B830-4326-A34F-ADF1695A69B1}" type="slidenum">
              <a:rPr lang="en-US" b="0" smtClean="0"/>
              <a:pPr eaLnBrk="1" hangingPunct="1"/>
              <a:t>52</a:t>
            </a:fld>
            <a:endParaRPr lang="en-US" b="0" smtClean="0"/>
          </a:p>
        </p:txBody>
      </p:sp>
    </p:spTree>
    <p:extLst>
      <p:ext uri="{BB962C8B-B14F-4D97-AF65-F5344CB8AC3E}">
        <p14:creationId xmlns:p14="http://schemas.microsoft.com/office/powerpoint/2010/main" val="632912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Case Study 2: Sequence Number Generator (Dependency Injection)</a:t>
            </a:r>
          </a:p>
          <a:p>
            <a:endParaRPr lang="en-US" altLang="en-US" dirty="0" smtClean="0">
              <a:latin typeface="Arial" pitchFamily="34" charset="0"/>
            </a:endParaRPr>
          </a:p>
          <a:p>
            <a:r>
              <a:rPr lang="en-US" altLang="en-US" dirty="0" smtClean="0">
                <a:latin typeface="Arial" pitchFamily="34" charset="0"/>
              </a:rPr>
              <a:t>(Refer to Hands-on document: hands-</a:t>
            </a:r>
            <a:r>
              <a:rPr lang="en-US" altLang="en-US" dirty="0" err="1" smtClean="0">
                <a:latin typeface="Arial" pitchFamily="34" charset="0"/>
              </a:rPr>
              <a:t>on_Core</a:t>
            </a:r>
            <a:r>
              <a:rPr lang="en-US" altLang="en-US" dirty="0" smtClean="0">
                <a:latin typeface="Arial" pitchFamily="34" charset="0"/>
              </a:rPr>
              <a:t> Spring) This will be discussed in the forth coming slides</a:t>
            </a: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E5AD9980-F68B-45B3-9A9D-828ACF5BEBF6}" type="slidenum">
              <a:rPr lang="en-US" b="0" smtClean="0"/>
              <a:pPr eaLnBrk="1" hangingPunct="1"/>
              <a:t>53</a:t>
            </a:fld>
            <a:endParaRPr lang="en-US" b="0" smtClean="0"/>
          </a:p>
        </p:txBody>
      </p:sp>
    </p:spTree>
    <p:extLst>
      <p:ext uri="{BB962C8B-B14F-4D97-AF65-F5344CB8AC3E}">
        <p14:creationId xmlns:p14="http://schemas.microsoft.com/office/powerpoint/2010/main" val="2040577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F284352F-9092-4845-8E1E-8FB6A3EEEFCE}" type="slidenum">
              <a:rPr lang="en-US" b="0" smtClean="0"/>
              <a:pPr eaLnBrk="1" hangingPunct="1"/>
              <a:t>54</a:t>
            </a:fld>
            <a:endParaRPr lang="en-US" b="0" smtClean="0"/>
          </a:p>
        </p:txBody>
      </p:sp>
    </p:spTree>
    <p:extLst>
      <p:ext uri="{BB962C8B-B14F-4D97-AF65-F5344CB8AC3E}">
        <p14:creationId xmlns:p14="http://schemas.microsoft.com/office/powerpoint/2010/main" val="928082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18188E41-C822-4A3E-91B1-CA20E2D389AC}" type="slidenum">
              <a:rPr lang="en-US" b="0" smtClean="0"/>
              <a:pPr eaLnBrk="1" hangingPunct="1"/>
              <a:t>55</a:t>
            </a:fld>
            <a:endParaRPr lang="en-US" b="0" smtClean="0"/>
          </a:p>
        </p:txBody>
      </p:sp>
    </p:spTree>
    <p:extLst>
      <p:ext uri="{BB962C8B-B14F-4D97-AF65-F5344CB8AC3E}">
        <p14:creationId xmlns:p14="http://schemas.microsoft.com/office/powerpoint/2010/main" val="4287774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Every java based application has a few objects that work together to present what the end-user sees as a working application. When writing a complex Java application, application classes should be as independent as possible of other Java classes to increase the possibility to reuse these classes and to test them independently of other classes while doing unit testing. Dependency Injection (or sometime called wiring) helps in gluing these classes together and same time keeping them independent</a:t>
            </a: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D4EA8E5D-F7B6-42CC-BA98-C29B0E086491}" type="slidenum">
              <a:rPr lang="en-US" b="0" smtClean="0"/>
              <a:pPr eaLnBrk="1" hangingPunct="1"/>
              <a:t>56</a:t>
            </a:fld>
            <a:endParaRPr lang="en-US" b="0" smtClean="0"/>
          </a:p>
        </p:txBody>
      </p:sp>
    </p:spTree>
    <p:extLst>
      <p:ext uri="{BB962C8B-B14F-4D97-AF65-F5344CB8AC3E}">
        <p14:creationId xmlns:p14="http://schemas.microsoft.com/office/powerpoint/2010/main" val="886568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In the Spring </a:t>
            </a:r>
            <a:r>
              <a:rPr lang="en-US" altLang="en-US" dirty="0" err="1" smtClean="0">
                <a:latin typeface="Arial" pitchFamily="34" charset="0"/>
              </a:rPr>
              <a:t>IoC</a:t>
            </a:r>
            <a:r>
              <a:rPr lang="en-US" altLang="en-US" dirty="0" smtClean="0">
                <a:latin typeface="Arial" pitchFamily="34" charset="0"/>
              </a:rPr>
              <a:t> container, each bean’s name should be unique, although duplicate names are allowed for overriding bean declaration if more than one context is loaded. A bean’s name can be defined by the name attribute of the &lt;bean&gt; element. Actually, there’s a preferred way of identifying a bean: through the standard XML id attribute, whose purpose is to identify an element within an XML document. In this way, if your text editor is XML-aware, it can help to validate each bean’s uniqueness at design time.</a:t>
            </a:r>
          </a:p>
          <a:p>
            <a:endParaRPr lang="en-US" altLang="en-US" dirty="0" smtClean="0">
              <a:latin typeface="Arial" pitchFamily="34" charset="0"/>
            </a:endParaRPr>
          </a:p>
          <a:p>
            <a:r>
              <a:rPr lang="en-US" altLang="en-US" dirty="0" smtClean="0">
                <a:latin typeface="Arial" pitchFamily="34" charset="0"/>
              </a:rPr>
              <a:t>However, XML has restrictions on the characters that can appear in the XML id attribute. But usually, you won’t use those special characters in a bean name. Moreover, Spring allows you to specify multiple names, separated by commas, for a bean in the name attribute. But you can’t do so in the id attribute because commas are not allowed there. In fact, neither the bean name nor the bean ID is required for a bean. </a:t>
            </a:r>
          </a:p>
          <a:p>
            <a:endParaRPr lang="en-US" altLang="en-US" dirty="0" smtClean="0">
              <a:latin typeface="Arial" pitchFamily="34" charset="0"/>
            </a:endParaRPr>
          </a:p>
          <a:p>
            <a:r>
              <a:rPr lang="en-US" altLang="en-US" dirty="0" smtClean="0">
                <a:latin typeface="Arial" pitchFamily="34" charset="0"/>
              </a:rPr>
              <a:t>A bean that has no name defined is called an anonymous bean. You will create beans like this that serve only to interact with the Spring container itself, that you are sure you will only inject by type later on, or that you will nest, inline, in the declaration of an outer bean.</a:t>
            </a:r>
          </a:p>
          <a:p>
            <a:endParaRPr lang="en-US" altLang="en-US" dirty="0" smtClean="0">
              <a:latin typeface="Arial" pitchFamily="34" charset="0"/>
            </a:endParaRPr>
          </a:p>
          <a:p>
            <a:r>
              <a:rPr lang="en-US" altLang="en-US" dirty="0" smtClean="0">
                <a:latin typeface="Arial" pitchFamily="34" charset="0"/>
              </a:rPr>
              <a:t>Refer to </a:t>
            </a:r>
            <a:r>
              <a:rPr lang="en-US" altLang="en-US" dirty="0" err="1" smtClean="0">
                <a:latin typeface="Arial" pitchFamily="34" charset="0"/>
              </a:rPr>
              <a:t>SequenceGenerator</a:t>
            </a:r>
            <a:r>
              <a:rPr lang="en-US" altLang="en-US" dirty="0" smtClean="0">
                <a:latin typeface="Arial" pitchFamily="34" charset="0"/>
              </a:rPr>
              <a:t> project.</a:t>
            </a:r>
          </a:p>
          <a:p>
            <a:endParaRPr lang="en-US" altLang="en-US" dirty="0" smtClean="0">
              <a:latin typeface="Arial" pitchFamily="34" charset="0"/>
            </a:endParaRP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C154E083-31D8-4122-85BF-D3A1A5116B66}" type="slidenum">
              <a:rPr lang="en-US" b="0" smtClean="0"/>
              <a:pPr eaLnBrk="1" hangingPunct="1"/>
              <a:t>57</a:t>
            </a:fld>
            <a:endParaRPr lang="en-US" b="0" smtClean="0"/>
          </a:p>
        </p:txBody>
      </p:sp>
    </p:spTree>
    <p:extLst>
      <p:ext uri="{BB962C8B-B14F-4D97-AF65-F5344CB8AC3E}">
        <p14:creationId xmlns:p14="http://schemas.microsoft.com/office/powerpoint/2010/main" val="186350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Explain the benefits of using DI </a:t>
            </a:r>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9CEC9073-39C8-4E76-A8E8-9487F003E4A0}" type="slidenum">
              <a:rPr lang="en-US" b="0" smtClean="0"/>
              <a:pPr eaLnBrk="1" hangingPunct="1"/>
              <a:t>58</a:t>
            </a:fld>
            <a:endParaRPr lang="en-US" b="0" smtClean="0"/>
          </a:p>
        </p:txBody>
      </p:sp>
    </p:spTree>
    <p:extLst>
      <p:ext uri="{BB962C8B-B14F-4D97-AF65-F5344CB8AC3E}">
        <p14:creationId xmlns:p14="http://schemas.microsoft.com/office/powerpoint/2010/main" val="4284402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Trainer notes not required</a:t>
            </a:r>
          </a:p>
        </p:txBody>
      </p:sp>
      <p:sp>
        <p:nvSpPr>
          <p:cNvPr id="120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AADFCECF-8713-451F-8228-D696022449B6}" type="slidenum">
              <a:rPr lang="en-US" b="0" smtClean="0"/>
              <a:pPr eaLnBrk="1" hangingPunct="1"/>
              <a:t>59</a:t>
            </a:fld>
            <a:endParaRPr lang="en-US" b="0" smtClean="0"/>
          </a:p>
        </p:txBody>
      </p:sp>
    </p:spTree>
    <p:extLst>
      <p:ext uri="{BB962C8B-B14F-4D97-AF65-F5344CB8AC3E}">
        <p14:creationId xmlns:p14="http://schemas.microsoft.com/office/powerpoint/2010/main" val="2382237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r>
              <a:rPr lang="en-US" altLang="en-US" dirty="0" smtClean="0">
                <a:latin typeface="Arial" pitchFamily="34" charset="0"/>
              </a:rPr>
              <a:t/>
            </a:r>
            <a:br>
              <a:rPr lang="en-US" altLang="en-US" dirty="0" smtClean="0">
                <a:latin typeface="Arial" pitchFamily="34" charset="0"/>
              </a:rPr>
            </a:br>
            <a:r>
              <a:rPr lang="en-US" altLang="en-US" dirty="0" smtClean="0">
                <a:latin typeface="Arial" pitchFamily="34" charset="0"/>
              </a:rPr>
              <a:t>Spring supports a shortcut for specifying the value of a simple type property. You can present a value attribute in the &lt;property&gt; element instead of enclosing a &lt;value&gt; element inside.</a:t>
            </a:r>
          </a:p>
          <a:p>
            <a:endParaRPr lang="en-US" altLang="en-US" dirty="0" smtClean="0">
              <a:latin typeface="Arial" pitchFamily="34" charset="0"/>
            </a:endParaRPr>
          </a:p>
          <a:p>
            <a:r>
              <a:rPr lang="en-US" altLang="en-US" dirty="0" smtClean="0">
                <a:latin typeface="Arial" pitchFamily="34" charset="0"/>
              </a:rPr>
              <a:t>Since then, Spring 2.0, another convenient shortcut to define properties was added. It consists of using the p schema to define bean properties as attributes of the &lt;bean&gt; element. This can shorten the lines of XML configuration.</a:t>
            </a:r>
          </a:p>
          <a:p>
            <a:endParaRPr lang="en-US" altLang="en-US" dirty="0" smtClean="0">
              <a:latin typeface="Arial" pitchFamily="34" charset="0"/>
            </a:endParaRP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FA5AD473-C0E2-4D3A-9D42-95D51CFE8564}" type="slidenum">
              <a:rPr lang="en-US" b="0" smtClean="0"/>
              <a:pPr eaLnBrk="1" hangingPunct="1"/>
              <a:t>60</a:t>
            </a:fld>
            <a:endParaRPr lang="en-US" b="0" smtClean="0"/>
          </a:p>
        </p:txBody>
      </p:sp>
    </p:spTree>
    <p:extLst>
      <p:ext uri="{BB962C8B-B14F-4D97-AF65-F5344CB8AC3E}">
        <p14:creationId xmlns:p14="http://schemas.microsoft.com/office/powerpoint/2010/main" val="78252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solidFill>
                <a:srgbClr val="C00000"/>
              </a:solidFill>
              <a:latin typeface="Arial" pitchFamily="34" charset="0"/>
            </a:endParaRPr>
          </a:p>
          <a:p>
            <a:r>
              <a:rPr lang="en-US" altLang="en-US" dirty="0" smtClean="0">
                <a:solidFill>
                  <a:srgbClr val="C00000"/>
                </a:solidFill>
                <a:latin typeface="Arial" pitchFamily="34" charset="0"/>
              </a:rPr>
              <a:t>Problem Statement. Get possible answers from the participants and discuss.</a:t>
            </a:r>
          </a:p>
          <a:p>
            <a:endParaRPr lang="en-US" altLang="en-US" dirty="0" smtClean="0">
              <a:latin typeface="Arial" pitchFamily="34" charset="0"/>
            </a:endParaRPr>
          </a:p>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p>
          <a:p>
            <a:endParaRPr lang="en-US" altLang="en-US" dirty="0" smtClean="0">
              <a:solidFill>
                <a:srgbClr val="C00000"/>
              </a:solidFill>
              <a:latin typeface="Arial" pitchFamily="34" charset="0"/>
            </a:endParaRPr>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2C4C59F2-4AE9-45C4-984D-E5C5676BAE1D}" type="slidenum">
              <a:rPr lang="en-US" b="0" smtClean="0"/>
              <a:pPr eaLnBrk="1" hangingPunct="1"/>
              <a:t>61</a:t>
            </a:fld>
            <a:endParaRPr lang="en-US" b="0" smtClean="0"/>
          </a:p>
        </p:txBody>
      </p:sp>
    </p:spTree>
    <p:extLst>
      <p:ext uri="{BB962C8B-B14F-4D97-AF65-F5344CB8AC3E}">
        <p14:creationId xmlns:p14="http://schemas.microsoft.com/office/powerpoint/2010/main" val="37100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Trainer notes not required</a:t>
            </a:r>
          </a:p>
          <a:p>
            <a:endParaRPr lang="en-US" smtClean="0"/>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3A65F8F-4CF3-4BF5-9CB4-BE93FEBF0BCB}" type="slidenum">
              <a:rPr lang="en-US" b="0" smtClean="0"/>
              <a:pPr eaLnBrk="1" hangingPunct="1"/>
              <a:t>11</a:t>
            </a:fld>
            <a:endParaRPr lang="en-US" b="0" smtClean="0"/>
          </a:p>
        </p:txBody>
      </p:sp>
    </p:spTree>
    <p:extLst>
      <p:ext uri="{BB962C8B-B14F-4D97-AF65-F5344CB8AC3E}">
        <p14:creationId xmlns:p14="http://schemas.microsoft.com/office/powerpoint/2010/main" val="16329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2D65E5F5-CA6D-459B-BCE2-A83419D4CBAA}" type="slidenum">
              <a:rPr lang="en-US" b="0" smtClean="0"/>
              <a:pPr eaLnBrk="1" hangingPunct="1"/>
              <a:t>62</a:t>
            </a:fld>
            <a:endParaRPr lang="en-US" b="0" smtClean="0"/>
          </a:p>
        </p:txBody>
      </p:sp>
    </p:spTree>
    <p:extLst>
      <p:ext uri="{BB962C8B-B14F-4D97-AF65-F5344CB8AC3E}">
        <p14:creationId xmlns:p14="http://schemas.microsoft.com/office/powerpoint/2010/main" val="1055142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800" dirty="0" smtClean="0">
                <a:latin typeface="Arial" pitchFamily="34" charset="0"/>
              </a:rPr>
              <a:t>Instruction to Trainer : </a:t>
            </a:r>
          </a:p>
          <a:p>
            <a:endParaRPr lang="en-US" altLang="en-US" sz="800" dirty="0" smtClean="0">
              <a:latin typeface="Arial" pitchFamily="34" charset="0"/>
            </a:endParaRPr>
          </a:p>
          <a:p>
            <a:endParaRPr lang="en-US" altLang="en-US" sz="800" dirty="0" smtClean="0">
              <a:latin typeface="Arial" pitchFamily="34" charset="0"/>
            </a:endParaRPr>
          </a:p>
          <a:p>
            <a:r>
              <a:rPr lang="en-US" altLang="en-US" sz="800" dirty="0" smtClean="0">
                <a:latin typeface="Arial" pitchFamily="34" charset="0"/>
              </a:rPr>
              <a:t>To define a property of the interface </a:t>
            </a:r>
            <a:r>
              <a:rPr lang="en-US" altLang="en-US" sz="800" dirty="0" err="1" smtClean="0">
                <a:latin typeface="Arial" pitchFamily="34" charset="0"/>
              </a:rPr>
              <a:t>java.util.List</a:t>
            </a:r>
            <a:r>
              <a:rPr lang="en-US" altLang="en-US" sz="800" dirty="0" smtClean="0">
                <a:latin typeface="Arial" pitchFamily="34" charset="0"/>
              </a:rPr>
              <a:t> in the bean configuration, you specify a &lt;list&gt; tag that contains the elements. The elements allowed inside the &lt;list&gt; tag can be a simple constant value specified by &lt;value&gt;, a bean reference by &lt;ref&gt;, an inner bean definition by &lt;bean&gt; or a null element by &lt;null&gt;. You can even embed other collections in a collection.</a:t>
            </a:r>
          </a:p>
          <a:p>
            <a:endParaRPr lang="en-US" altLang="en-US" sz="800" dirty="0" smtClean="0">
              <a:latin typeface="Arial" pitchFamily="34" charset="0"/>
            </a:endParaRPr>
          </a:p>
          <a:p>
            <a:r>
              <a:rPr lang="en-US" altLang="en-US" sz="800" dirty="0" smtClean="0">
                <a:latin typeface="Arial" pitchFamily="34" charset="0"/>
              </a:rPr>
              <a:t>The definition of an array in the bean configuration file is identical to a list denoted by the &lt;list&gt; tag.</a:t>
            </a:r>
          </a:p>
          <a:p>
            <a:endParaRPr lang="en-US" altLang="en-US" sz="800" dirty="0" smtClean="0">
              <a:latin typeface="Arial" pitchFamily="34" charset="0"/>
            </a:endParaRP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BCCA1CA0-6AEA-42B0-9AFB-4FFE84BA03C2}" type="slidenum">
              <a:rPr lang="en-US" b="0" smtClean="0"/>
              <a:pPr eaLnBrk="1" hangingPunct="1"/>
              <a:t>63</a:t>
            </a:fld>
            <a:endParaRPr lang="en-US" b="0" smtClean="0"/>
          </a:p>
        </p:txBody>
      </p:sp>
    </p:spTree>
    <p:extLst>
      <p:ext uri="{BB962C8B-B14F-4D97-AF65-F5344CB8AC3E}">
        <p14:creationId xmlns:p14="http://schemas.microsoft.com/office/powerpoint/2010/main" val="1074864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Spring preserves the order of your elements by using </a:t>
            </a:r>
            <a:r>
              <a:rPr lang="en-US" altLang="en-US" dirty="0" err="1" smtClean="0">
                <a:latin typeface="Arial" pitchFamily="34" charset="0"/>
              </a:rPr>
              <a:t>java.util.LinkedHashSet</a:t>
            </a:r>
            <a:r>
              <a:rPr lang="en-US" altLang="en-US" dirty="0" smtClean="0">
                <a:latin typeface="Arial" pitchFamily="34" charset="0"/>
              </a:rPr>
              <a:t>.</a:t>
            </a:r>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6C4B8129-5C76-446C-B10F-22E7EDE1BF7C}" type="slidenum">
              <a:rPr lang="en-US" b="0" smtClean="0"/>
              <a:pPr eaLnBrk="1" hangingPunct="1"/>
              <a:t>64</a:t>
            </a:fld>
            <a:endParaRPr lang="en-US" b="0" smtClean="0"/>
          </a:p>
        </p:txBody>
      </p:sp>
    </p:spTree>
    <p:extLst>
      <p:ext uri="{BB962C8B-B14F-4D97-AF65-F5344CB8AC3E}">
        <p14:creationId xmlns:p14="http://schemas.microsoft.com/office/powerpoint/2010/main" val="35002785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Trainer notes not required</a:t>
            </a:r>
            <a:endParaRPr lang="en-US" dirty="0" smtClean="0">
              <a:latin typeface="Arial" pitchFamily="34" charset="0"/>
            </a:endParaRPr>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EECCF5EB-B48F-4FD9-8171-41296139BE55}" type="slidenum">
              <a:rPr lang="en-US" b="0" smtClean="0"/>
              <a:pPr eaLnBrk="1" hangingPunct="1"/>
              <a:t>65</a:t>
            </a:fld>
            <a:endParaRPr lang="en-US" b="0" smtClean="0"/>
          </a:p>
        </p:txBody>
      </p:sp>
    </p:spTree>
    <p:extLst>
      <p:ext uri="{BB962C8B-B14F-4D97-AF65-F5344CB8AC3E}">
        <p14:creationId xmlns:p14="http://schemas.microsoft.com/office/powerpoint/2010/main" val="3801184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p>
          <a:p>
            <a:endParaRPr lang="en-US" altLang="en-US" dirty="0" smtClean="0">
              <a:latin typeface="Arial" pitchFamily="34" charset="0"/>
            </a:endParaRPr>
          </a:p>
          <a:p>
            <a:r>
              <a:rPr lang="en-US" altLang="en-US" dirty="0" smtClean="0">
                <a:latin typeface="Arial" pitchFamily="34" charset="0"/>
              </a:rPr>
              <a:t>A map interface is a table that stores its entries in key/value pairs. You can get a particular value from a map by its key, and also iterate the map entries with it for-each loop. Both the keys and values of a map can be of arbitrary type. Equality between keys is also determined by the equals() method. For example, you can modify your sequence generator to accept a </a:t>
            </a:r>
            <a:r>
              <a:rPr lang="en-US" altLang="en-US" dirty="0" err="1" smtClean="0">
                <a:latin typeface="Arial" pitchFamily="34" charset="0"/>
              </a:rPr>
              <a:t>java.util.Map</a:t>
            </a:r>
            <a:r>
              <a:rPr lang="en-US" altLang="en-US" dirty="0" smtClean="0">
                <a:latin typeface="Arial" pitchFamily="34" charset="0"/>
              </a:rPr>
              <a:t> collection that contains suffixes with keys.</a:t>
            </a:r>
          </a:p>
          <a:p>
            <a:endParaRPr lang="en-US" altLang="en-US" dirty="0" smtClean="0">
              <a:latin typeface="Arial" pitchFamily="34" charset="0"/>
            </a:endParaRPr>
          </a:p>
          <a:p>
            <a:r>
              <a:rPr lang="en-US" altLang="en-US" dirty="0" smtClean="0">
                <a:latin typeface="Arial" pitchFamily="34" charset="0"/>
              </a:rPr>
              <a:t>In Spring, a map is defined by the &lt;map&gt; tag, with multiple &lt;entry&gt; tags as children. Each entry contains a key and a value. The key must be defined inside the &lt;key&gt; tag. There is no restriction on the type of the key and value, so you are free to specify a &lt;value&gt;, &lt;ref&gt;, &lt;bean&gt;, &lt;</a:t>
            </a:r>
            <a:r>
              <a:rPr lang="en-US" altLang="en-US" dirty="0" err="1" smtClean="0">
                <a:latin typeface="Arial" pitchFamily="34" charset="0"/>
              </a:rPr>
              <a:t>idref</a:t>
            </a:r>
            <a:r>
              <a:rPr lang="en-US" altLang="en-US" dirty="0" smtClean="0">
                <a:latin typeface="Arial" pitchFamily="34" charset="0"/>
              </a:rPr>
              <a:t>&gt;, or &lt;null&gt; element for them. Spring will also preserve the order of the map entries by using </a:t>
            </a:r>
            <a:r>
              <a:rPr lang="en-US" altLang="en-US" dirty="0" err="1" smtClean="0">
                <a:latin typeface="Arial" pitchFamily="34" charset="0"/>
              </a:rPr>
              <a:t>java.util.LinkedHashMap</a:t>
            </a:r>
            <a:r>
              <a:rPr lang="en-US" altLang="en-US" dirty="0" smtClean="0">
                <a:latin typeface="Arial" pitchFamily="34" charset="0"/>
              </a:rPr>
              <a:t>.</a:t>
            </a:r>
          </a:p>
          <a:p>
            <a:endParaRPr lang="en-US" altLang="en-US" dirty="0" smtClean="0">
              <a:latin typeface="Arial" pitchFamily="34" charset="0"/>
            </a:endParaRPr>
          </a:p>
          <a:p>
            <a:endParaRPr lang="en-US" altLang="en-US" dirty="0" smtClean="0">
              <a:latin typeface="Arial" pitchFamily="34" charset="0"/>
            </a:endParaRPr>
          </a:p>
          <a:p>
            <a:endParaRPr lang="en-US" altLang="en-US" dirty="0" smtClean="0">
              <a:latin typeface="Arial" pitchFamily="34" charset="0"/>
            </a:endParaRPr>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41E35302-9B68-47C1-B0FA-B781D1721054}" type="slidenum">
              <a:rPr lang="en-US" b="0" smtClean="0"/>
              <a:pPr eaLnBrk="1" hangingPunct="1"/>
              <a:t>66</a:t>
            </a:fld>
            <a:endParaRPr lang="en-US" b="0" smtClean="0"/>
          </a:p>
        </p:txBody>
      </p:sp>
    </p:spTree>
    <p:extLst>
      <p:ext uri="{BB962C8B-B14F-4D97-AF65-F5344CB8AC3E}">
        <p14:creationId xmlns:p14="http://schemas.microsoft.com/office/powerpoint/2010/main" val="1390265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p>
          <a:p>
            <a:endParaRPr lang="en-US" altLang="en-US" dirty="0" smtClean="0">
              <a:latin typeface="Arial" pitchFamily="34" charset="0"/>
            </a:endParaRPr>
          </a:p>
          <a:p>
            <a:r>
              <a:rPr lang="en-US" altLang="en-US" dirty="0" smtClean="0">
                <a:latin typeface="Arial" pitchFamily="34" charset="0"/>
              </a:rPr>
              <a:t>Explain how to set the Map key value pairs</a:t>
            </a:r>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E456E740-6031-44CE-84C6-F0E5E950A7BD}" type="slidenum">
              <a:rPr lang="en-US" b="0" smtClean="0"/>
              <a:pPr eaLnBrk="1" hangingPunct="1"/>
              <a:t>67</a:t>
            </a:fld>
            <a:endParaRPr lang="en-US" b="0" smtClean="0"/>
          </a:p>
        </p:txBody>
      </p:sp>
    </p:spTree>
    <p:extLst>
      <p:ext uri="{BB962C8B-B14F-4D97-AF65-F5344CB8AC3E}">
        <p14:creationId xmlns:p14="http://schemas.microsoft.com/office/powerpoint/2010/main" val="24204879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p>
          <a:p>
            <a:endParaRPr lang="en-US" altLang="en-US" dirty="0" smtClean="0">
              <a:latin typeface="Arial" pitchFamily="34" charset="0"/>
            </a:endParaRPr>
          </a:p>
          <a:p>
            <a:r>
              <a:rPr lang="en-US" altLang="en-US" dirty="0" smtClean="0">
                <a:latin typeface="Arial" pitchFamily="34" charset="0"/>
              </a:rPr>
              <a:t>Explain how to set the Properties  key / value pairs</a:t>
            </a:r>
          </a:p>
          <a:p>
            <a:endParaRPr lang="en-US" altLang="en-US" dirty="0" smtClean="0">
              <a:latin typeface="Arial" pitchFamily="34" charset="0"/>
            </a:endParaRP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3A6DCE8A-0452-4E16-93B2-79B0936C5EE4}" type="slidenum">
              <a:rPr lang="en-US" b="0" smtClean="0"/>
              <a:pPr eaLnBrk="1" hangingPunct="1"/>
              <a:t>68</a:t>
            </a:fld>
            <a:endParaRPr lang="en-US" b="0" smtClean="0"/>
          </a:p>
        </p:txBody>
      </p:sp>
    </p:spTree>
    <p:extLst>
      <p:ext uri="{BB962C8B-B14F-4D97-AF65-F5344CB8AC3E}">
        <p14:creationId xmlns:p14="http://schemas.microsoft.com/office/powerpoint/2010/main" val="28311738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Case Study 2: Sequence Number Generator (Dependency Injection) in Hands-on Document Hands-</a:t>
            </a:r>
            <a:r>
              <a:rPr lang="en-US" altLang="en-US" dirty="0" err="1" smtClean="0">
                <a:latin typeface="Arial" pitchFamily="34" charset="0"/>
              </a:rPr>
              <a:t>on_Core_Spring</a:t>
            </a:r>
            <a:r>
              <a:rPr lang="en-US" altLang="en-US" dirty="0" smtClean="0">
                <a:latin typeface="Arial" pitchFamily="34" charset="0"/>
              </a:rPr>
              <a:t> </a:t>
            </a:r>
          </a:p>
          <a:p>
            <a:endParaRPr lang="en-US" altLang="en-US" dirty="0" smtClean="0">
              <a:latin typeface="Arial" pitchFamily="34" charset="0"/>
            </a:endParaRPr>
          </a:p>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p>
          <a:p>
            <a:endParaRPr lang="en-US" dirty="0" smtClean="0">
              <a:latin typeface="Arial" pitchFamily="34" charset="0"/>
            </a:endParaRPr>
          </a:p>
        </p:txBody>
      </p:sp>
      <p:sp>
        <p:nvSpPr>
          <p:cNvPr id="131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3B4F59FB-4A81-4319-9A6F-51E9C722BEE7}" type="slidenum">
              <a:rPr lang="en-US" b="0" smtClean="0"/>
              <a:pPr eaLnBrk="1" hangingPunct="1"/>
              <a:t>69</a:t>
            </a:fld>
            <a:endParaRPr lang="en-US" b="0" smtClean="0"/>
          </a:p>
        </p:txBody>
      </p:sp>
    </p:spTree>
    <p:extLst>
      <p:ext uri="{BB962C8B-B14F-4D97-AF65-F5344CB8AC3E}">
        <p14:creationId xmlns:p14="http://schemas.microsoft.com/office/powerpoint/2010/main" val="2681354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p>
          <a:p>
            <a:endParaRPr lang="en-US" altLang="en-US" dirty="0" smtClean="0">
              <a:latin typeface="Arial" pitchFamily="34" charset="0"/>
            </a:endParaRPr>
          </a:p>
          <a:p>
            <a:r>
              <a:rPr lang="en-US" altLang="en-US" dirty="0" smtClean="0">
                <a:latin typeface="Arial" pitchFamily="34" charset="0"/>
              </a:rPr>
              <a:t>Problem statement: This will be discussed in the forth coming slides</a:t>
            </a:r>
          </a:p>
          <a:p>
            <a:endParaRPr lang="en-US" altLang="en-US" dirty="0" smtClean="0">
              <a:latin typeface="Arial" pitchFamily="34" charset="0"/>
            </a:endParaRPr>
          </a:p>
          <a:p>
            <a:r>
              <a:rPr lang="en-US" altLang="en-US" dirty="0" smtClean="0">
                <a:latin typeface="Arial" pitchFamily="34" charset="0"/>
              </a:rPr>
              <a:t>Refer to Case Study 1: </a:t>
            </a:r>
            <a:r>
              <a:rPr lang="en-US" altLang="en-US" dirty="0" err="1" smtClean="0">
                <a:latin typeface="Arial" pitchFamily="34" charset="0"/>
              </a:rPr>
              <a:t>ShoppingCart</a:t>
            </a:r>
            <a:r>
              <a:rPr lang="en-US" altLang="en-US" dirty="0" smtClean="0">
                <a:latin typeface="Arial" pitchFamily="34" charset="0"/>
              </a:rPr>
              <a:t> (Dependency Injection) in hands-on document </a:t>
            </a:r>
            <a:r>
              <a:rPr lang="en-US" altLang="en-US" b="1" dirty="0" smtClean="0">
                <a:latin typeface="Arial" pitchFamily="34" charset="0"/>
              </a:rPr>
              <a:t>Hands-</a:t>
            </a:r>
            <a:r>
              <a:rPr lang="en-US" altLang="en-US" b="1" dirty="0" err="1" smtClean="0">
                <a:latin typeface="Arial" pitchFamily="34" charset="0"/>
              </a:rPr>
              <a:t>on_Core_Spring</a:t>
            </a:r>
            <a:r>
              <a:rPr lang="en-US" altLang="en-US" b="1" dirty="0" smtClean="0">
                <a:latin typeface="Arial" pitchFamily="34" charset="0"/>
              </a:rPr>
              <a:t> </a:t>
            </a:r>
          </a:p>
          <a:p>
            <a:endParaRPr lang="en-US" altLang="en-US" dirty="0" smtClean="0">
              <a:latin typeface="Arial" pitchFamily="34" charset="0"/>
            </a:endParaRPr>
          </a:p>
          <a:p>
            <a:endParaRPr lang="en-US" altLang="en-US" dirty="0" smtClean="0">
              <a:latin typeface="Arial" pitchFamily="34" charset="0"/>
            </a:endParaRPr>
          </a:p>
          <a:p>
            <a:endParaRPr lang="en-US" altLang="en-US" dirty="0" smtClean="0">
              <a:latin typeface="Arial" pitchFamily="34" charset="0"/>
            </a:endParaRPr>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8470AA53-7984-4A42-AEA4-4315B51695F3}" type="slidenum">
              <a:rPr lang="en-US" b="0" smtClean="0"/>
              <a:pPr eaLnBrk="1" hangingPunct="1"/>
              <a:t>70</a:t>
            </a:fld>
            <a:endParaRPr lang="en-US" b="0" smtClean="0"/>
          </a:p>
        </p:txBody>
      </p:sp>
    </p:spTree>
    <p:extLst>
      <p:ext uri="{BB962C8B-B14F-4D97-AF65-F5344CB8AC3E}">
        <p14:creationId xmlns:p14="http://schemas.microsoft.com/office/powerpoint/2010/main" val="35623345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Class definition for Product, Battery, Disc</a:t>
            </a:r>
          </a:p>
        </p:txBody>
      </p:sp>
      <p:sp>
        <p:nvSpPr>
          <p:cNvPr id="133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FBB06E2E-9EFA-414D-A5FA-1AA24DE651F0}" type="slidenum">
              <a:rPr lang="en-US" b="0" smtClean="0"/>
              <a:pPr eaLnBrk="1" hangingPunct="1"/>
              <a:t>71</a:t>
            </a:fld>
            <a:endParaRPr lang="en-US" b="0" smtClean="0"/>
          </a:p>
        </p:txBody>
      </p:sp>
    </p:spTree>
    <p:extLst>
      <p:ext uri="{BB962C8B-B14F-4D97-AF65-F5344CB8AC3E}">
        <p14:creationId xmlns:p14="http://schemas.microsoft.com/office/powerpoint/2010/main" val="268810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Invoke interest in the learners by asking the following question</a:t>
            </a:r>
            <a:endParaRPr lang="en-US" dirty="0" smtClean="0"/>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DA824698-6484-4A09-9BAD-34A9581E5BE7}" type="slidenum">
              <a:rPr lang="en-US" b="0" smtClean="0"/>
              <a:pPr eaLnBrk="1" hangingPunct="1"/>
              <a:t>12</a:t>
            </a:fld>
            <a:endParaRPr lang="en-US" b="0" smtClean="0"/>
          </a:p>
        </p:txBody>
      </p:sp>
    </p:spTree>
    <p:extLst>
      <p:ext uri="{BB962C8B-B14F-4D97-AF65-F5344CB8AC3E}">
        <p14:creationId xmlns:p14="http://schemas.microsoft.com/office/powerpoint/2010/main" val="2050354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0F6C3154-8A67-4B26-A724-28B37C8A80A4}" type="slidenum">
              <a:rPr lang="en-US" b="0" smtClean="0"/>
              <a:pPr eaLnBrk="1" hangingPunct="1"/>
              <a:t>72</a:t>
            </a:fld>
            <a:endParaRPr lang="en-US" b="0" smtClean="0"/>
          </a:p>
        </p:txBody>
      </p:sp>
    </p:spTree>
    <p:extLst>
      <p:ext uri="{BB962C8B-B14F-4D97-AF65-F5344CB8AC3E}">
        <p14:creationId xmlns:p14="http://schemas.microsoft.com/office/powerpoint/2010/main" val="21797396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800" dirty="0" smtClean="0">
                <a:latin typeface="Arial" pitchFamily="34" charset="0"/>
              </a:rPr>
              <a:t>Instruction to trainer:</a:t>
            </a:r>
          </a:p>
          <a:p>
            <a:endParaRPr lang="en-US" altLang="en-US" sz="800" dirty="0" smtClean="0">
              <a:latin typeface="Arial" pitchFamily="34" charset="0"/>
            </a:endParaRPr>
          </a:p>
          <a:p>
            <a:r>
              <a:rPr lang="en-US" altLang="en-US" sz="800" dirty="0" smtClean="0">
                <a:latin typeface="Arial" pitchFamily="34" charset="0"/>
              </a:rPr>
              <a:t>When you specify one or more constructor arguments for a bean, Spring will attempt to find an appropriate constructor in the bean class and pass in your arguments for bean instantiation. </a:t>
            </a:r>
          </a:p>
          <a:p>
            <a:r>
              <a:rPr lang="en-US" altLang="en-US" sz="800" dirty="0" smtClean="0">
                <a:latin typeface="Arial" pitchFamily="34" charset="0"/>
              </a:rPr>
              <a:t>However, if your arguments can be applied to more than one constructor, it may cause ambiguity in constructor matching. In this case, Spring may not be able to invoke your expected constructor.</a:t>
            </a:r>
          </a:p>
          <a:p>
            <a:endParaRPr lang="en-US" altLang="en-US" sz="800" dirty="0" smtClean="0">
              <a:latin typeface="Arial" pitchFamily="34" charset="0"/>
            </a:endParaRPr>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2CF11FCE-199E-40F6-9D44-009981161C42}" type="slidenum">
              <a:rPr lang="en-US" b="0" smtClean="0"/>
              <a:pPr eaLnBrk="1" hangingPunct="1"/>
              <a:t>73</a:t>
            </a:fld>
            <a:endParaRPr lang="en-US" b="0" smtClean="0"/>
          </a:p>
        </p:txBody>
      </p:sp>
    </p:spTree>
    <p:extLst>
      <p:ext uri="{BB962C8B-B14F-4D97-AF65-F5344CB8AC3E}">
        <p14:creationId xmlns:p14="http://schemas.microsoft.com/office/powerpoint/2010/main" val="21150787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If you run the application now, you will get the following result:</a:t>
            </a:r>
            <a:r>
              <a:rPr lang="en-US" altLang="en-US" b="1" dirty="0" smtClean="0">
                <a:latin typeface="Arial" pitchFamily="34" charset="0"/>
              </a:rPr>
              <a:t>300A  301A</a:t>
            </a:r>
            <a:endParaRPr lang="en-US" altLang="en-US" dirty="0" smtClean="0">
              <a:latin typeface="Arial" pitchFamily="34" charset="0"/>
            </a:endParaRPr>
          </a:p>
          <a:p>
            <a:r>
              <a:rPr lang="en-US" altLang="en-US" b="1" dirty="0" smtClean="0">
                <a:latin typeface="Arial" pitchFamily="34" charset="0"/>
              </a:rPr>
              <a:t> </a:t>
            </a:r>
            <a:endParaRPr lang="en-US" altLang="en-US" dirty="0" smtClean="0">
              <a:latin typeface="Arial" pitchFamily="34" charset="0"/>
            </a:endParaRPr>
          </a:p>
          <a:p>
            <a:r>
              <a:rPr lang="en-US" altLang="en-US" dirty="0" smtClean="0">
                <a:latin typeface="Arial" pitchFamily="34" charset="0"/>
              </a:rPr>
              <a:t>The cause of this unexpected result is that the first constructor, with prefix and suffix as arguments, has been invoked, but not the second. This is because Spring resolved both of your arguments as String type by default and considered that the first constructor was most suitable, as no type conversion was required. </a:t>
            </a:r>
          </a:p>
          <a:p>
            <a:r>
              <a:rPr lang="en-US" altLang="en-US" dirty="0" smtClean="0">
                <a:latin typeface="Arial" pitchFamily="34" charset="0"/>
              </a:rPr>
              <a:t> </a:t>
            </a:r>
          </a:p>
          <a:p>
            <a:endParaRPr lang="en-US" altLang="en-US" dirty="0" smtClean="0">
              <a:latin typeface="Arial" pitchFamily="34" charset="0"/>
            </a:endParaRPr>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EF9C156D-C4B1-4414-9EFC-ED06A9CEE6DC}" type="slidenum">
              <a:rPr lang="en-US" b="0" smtClean="0"/>
              <a:pPr eaLnBrk="1" hangingPunct="1"/>
              <a:t>74</a:t>
            </a:fld>
            <a:endParaRPr lang="en-US" b="0" smtClean="0"/>
          </a:p>
        </p:txBody>
      </p:sp>
    </p:spTree>
    <p:extLst>
      <p:ext uri="{BB962C8B-B14F-4D97-AF65-F5344CB8AC3E}">
        <p14:creationId xmlns:p14="http://schemas.microsoft.com/office/powerpoint/2010/main" val="870094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To specify the expected type of your arguments, you have to set it in the type attribute in &lt;constructor-</a:t>
            </a:r>
            <a:r>
              <a:rPr lang="en-US" altLang="en-US" dirty="0" err="1" smtClean="0">
                <a:latin typeface="Arial" pitchFamily="34" charset="0"/>
              </a:rPr>
              <a:t>arg</a:t>
            </a:r>
            <a:r>
              <a:rPr lang="en-US" altLang="en-US" dirty="0" smtClean="0">
                <a:latin typeface="Arial" pitchFamily="34" charset="0"/>
              </a:rPr>
              <a:t>&gt;.</a:t>
            </a:r>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F577FD86-1D0C-466D-978A-9622232292B9}" type="slidenum">
              <a:rPr lang="en-US" b="0" smtClean="0"/>
              <a:pPr eaLnBrk="1" hangingPunct="1"/>
              <a:t>75</a:t>
            </a:fld>
            <a:endParaRPr lang="en-US" b="0" smtClean="0"/>
          </a:p>
        </p:txBody>
      </p:sp>
    </p:spTree>
    <p:extLst>
      <p:ext uri="{BB962C8B-B14F-4D97-AF65-F5344CB8AC3E}">
        <p14:creationId xmlns:p14="http://schemas.microsoft.com/office/powerpoint/2010/main" val="1670242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If you run the application again, you may get the right result or the following unexpected result:</a:t>
            </a:r>
          </a:p>
          <a:p>
            <a:r>
              <a:rPr lang="en-US" altLang="en-US" dirty="0" smtClean="0">
                <a:latin typeface="Arial" pitchFamily="34" charset="0"/>
              </a:rPr>
              <a:t> </a:t>
            </a:r>
          </a:p>
          <a:p>
            <a:r>
              <a:rPr lang="en-US" altLang="en-US" dirty="0" smtClean="0">
                <a:latin typeface="Arial" pitchFamily="34" charset="0"/>
              </a:rPr>
              <a:t>30100000null</a:t>
            </a:r>
          </a:p>
          <a:p>
            <a:r>
              <a:rPr lang="en-US" altLang="en-US" dirty="0" smtClean="0">
                <a:latin typeface="Arial" pitchFamily="34" charset="0"/>
              </a:rPr>
              <a:t> </a:t>
            </a:r>
          </a:p>
          <a:p>
            <a:r>
              <a:rPr lang="en-US" altLang="en-US" dirty="0" smtClean="0">
                <a:latin typeface="Arial" pitchFamily="34" charset="0"/>
              </a:rPr>
              <a:t>30100001null</a:t>
            </a:r>
          </a:p>
          <a:p>
            <a:endParaRPr lang="en-US" altLang="en-US" dirty="0" smtClean="0">
              <a:latin typeface="Arial" pitchFamily="34" charset="0"/>
            </a:endParaRPr>
          </a:p>
          <a:p>
            <a:r>
              <a:rPr lang="en-US" altLang="en-US" dirty="0" smtClean="0">
                <a:latin typeface="Arial" pitchFamily="34" charset="0"/>
              </a:rPr>
              <a:t>The reason for this uncertainty is that Spring internally scores each constructor for compatibility with your arguments. But during the scoring process, the order in which your arguments appear in the XML is not considered. This means that from the view of Spring, the second and the third constructors will get the same score. Which one to pick depends on which one is matched first. According to the Java Reflection API, or more accurately the </a:t>
            </a:r>
            <a:r>
              <a:rPr lang="en-US" altLang="en-US" dirty="0" err="1" smtClean="0">
                <a:latin typeface="Arial" pitchFamily="34" charset="0"/>
              </a:rPr>
              <a:t>Class.getDeclaredConstructors</a:t>
            </a:r>
            <a:r>
              <a:rPr lang="en-US" altLang="en-US" dirty="0" smtClean="0">
                <a:latin typeface="Arial" pitchFamily="34" charset="0"/>
              </a:rPr>
              <a:t>() method, the constructors returned will be in an arbitrary order that may differ from the declaration order. All these factors, acting together, cause ambiguity in constructor matching.</a:t>
            </a:r>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F556FDD1-6DB7-43DA-9064-8013C8C19D40}" type="slidenum">
              <a:rPr lang="en-US" b="0" smtClean="0"/>
              <a:pPr eaLnBrk="1" hangingPunct="1"/>
              <a:t>76</a:t>
            </a:fld>
            <a:endParaRPr lang="en-US" b="0" smtClean="0"/>
          </a:p>
        </p:txBody>
      </p:sp>
    </p:spTree>
    <p:extLst>
      <p:ext uri="{BB962C8B-B14F-4D97-AF65-F5344CB8AC3E}">
        <p14:creationId xmlns:p14="http://schemas.microsoft.com/office/powerpoint/2010/main" val="29014552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To avoid this problem, you have to indicate the indexes of your arguments explicitly through the index attribute of &lt;constructor-</a:t>
            </a:r>
            <a:r>
              <a:rPr lang="en-US" altLang="en-US" dirty="0" err="1" smtClean="0">
                <a:latin typeface="Arial" pitchFamily="34" charset="0"/>
              </a:rPr>
              <a:t>arg</a:t>
            </a:r>
            <a:r>
              <a:rPr lang="en-US" altLang="en-US" dirty="0" smtClean="0">
                <a:latin typeface="Arial" pitchFamily="34" charset="0"/>
              </a:rPr>
              <a:t>&gt;. With both the type and index attributes set, Spring will be able to find the expected constructor for a bean accurately.</a:t>
            </a:r>
          </a:p>
          <a:p>
            <a:endParaRPr lang="en-US" altLang="en-US" dirty="0" smtClean="0">
              <a:latin typeface="Arial" pitchFamily="34" charset="0"/>
            </a:endParaRPr>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68CAE615-60DA-4DED-B45C-613F84051993}" type="slidenum">
              <a:rPr lang="en-US" b="0" smtClean="0"/>
              <a:pPr eaLnBrk="1" hangingPunct="1"/>
              <a:t>77</a:t>
            </a:fld>
            <a:endParaRPr lang="en-US" b="0" smtClean="0"/>
          </a:p>
        </p:txBody>
      </p:sp>
    </p:spTree>
    <p:extLst>
      <p:ext uri="{BB962C8B-B14F-4D97-AF65-F5344CB8AC3E}">
        <p14:creationId xmlns:p14="http://schemas.microsoft.com/office/powerpoint/2010/main" val="3195710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dirty="0" smtClean="0"/>
          </a:p>
          <a:p>
            <a:r>
              <a:rPr lang="en-US" dirty="0" smtClean="0"/>
              <a:t>Answers:</a:t>
            </a:r>
          </a:p>
          <a:p>
            <a:pPr marL="228600" indent="-228600">
              <a:buFont typeface="+mj-lt"/>
              <a:buAutoNum type="arabicPeriod"/>
            </a:pPr>
            <a:r>
              <a:rPr lang="en-US" dirty="0" smtClean="0"/>
              <a:t> IOC</a:t>
            </a:r>
          </a:p>
          <a:p>
            <a:pPr marL="228600" indent="-228600">
              <a:buFont typeface="+mj-lt"/>
              <a:buAutoNum type="arabicPeriod"/>
            </a:pPr>
            <a:r>
              <a:rPr lang="en-US" dirty="0" smtClean="0"/>
              <a:t> Constructors</a:t>
            </a:r>
          </a:p>
          <a:p>
            <a:pPr marL="228600" indent="-228600">
              <a:buFont typeface="+mj-lt"/>
              <a:buAutoNum type="arabicPeriod"/>
            </a:pPr>
            <a:r>
              <a:rPr lang="en-US" dirty="0" smtClean="0"/>
              <a:t> Index</a:t>
            </a:r>
            <a:r>
              <a:rPr lang="en-US" baseline="0" dirty="0" smtClean="0"/>
              <a:t> and Type</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78</a:t>
            </a:fld>
            <a:endParaRPr lang="en-US"/>
          </a:p>
        </p:txBody>
      </p:sp>
    </p:spTree>
    <p:extLst>
      <p:ext uri="{BB962C8B-B14F-4D97-AF65-F5344CB8AC3E}">
        <p14:creationId xmlns:p14="http://schemas.microsoft.com/office/powerpoint/2010/main" val="2423809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Say to the participants please use the chat window to type in your response. Submit your response, when I ask you to do so. You may begin now”.</a:t>
            </a:r>
          </a:p>
          <a:p>
            <a:endParaRPr lang="en-US" baseline="0" dirty="0" smtClean="0"/>
          </a:p>
          <a:p>
            <a:r>
              <a:rPr lang="en-US" baseline="0" dirty="0" smtClean="0"/>
              <a:t>Instructions to Facilitator: Enable the chat feature (if disabled).</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79</a:t>
            </a:fld>
            <a:endParaRPr lang="en-US"/>
          </a:p>
        </p:txBody>
      </p:sp>
    </p:spTree>
    <p:extLst>
      <p:ext uri="{BB962C8B-B14F-4D97-AF65-F5344CB8AC3E}">
        <p14:creationId xmlns:p14="http://schemas.microsoft.com/office/powerpoint/2010/main" val="2986354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E5E6D017-BDDC-4113-9457-03664855637F}" type="slidenum">
              <a:rPr lang="en-US" b="0" smtClean="0"/>
              <a:pPr eaLnBrk="1" hangingPunct="1"/>
              <a:t>80</a:t>
            </a:fld>
            <a:endParaRPr lang="en-US" b="0" smtClean="0"/>
          </a:p>
        </p:txBody>
      </p:sp>
    </p:spTree>
    <p:extLst>
      <p:ext uri="{BB962C8B-B14F-4D97-AF65-F5344CB8AC3E}">
        <p14:creationId xmlns:p14="http://schemas.microsoft.com/office/powerpoint/2010/main" val="810088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B8B60290-D043-4895-8911-921C1FD0A92C}" type="slidenum">
              <a:rPr lang="en-US" b="0" smtClean="0"/>
              <a:pPr eaLnBrk="1" hangingPunct="1"/>
              <a:t>81</a:t>
            </a:fld>
            <a:endParaRPr lang="en-US" b="0" smtClean="0"/>
          </a:p>
        </p:txBody>
      </p:sp>
    </p:spTree>
    <p:extLst>
      <p:ext uri="{BB962C8B-B14F-4D97-AF65-F5344CB8AC3E}">
        <p14:creationId xmlns:p14="http://schemas.microsoft.com/office/powerpoint/2010/main" val="1026993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sz="1200" b="0" i="0" u="none" strike="noStrike" kern="1200" baseline="0" dirty="0" smtClean="0">
                <a:solidFill>
                  <a:schemeClr val="tx1"/>
                </a:solidFill>
                <a:latin typeface="Arial" charset="0"/>
                <a:ea typeface="+mn-ea"/>
                <a:cs typeface="+mn-cs"/>
              </a:rPr>
              <a:t>Instruction to Trainer :</a:t>
            </a:r>
          </a:p>
          <a:p>
            <a:r>
              <a:rPr lang="en-US" sz="1200" b="0" i="0" u="none" strike="noStrike" kern="1200" baseline="0" dirty="0" smtClean="0">
                <a:solidFill>
                  <a:schemeClr val="tx1"/>
                </a:solidFill>
                <a:latin typeface="Arial" charset="0"/>
                <a:ea typeface="+mn-ea"/>
                <a:cs typeface="+mn-cs"/>
              </a:rPr>
              <a:t>Explain to the students what are the resources required for this training with practice.  </a:t>
            </a:r>
            <a:endParaRPr lang="en-US" dirty="0" smtClean="0"/>
          </a:p>
          <a:p>
            <a:endParaRPr lang="en-US" dirty="0" smtClean="0"/>
          </a:p>
          <a:p>
            <a:endParaRPr lang="en-US" altLang="en-US" dirty="0" smtClean="0">
              <a:latin typeface="Arial" pitchFamily="34" charset="0"/>
            </a:endParaRPr>
          </a:p>
          <a:p>
            <a:r>
              <a:rPr lang="en-US" altLang="en-US" dirty="0" smtClean="0">
                <a:latin typeface="Arial" pitchFamily="34" charset="0"/>
              </a:rPr>
              <a:t>Before proceeding with this tutorial you should have a good understanding of Java programming language. A basic understanding of IDEs and Databases is also required because all the examples have been compiled using  IDEs and Databases.</a:t>
            </a:r>
          </a:p>
          <a:p>
            <a:endParaRPr lang="en-US" dirty="0" smtClean="0"/>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49FC82D5-5BF7-4943-B55C-CB0DF20FBF2B}" type="slidenum">
              <a:rPr lang="en-US" b="0" smtClean="0"/>
              <a:pPr eaLnBrk="1" hangingPunct="1"/>
              <a:t>13</a:t>
            </a:fld>
            <a:endParaRPr lang="en-US" b="0" smtClean="0"/>
          </a:p>
        </p:txBody>
      </p:sp>
    </p:spTree>
    <p:extLst>
      <p:ext uri="{BB962C8B-B14F-4D97-AF65-F5344CB8AC3E}">
        <p14:creationId xmlns:p14="http://schemas.microsoft.com/office/powerpoint/2010/main" val="27521152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pattern of this generator will be injected through the setter method </a:t>
            </a:r>
            <a:r>
              <a:rPr lang="en-US" altLang="en-US" dirty="0" err="1" smtClean="0">
                <a:latin typeface="Arial" pitchFamily="34" charset="0"/>
              </a:rPr>
              <a:t>setPattern</a:t>
            </a:r>
            <a:r>
              <a:rPr lang="en-US" altLang="en-US" dirty="0" smtClean="0">
                <a:latin typeface="Arial" pitchFamily="34" charset="0"/>
              </a:rPr>
              <a:t>() and then used to create a </a:t>
            </a:r>
            <a:r>
              <a:rPr lang="en-US" altLang="en-US" dirty="0" err="1" smtClean="0">
                <a:latin typeface="Arial" pitchFamily="34" charset="0"/>
              </a:rPr>
              <a:t>java.text.DateFormat</a:t>
            </a:r>
            <a:r>
              <a:rPr lang="en-US" altLang="en-US" dirty="0" smtClean="0">
                <a:latin typeface="Arial" pitchFamily="34" charset="0"/>
              </a:rPr>
              <a:t> object to format the date. As the pattern string will not be used any more once the DateFormat object is created, it’s not necessary to store it in a private field.</a:t>
            </a:r>
          </a:p>
          <a:p>
            <a:endParaRPr lang="en-US" altLang="en-US" dirty="0" smtClean="0">
              <a:latin typeface="Arial" pitchFamily="34" charset="0"/>
            </a:endParaRPr>
          </a:p>
          <a:p>
            <a:r>
              <a:rPr lang="en-US" altLang="en-US" dirty="0" smtClean="0">
                <a:latin typeface="Arial" pitchFamily="34" charset="0"/>
              </a:rPr>
              <a:t>Now you can declare a bean of type </a:t>
            </a:r>
            <a:r>
              <a:rPr lang="en-US" altLang="en-US" dirty="0" err="1" smtClean="0">
                <a:latin typeface="Arial" pitchFamily="34" charset="0"/>
              </a:rPr>
              <a:t>DatePrefixGenerator</a:t>
            </a:r>
            <a:r>
              <a:rPr lang="en-US" altLang="en-US" dirty="0" smtClean="0">
                <a:latin typeface="Arial" pitchFamily="34" charset="0"/>
              </a:rPr>
              <a:t> with an arbitrary pattern string for date formatting.</a:t>
            </a:r>
          </a:p>
          <a:p>
            <a:endParaRPr lang="en-US" altLang="en-US" dirty="0" smtClean="0">
              <a:latin typeface="Arial" pitchFamily="34" charset="0"/>
            </a:endParaRPr>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15B362E2-07ED-42C2-BB48-457B6A147A83}" type="slidenum">
              <a:rPr lang="en-US" b="0" smtClean="0"/>
              <a:pPr eaLnBrk="1" hangingPunct="1"/>
              <a:t>82</a:t>
            </a:fld>
            <a:endParaRPr lang="en-US" b="0" smtClean="0"/>
          </a:p>
        </p:txBody>
      </p:sp>
    </p:spTree>
    <p:extLst>
      <p:ext uri="{BB962C8B-B14F-4D97-AF65-F5344CB8AC3E}">
        <p14:creationId xmlns:p14="http://schemas.microsoft.com/office/powerpoint/2010/main" val="196781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To apply this prefix generator approach, the </a:t>
            </a:r>
            <a:r>
              <a:rPr lang="en-US" altLang="en-US" dirty="0" err="1" smtClean="0">
                <a:latin typeface="Arial" pitchFamily="34" charset="0"/>
              </a:rPr>
              <a:t>SequenceGenerator</a:t>
            </a:r>
            <a:r>
              <a:rPr lang="en-US" altLang="en-US" dirty="0" smtClean="0">
                <a:latin typeface="Arial" pitchFamily="34" charset="0"/>
              </a:rPr>
              <a:t> class should accept an object of type </a:t>
            </a:r>
            <a:r>
              <a:rPr lang="en-US" altLang="en-US" dirty="0" err="1" smtClean="0">
                <a:latin typeface="Arial" pitchFamily="34" charset="0"/>
              </a:rPr>
              <a:t>PrefixGenerator</a:t>
            </a:r>
            <a:r>
              <a:rPr lang="en-US" altLang="en-US" dirty="0" smtClean="0">
                <a:latin typeface="Arial" pitchFamily="34" charset="0"/>
              </a:rPr>
              <a:t> instead of a simple prefix string. You may choose setter injection to accept this prefix generator. You have to delete the prefix property, and its setter methods and constructors that cause compile errors.</a:t>
            </a:r>
          </a:p>
          <a:p>
            <a:endParaRPr lang="en-US" altLang="en-US" dirty="0" smtClean="0">
              <a:latin typeface="Arial" pitchFamily="34" charset="0"/>
            </a:endParaRPr>
          </a:p>
          <a:p>
            <a:r>
              <a:rPr lang="en-US" altLang="en-US" dirty="0" smtClean="0">
                <a:latin typeface="Arial" pitchFamily="34" charset="0"/>
              </a:rPr>
              <a:t>Then a </a:t>
            </a:r>
            <a:r>
              <a:rPr lang="en-US" altLang="en-US" dirty="0" err="1" smtClean="0">
                <a:latin typeface="Arial" pitchFamily="34" charset="0"/>
              </a:rPr>
              <a:t>SequenceGenerator</a:t>
            </a:r>
            <a:r>
              <a:rPr lang="en-US" altLang="en-US" dirty="0" smtClean="0">
                <a:latin typeface="Arial" pitchFamily="34" charset="0"/>
              </a:rPr>
              <a:t> bean can refer to the </a:t>
            </a:r>
            <a:r>
              <a:rPr lang="en-US" altLang="en-US" dirty="0" err="1" smtClean="0">
                <a:latin typeface="Arial" pitchFamily="34" charset="0"/>
              </a:rPr>
              <a:t>datePrefixGenerator</a:t>
            </a:r>
            <a:r>
              <a:rPr lang="en-US" altLang="en-US" dirty="0" smtClean="0">
                <a:latin typeface="Arial" pitchFamily="34" charset="0"/>
              </a:rPr>
              <a:t> bean as its </a:t>
            </a:r>
            <a:r>
              <a:rPr lang="en-US" altLang="en-US" dirty="0" err="1" smtClean="0">
                <a:latin typeface="Arial" pitchFamily="34" charset="0"/>
              </a:rPr>
              <a:t>prefixGenerator</a:t>
            </a:r>
            <a:r>
              <a:rPr lang="en-US" altLang="en-US" dirty="0" smtClean="0">
                <a:latin typeface="Arial" pitchFamily="34" charset="0"/>
              </a:rPr>
              <a:t> property by enclosing a &lt;ref&gt; element inside.</a:t>
            </a:r>
          </a:p>
          <a:p>
            <a:endParaRPr lang="en-US" altLang="en-US" dirty="0" smtClean="0">
              <a:latin typeface="Arial" pitchFamily="34" charset="0"/>
            </a:endParaRPr>
          </a:p>
          <a:p>
            <a:r>
              <a:rPr lang="en-US" altLang="en-US" dirty="0" smtClean="0">
                <a:latin typeface="Arial" pitchFamily="34" charset="0"/>
              </a:rPr>
              <a:t>The bean name in the &lt;ref&gt; element’s bean attribute can be a reference to any bean in the </a:t>
            </a:r>
            <a:r>
              <a:rPr lang="en-US" altLang="en-US" dirty="0" err="1" smtClean="0">
                <a:latin typeface="Arial" pitchFamily="34" charset="0"/>
              </a:rPr>
              <a:t>IoC</a:t>
            </a:r>
            <a:r>
              <a:rPr lang="en-US" altLang="en-US" dirty="0" smtClean="0">
                <a:latin typeface="Arial" pitchFamily="34" charset="0"/>
              </a:rPr>
              <a:t> container, even if it’s not defined in the same XML configuration file. If you are referring to a bean in the same XML file, you should use the local attribute, as it is an XML ID reference. Your XML editor can help to validate whether a bean with that ID exists in the same XML file (i.e., the reference integrity).</a:t>
            </a:r>
          </a:p>
          <a:p>
            <a:endParaRPr lang="en-US" altLang="en-US" dirty="0" smtClean="0">
              <a:latin typeface="Arial" pitchFamily="34" charset="0"/>
            </a:endParaRPr>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48AD7FB5-EB69-4313-9422-C329AF484326}" type="slidenum">
              <a:rPr lang="en-US" b="0" smtClean="0"/>
              <a:pPr eaLnBrk="1" hangingPunct="1"/>
              <a:t>83</a:t>
            </a:fld>
            <a:endParaRPr lang="en-US" b="0" smtClean="0"/>
          </a:p>
        </p:txBody>
      </p:sp>
    </p:spTree>
    <p:extLst>
      <p:ext uri="{BB962C8B-B14F-4D97-AF65-F5344CB8AC3E}">
        <p14:creationId xmlns:p14="http://schemas.microsoft.com/office/powerpoint/2010/main" val="8230382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Bean references can also be applied to constructor injection.</a:t>
            </a:r>
          </a:p>
          <a:p>
            <a:r>
              <a:rPr lang="en-US" altLang="en-US" dirty="0" smtClean="0">
                <a:latin typeface="Arial" pitchFamily="34" charset="0"/>
              </a:rPr>
              <a:t>In the &lt;constructor-</a:t>
            </a:r>
            <a:r>
              <a:rPr lang="en-US" altLang="en-US" dirty="0" err="1" smtClean="0">
                <a:latin typeface="Arial" pitchFamily="34" charset="0"/>
              </a:rPr>
              <a:t>arg</a:t>
            </a:r>
            <a:r>
              <a:rPr lang="en-US" altLang="en-US" dirty="0" smtClean="0">
                <a:latin typeface="Arial" pitchFamily="34" charset="0"/>
              </a:rPr>
              <a:t>&gt; element, you can enclose a bean reference by &lt;ref&gt; just like in the &lt;property&gt; element.</a:t>
            </a:r>
          </a:p>
          <a:p>
            <a:endParaRPr lang="en-US" altLang="en-US" dirty="0" smtClean="0">
              <a:latin typeface="Arial" pitchFamily="34" charset="0"/>
            </a:endParaRPr>
          </a:p>
          <a:p>
            <a:r>
              <a:rPr lang="en-US" altLang="en-US" dirty="0" smtClean="0">
                <a:latin typeface="Arial" pitchFamily="34" charset="0"/>
              </a:rPr>
              <a:t>The shortcut for specifying a bean reference also works for &lt;property&gt;.</a:t>
            </a:r>
          </a:p>
          <a:p>
            <a:endParaRPr lang="en-US" altLang="en-US" dirty="0" smtClean="0">
              <a:latin typeface="Arial" pitchFamily="34" charset="0"/>
            </a:endParaRP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7170173F-9541-45B7-97C6-E9B2206F7C5C}" type="slidenum">
              <a:rPr lang="en-US" b="0" smtClean="0"/>
              <a:pPr eaLnBrk="1" hangingPunct="1"/>
              <a:t>84</a:t>
            </a:fld>
            <a:endParaRPr lang="en-US" b="0" smtClean="0"/>
          </a:p>
        </p:txBody>
      </p:sp>
    </p:spTree>
    <p:extLst>
      <p:ext uri="{BB962C8B-B14F-4D97-AF65-F5344CB8AC3E}">
        <p14:creationId xmlns:p14="http://schemas.microsoft.com/office/powerpoint/2010/main" val="10607368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Whenever a bean instance is used for one particular property only, it can be declared as an inner bean. An inner bean declaration is enclosed in &lt;property&gt; or &lt;constructor-</a:t>
            </a:r>
            <a:r>
              <a:rPr lang="en-US" altLang="en-US" dirty="0" err="1" smtClean="0">
                <a:latin typeface="Arial" pitchFamily="34" charset="0"/>
              </a:rPr>
              <a:t>arg</a:t>
            </a:r>
            <a:r>
              <a:rPr lang="en-US" altLang="en-US" dirty="0" smtClean="0">
                <a:latin typeface="Arial" pitchFamily="34" charset="0"/>
              </a:rPr>
              <a:t>&gt; directly, without any id or name attribute set. In this way, the bean will be anonymous so that you can’t use it anywhere else. In fact, even if you define an id or a name attribute for an inner bean, it will be ignored.</a:t>
            </a:r>
          </a:p>
          <a:p>
            <a:endParaRPr lang="en-US" altLang="en-US" dirty="0" smtClean="0">
              <a:latin typeface="Arial" pitchFamily="34" charset="0"/>
            </a:endParaRPr>
          </a:p>
          <a:p>
            <a:r>
              <a:rPr lang="en-US" altLang="en-US" dirty="0" smtClean="0">
                <a:latin typeface="Arial" pitchFamily="34" charset="0"/>
              </a:rPr>
              <a:t>An inner bean can also be declared in a constructor argument.</a:t>
            </a:r>
          </a:p>
          <a:p>
            <a:endParaRPr lang="en-US" altLang="en-US" dirty="0" smtClean="0">
              <a:latin typeface="Arial" pitchFamily="34" charset="0"/>
            </a:endParaRPr>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98585438-31DB-4DF8-94F0-7D5558A6E582}" type="slidenum">
              <a:rPr lang="en-US" b="0" smtClean="0"/>
              <a:pPr eaLnBrk="1" hangingPunct="1"/>
              <a:t>85</a:t>
            </a:fld>
            <a:endParaRPr lang="en-US" b="0" smtClean="0"/>
          </a:p>
        </p:txBody>
      </p:sp>
    </p:spTree>
    <p:extLst>
      <p:ext uri="{BB962C8B-B14F-4D97-AF65-F5344CB8AC3E}">
        <p14:creationId xmlns:p14="http://schemas.microsoft.com/office/powerpoint/2010/main" val="7601673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Spring’s dependency checking feature can check only for all properties of certain types. It is not flexible enough to check for particular properties only. In most cases, you would like to check if particular properties have been set, but not all properties of certain types.</a:t>
            </a:r>
          </a:p>
          <a:p>
            <a:r>
              <a:rPr lang="en-US" altLang="en-US" dirty="0" smtClean="0">
                <a:latin typeface="Arial" pitchFamily="34" charset="0"/>
              </a:rPr>
              <a:t> </a:t>
            </a:r>
          </a:p>
          <a:p>
            <a:r>
              <a:rPr lang="en-US" altLang="en-US" dirty="0" err="1" smtClean="0">
                <a:latin typeface="Arial" pitchFamily="34" charset="0"/>
              </a:rPr>
              <a:t>RequiredAnnotationBeanPostProcessor</a:t>
            </a:r>
            <a:r>
              <a:rPr lang="en-US" altLang="en-US" dirty="0" smtClean="0">
                <a:latin typeface="Arial" pitchFamily="34" charset="0"/>
              </a:rPr>
              <a:t> is a Spring bean post processor that checks if all the bean properties with the @Required annotation have been set. A bean post processor is a special kind of Spring bean that is able to perform additional tasks on each bean before its initialization. To enable this bean post processor for property checking, you must register it in the Spring </a:t>
            </a:r>
            <a:r>
              <a:rPr lang="en-US" altLang="en-US" dirty="0" err="1" smtClean="0">
                <a:latin typeface="Arial" pitchFamily="34" charset="0"/>
              </a:rPr>
              <a:t>IoC</a:t>
            </a:r>
            <a:r>
              <a:rPr lang="en-US" altLang="en-US" dirty="0" smtClean="0">
                <a:latin typeface="Arial" pitchFamily="34" charset="0"/>
              </a:rPr>
              <a:t> container. Note that this processor can check only if the properties have been set, but can’t check if their value is not null.</a:t>
            </a:r>
          </a:p>
          <a:p>
            <a:endParaRPr lang="en-US" altLang="en-US" dirty="0" smtClean="0">
              <a:latin typeface="Arial" pitchFamily="34" charset="0"/>
            </a:endParaRP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1FC9CEC0-8D20-45D8-AA1E-FF4319835968}" type="slidenum">
              <a:rPr lang="en-US" b="0" smtClean="0"/>
              <a:pPr eaLnBrk="1" hangingPunct="1"/>
              <a:t>86</a:t>
            </a:fld>
            <a:endParaRPr lang="en-US" b="0" smtClean="0"/>
          </a:p>
        </p:txBody>
      </p:sp>
    </p:spTree>
    <p:extLst>
      <p:ext uri="{BB962C8B-B14F-4D97-AF65-F5344CB8AC3E}">
        <p14:creationId xmlns:p14="http://schemas.microsoft.com/office/powerpoint/2010/main" val="41684496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Suppose that both the </a:t>
            </a:r>
            <a:r>
              <a:rPr lang="en-US" altLang="en-US" dirty="0" err="1" smtClean="0">
                <a:latin typeface="Arial" pitchFamily="34" charset="0"/>
              </a:rPr>
              <a:t>prefixGenerator</a:t>
            </a:r>
            <a:r>
              <a:rPr lang="en-US" altLang="en-US" dirty="0" smtClean="0">
                <a:latin typeface="Arial" pitchFamily="34" charset="0"/>
              </a:rPr>
              <a:t> and suffix properties are required for a sequence generator. </a:t>
            </a:r>
          </a:p>
          <a:p>
            <a:endParaRPr lang="en-US" altLang="en-US" dirty="0" smtClean="0">
              <a:latin typeface="Arial" pitchFamily="34" charset="0"/>
            </a:endParaRPr>
          </a:p>
          <a:p>
            <a:r>
              <a:rPr lang="en-US" altLang="en-US" dirty="0" smtClean="0">
                <a:latin typeface="Arial" pitchFamily="34" charset="0"/>
              </a:rPr>
              <a:t>You can annotate their setter methods with @Required.</a:t>
            </a:r>
          </a:p>
          <a:p>
            <a:endParaRPr lang="en-US" altLang="en-US" dirty="0" smtClean="0">
              <a:latin typeface="Arial" pitchFamily="34" charset="0"/>
            </a:endParaRPr>
          </a:p>
          <a:p>
            <a:r>
              <a:rPr lang="en-US" altLang="en-US" dirty="0" smtClean="0">
                <a:latin typeface="Arial" pitchFamily="34" charset="0"/>
              </a:rPr>
              <a:t>If you are using Spring 2.5 or later, you can simply include the &lt;</a:t>
            </a:r>
            <a:r>
              <a:rPr lang="en-US" altLang="en-US" dirty="0" err="1" smtClean="0">
                <a:latin typeface="Arial" pitchFamily="34" charset="0"/>
              </a:rPr>
              <a:t>context:annotation-config</a:t>
            </a:r>
            <a:r>
              <a:rPr lang="en-US" altLang="en-US" dirty="0" smtClean="0">
                <a:latin typeface="Arial" pitchFamily="34" charset="0"/>
              </a:rPr>
              <a:t>&gt; element in your bean configuration file, and a </a:t>
            </a:r>
            <a:r>
              <a:rPr lang="en-US" altLang="en-US" b="1" dirty="0" err="1" smtClean="0">
                <a:latin typeface="Arial" pitchFamily="34" charset="0"/>
              </a:rPr>
              <a:t>RequiredAnnotationBeanPostProcessor</a:t>
            </a:r>
            <a:r>
              <a:rPr lang="en-US" altLang="en-US" b="1" dirty="0" smtClean="0">
                <a:latin typeface="Arial" pitchFamily="34" charset="0"/>
              </a:rPr>
              <a:t> </a:t>
            </a:r>
            <a:r>
              <a:rPr lang="en-US" altLang="en-US" dirty="0" smtClean="0">
                <a:latin typeface="Arial" pitchFamily="34" charset="0"/>
              </a:rPr>
              <a:t>instance will automatically get registered.</a:t>
            </a:r>
          </a:p>
          <a:p>
            <a:endParaRPr lang="en-US" altLang="en-US" dirty="0" smtClean="0">
              <a:latin typeface="Arial" pitchFamily="34" charset="0"/>
            </a:endParaRPr>
          </a:p>
          <a:p>
            <a:r>
              <a:rPr lang="en-US" altLang="en-US" dirty="0" smtClean="0">
                <a:latin typeface="Arial" pitchFamily="34" charset="0"/>
              </a:rPr>
              <a:t>If any properties with @Required have not been set, a </a:t>
            </a:r>
            <a:r>
              <a:rPr lang="en-US" altLang="en-US" dirty="0" err="1" smtClean="0">
                <a:latin typeface="Arial" pitchFamily="34" charset="0"/>
              </a:rPr>
              <a:t>BeanInitializationException</a:t>
            </a:r>
            <a:r>
              <a:rPr lang="en-US" altLang="en-US" dirty="0" smtClean="0">
                <a:latin typeface="Arial" pitchFamily="34" charset="0"/>
              </a:rPr>
              <a:t> will be thrown by this bean post processor.</a:t>
            </a:r>
          </a:p>
          <a:p>
            <a:endParaRPr lang="en-US" altLang="en-US" dirty="0" smtClean="0">
              <a:latin typeface="Arial" pitchFamily="34" charset="0"/>
            </a:endParaRPr>
          </a:p>
          <a:p>
            <a:r>
              <a:rPr lang="en-US" altLang="en-US" dirty="0" smtClean="0">
                <a:latin typeface="Arial" pitchFamily="34" charset="0"/>
              </a:rPr>
              <a:t>&lt;</a:t>
            </a:r>
            <a:r>
              <a:rPr lang="en-US" altLang="en-US" dirty="0" err="1" smtClean="0">
                <a:latin typeface="Arial" pitchFamily="34" charset="0"/>
              </a:rPr>
              <a:t>context:annotation-config</a:t>
            </a:r>
            <a:r>
              <a:rPr lang="en-US" altLang="en-US" dirty="0" smtClean="0">
                <a:latin typeface="Arial" pitchFamily="34" charset="0"/>
              </a:rPr>
              <a:t>/&gt;: Activates the Spring infrastructure for various annotations to be detected in bean classes. Spring‘s @Required and @</a:t>
            </a:r>
            <a:r>
              <a:rPr lang="en-US" altLang="en-US" dirty="0" err="1" smtClean="0">
                <a:latin typeface="Arial" pitchFamily="34" charset="0"/>
              </a:rPr>
              <a:t>Autowired</a:t>
            </a:r>
            <a:r>
              <a:rPr lang="en-US" altLang="en-US" dirty="0" smtClean="0">
                <a:latin typeface="Arial" pitchFamily="34" charset="0"/>
              </a:rPr>
              <a:t>, as well as JSR 250's @</a:t>
            </a:r>
            <a:r>
              <a:rPr lang="en-US" altLang="en-US" dirty="0" err="1" smtClean="0">
                <a:latin typeface="Arial" pitchFamily="34" charset="0"/>
              </a:rPr>
              <a:t>PostConstruct</a:t>
            </a:r>
            <a:r>
              <a:rPr lang="en-US" altLang="en-US" dirty="0" smtClean="0">
                <a:latin typeface="Arial" pitchFamily="34" charset="0"/>
              </a:rPr>
              <a:t>, @</a:t>
            </a:r>
            <a:r>
              <a:rPr lang="en-US" altLang="en-US" dirty="0" err="1" smtClean="0">
                <a:latin typeface="Arial" pitchFamily="34" charset="0"/>
              </a:rPr>
              <a:t>PreDestroy</a:t>
            </a:r>
            <a:r>
              <a:rPr lang="en-US" altLang="en-US" dirty="0" smtClean="0">
                <a:latin typeface="Arial" pitchFamily="34" charset="0"/>
              </a:rPr>
              <a:t> and @Resource (if available), and JPA's @</a:t>
            </a:r>
            <a:r>
              <a:rPr lang="en-US" altLang="en-US" dirty="0" err="1" smtClean="0">
                <a:latin typeface="Arial" pitchFamily="34" charset="0"/>
              </a:rPr>
              <a:t>PersistenceContext</a:t>
            </a:r>
            <a:r>
              <a:rPr lang="en-US" altLang="en-US" dirty="0" smtClean="0">
                <a:latin typeface="Arial" pitchFamily="34" charset="0"/>
              </a:rPr>
              <a:t> and @</a:t>
            </a:r>
            <a:r>
              <a:rPr lang="en-US" altLang="en-US" dirty="0" err="1" smtClean="0">
                <a:latin typeface="Arial" pitchFamily="34" charset="0"/>
              </a:rPr>
              <a:t>PersistenceUnit</a:t>
            </a:r>
            <a:r>
              <a:rPr lang="en-US" altLang="en-US" dirty="0" smtClean="0">
                <a:latin typeface="Arial" pitchFamily="34" charset="0"/>
              </a:rPr>
              <a:t> (if available). Alternatively, you can choose to activate the individual </a:t>
            </a:r>
            <a:r>
              <a:rPr lang="en-US" altLang="en-US" dirty="0" err="1" smtClean="0">
                <a:latin typeface="Arial" pitchFamily="34" charset="0"/>
              </a:rPr>
              <a:t>BeanPostProcessors</a:t>
            </a:r>
            <a:r>
              <a:rPr lang="en-US" altLang="en-US" dirty="0" smtClean="0">
                <a:latin typeface="Arial" pitchFamily="34" charset="0"/>
              </a:rPr>
              <a:t> for those annotations explicitly.</a:t>
            </a:r>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3423206E-A153-44E4-958D-1407585F13D2}" type="slidenum">
              <a:rPr lang="en-US" b="0" smtClean="0"/>
              <a:pPr eaLnBrk="1" hangingPunct="1"/>
              <a:t>87</a:t>
            </a:fld>
            <a:endParaRPr lang="en-US" b="0" smtClean="0"/>
          </a:p>
        </p:txBody>
      </p:sp>
    </p:spTree>
    <p:extLst>
      <p:ext uri="{BB962C8B-B14F-4D97-AF65-F5344CB8AC3E}">
        <p14:creationId xmlns:p14="http://schemas.microsoft.com/office/powerpoint/2010/main" val="32653557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p>
          <a:p>
            <a:endParaRPr lang="en-US" altLang="en-US" dirty="0" smtClean="0">
              <a:latin typeface="Arial" pitchFamily="34" charset="0"/>
            </a:endParaRP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7E49D7AA-1D19-4853-A71D-2D64A7F99CE9}" type="slidenum">
              <a:rPr lang="en-US" b="0" smtClean="0"/>
              <a:pPr eaLnBrk="1" hangingPunct="1"/>
              <a:t>88</a:t>
            </a:fld>
            <a:endParaRPr lang="en-US" b="0" smtClean="0"/>
          </a:p>
        </p:txBody>
      </p:sp>
    </p:spTree>
    <p:extLst>
      <p:ext uri="{BB962C8B-B14F-4D97-AF65-F5344CB8AC3E}">
        <p14:creationId xmlns:p14="http://schemas.microsoft.com/office/powerpoint/2010/main" val="9551134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You have learnt how to declare beans using the &lt;bean&gt; element and inject &lt;bean&gt; with using &lt;constructor-</a:t>
            </a:r>
            <a:r>
              <a:rPr lang="en-US" altLang="en-US" dirty="0" err="1" smtClean="0">
                <a:latin typeface="Arial" pitchFamily="34" charset="0"/>
              </a:rPr>
              <a:t>arg</a:t>
            </a:r>
            <a:r>
              <a:rPr lang="en-US" altLang="en-US" dirty="0" smtClean="0">
                <a:latin typeface="Arial" pitchFamily="34" charset="0"/>
              </a:rPr>
              <a:t>&gt; and &lt;property&gt; elements in XML configuration file.</a:t>
            </a:r>
          </a:p>
          <a:p>
            <a:r>
              <a:rPr lang="en-US" altLang="en-US" dirty="0" smtClean="0">
                <a:latin typeface="Arial" pitchFamily="34" charset="0"/>
              </a:rPr>
              <a:t>The Spring container can </a:t>
            </a:r>
            <a:r>
              <a:rPr lang="en-US" altLang="en-US" b="1" dirty="0" err="1" smtClean="0">
                <a:latin typeface="Arial" pitchFamily="34" charset="0"/>
              </a:rPr>
              <a:t>autowire</a:t>
            </a:r>
            <a:r>
              <a:rPr lang="en-US" altLang="en-US" dirty="0" smtClean="0">
                <a:latin typeface="Arial" pitchFamily="34" charset="0"/>
              </a:rPr>
              <a:t> relationships between collaborating beans without using &lt;constructor-</a:t>
            </a:r>
            <a:r>
              <a:rPr lang="en-US" altLang="en-US" dirty="0" err="1" smtClean="0">
                <a:latin typeface="Arial" pitchFamily="34" charset="0"/>
              </a:rPr>
              <a:t>arg</a:t>
            </a:r>
            <a:r>
              <a:rPr lang="en-US" altLang="en-US" dirty="0" smtClean="0">
                <a:latin typeface="Arial" pitchFamily="34" charset="0"/>
              </a:rPr>
              <a:t>&gt; and &lt;property&gt; elements which helps cut down on the amount of XML configuration you write for a big Spring based application.</a:t>
            </a:r>
          </a:p>
          <a:p>
            <a:endParaRPr lang="en-US" altLang="en-US" dirty="0" smtClean="0">
              <a:latin typeface="Arial" pitchFamily="34" charset="0"/>
            </a:endParaRPr>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A71E7139-E3F0-40ED-B2E3-5EE99E7B0258}" type="slidenum">
              <a:rPr lang="en-US" b="0" smtClean="0"/>
              <a:pPr eaLnBrk="1" hangingPunct="1"/>
              <a:t>89</a:t>
            </a:fld>
            <a:endParaRPr lang="en-US" b="0" smtClean="0"/>
          </a:p>
        </p:txBody>
      </p:sp>
    </p:spTree>
    <p:extLst>
      <p:ext uri="{BB962C8B-B14F-4D97-AF65-F5344CB8AC3E}">
        <p14:creationId xmlns:p14="http://schemas.microsoft.com/office/powerpoint/2010/main" val="7941212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Although the auto-wiring feature is very powerful, the cost is that it will reduce the readability of your bean configurations. Because auto-wiring is performed by Spring at runtime, you cannot derive how your beans are wired from the bean configuration file. </a:t>
            </a:r>
          </a:p>
          <a:p>
            <a:endParaRPr lang="en-US" altLang="en-US" dirty="0" smtClean="0">
              <a:latin typeface="Arial" pitchFamily="34" charset="0"/>
            </a:endParaRPr>
          </a:p>
          <a:p>
            <a:r>
              <a:rPr lang="en-US" altLang="en-US" dirty="0" smtClean="0">
                <a:latin typeface="Arial" pitchFamily="34" charset="0"/>
              </a:rPr>
              <a:t>In practice, It is recommended to apply auto-wiring only in applications whose component dependencies are not complicated.</a:t>
            </a:r>
          </a:p>
          <a:p>
            <a:r>
              <a:rPr lang="en-US" altLang="en-US" dirty="0" smtClean="0">
                <a:latin typeface="Arial" pitchFamily="34" charset="0"/>
              </a:rPr>
              <a:t> </a:t>
            </a:r>
          </a:p>
          <a:p>
            <a:endParaRPr lang="en-US" altLang="en-US" dirty="0" smtClean="0">
              <a:latin typeface="Arial" pitchFamily="34" charset="0"/>
            </a:endParaRPr>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A9607CEC-7227-4BE7-BC87-3200762A45C6}" type="slidenum">
              <a:rPr lang="en-US" b="0" smtClean="0"/>
              <a:pPr eaLnBrk="1" hangingPunct="1"/>
              <a:t>90</a:t>
            </a:fld>
            <a:endParaRPr lang="en-US" b="0" smtClean="0"/>
          </a:p>
        </p:txBody>
      </p:sp>
    </p:spTree>
    <p:extLst>
      <p:ext uri="{BB962C8B-B14F-4D97-AF65-F5344CB8AC3E}">
        <p14:creationId xmlns:p14="http://schemas.microsoft.com/office/powerpoint/2010/main" val="39694707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main problem of auto-wiring by type is that sometimes there will be more than one bean in the </a:t>
            </a:r>
            <a:r>
              <a:rPr lang="en-US" altLang="en-US" dirty="0" err="1" smtClean="0">
                <a:latin typeface="Arial" pitchFamily="34" charset="0"/>
              </a:rPr>
              <a:t>IoC</a:t>
            </a:r>
            <a:r>
              <a:rPr lang="en-US" altLang="en-US" dirty="0" smtClean="0">
                <a:latin typeface="Arial" pitchFamily="34" charset="0"/>
              </a:rPr>
              <a:t> container compatible with the target type. </a:t>
            </a:r>
          </a:p>
          <a:p>
            <a:endParaRPr lang="en-US" altLang="en-US" dirty="0" smtClean="0">
              <a:latin typeface="Arial" pitchFamily="34" charset="0"/>
            </a:endParaRPr>
          </a:p>
          <a:p>
            <a:r>
              <a:rPr lang="en-US" altLang="en-US" dirty="0" smtClean="0">
                <a:latin typeface="Arial" pitchFamily="34" charset="0"/>
              </a:rPr>
              <a:t>In this case, Spring will not be able to decide which bean is most suitable for the property, and hence cannot perform auto-wiring. For example, if you have another prefix generator generating the current year as the prefix, auto-wiring by type will be broken immediately.</a:t>
            </a:r>
          </a:p>
          <a:p>
            <a:r>
              <a:rPr lang="en-US" altLang="en-US" dirty="0" smtClean="0">
                <a:latin typeface="Arial" pitchFamily="34" charset="0"/>
              </a:rPr>
              <a:t>Spring will throw an </a:t>
            </a:r>
            <a:r>
              <a:rPr lang="en-US" altLang="en-US" dirty="0" err="1" smtClean="0">
                <a:latin typeface="Arial" pitchFamily="34" charset="0"/>
              </a:rPr>
              <a:t>UnsatisfiedDependencyException</a:t>
            </a:r>
            <a:r>
              <a:rPr lang="en-US" altLang="en-US" dirty="0" smtClean="0">
                <a:latin typeface="Arial" pitchFamily="34" charset="0"/>
              </a:rPr>
              <a:t> if more than one bean is found for auto-wiring.</a:t>
            </a:r>
          </a:p>
          <a:p>
            <a:endParaRPr lang="en-US" altLang="en-US" dirty="0" smtClean="0">
              <a:latin typeface="Arial" pitchFamily="34" charset="0"/>
            </a:endParaRPr>
          </a:p>
          <a:p>
            <a:endParaRPr lang="en-US" altLang="en-US" dirty="0" smtClean="0">
              <a:latin typeface="Arial" pitchFamily="34" charset="0"/>
            </a:endParaRPr>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14D4102A-EDC5-4895-AD5B-F52C06F6B76B}" type="slidenum">
              <a:rPr lang="en-US" b="0" smtClean="0"/>
              <a:pPr eaLnBrk="1" hangingPunct="1"/>
              <a:t>91</a:t>
            </a:fld>
            <a:endParaRPr lang="en-US" b="0" smtClean="0"/>
          </a:p>
        </p:txBody>
      </p:sp>
    </p:spTree>
    <p:extLst>
      <p:ext uri="{BB962C8B-B14F-4D97-AF65-F5344CB8AC3E}">
        <p14:creationId xmlns:p14="http://schemas.microsoft.com/office/powerpoint/2010/main" val="2741908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a:t>
            </a:r>
          </a:p>
          <a:p>
            <a:endParaRPr lang="en-US" altLang="en-US" dirty="0" smtClean="0">
              <a:latin typeface="Arial" pitchFamily="34" charset="0"/>
            </a:endParaRPr>
          </a:p>
          <a:p>
            <a:r>
              <a:rPr lang="en-US" altLang="en-US" dirty="0" smtClean="0">
                <a:latin typeface="Arial" pitchFamily="34" charset="0"/>
              </a:rPr>
              <a:t>This tutorial is designed for Java programmers with a need to understand the Spring framework in detail along with its architecture and actual usage. This tutorial will bring you at intermediate level of expertise from where you can take yourself at higher level of expertise</a:t>
            </a:r>
          </a:p>
          <a:p>
            <a:endParaRPr lang="en-US" altLang="en-US" dirty="0" smtClean="0">
              <a:latin typeface="Arial"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FD26F571-970F-4CB1-9845-DAE950FED983}" type="slidenum">
              <a:rPr lang="en-US" b="0" smtClean="0"/>
              <a:pPr eaLnBrk="1" hangingPunct="1"/>
              <a:t>14</a:t>
            </a:fld>
            <a:endParaRPr lang="en-US" b="0" smtClean="0"/>
          </a:p>
        </p:txBody>
      </p:sp>
    </p:spTree>
    <p:extLst>
      <p:ext uri="{BB962C8B-B14F-4D97-AF65-F5344CB8AC3E}">
        <p14:creationId xmlns:p14="http://schemas.microsoft.com/office/powerpoint/2010/main" val="32488961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Another mode of auto-wiring is by Name, which can sometimes resolve the problems of auto-wiring by type. It works very similarly to by Type, but in this case, Spring will attempt to wire a bean whose class name is the same as the property name, rather than with the compatible type.</a:t>
            </a:r>
          </a:p>
          <a:p>
            <a:endParaRPr lang="en-US" altLang="en-US" dirty="0" smtClean="0">
              <a:latin typeface="Arial" pitchFamily="34" charset="0"/>
            </a:endParaRPr>
          </a:p>
          <a:p>
            <a:r>
              <a:rPr lang="en-US" altLang="en-US" dirty="0" smtClean="0">
                <a:latin typeface="Arial" pitchFamily="34" charset="0"/>
              </a:rPr>
              <a:t>As the bean name is unique within a container, auto-wiring by name will not cause ambiguity.</a:t>
            </a:r>
          </a:p>
          <a:p>
            <a:endParaRPr lang="en-US" altLang="en-US" dirty="0" smtClean="0">
              <a:latin typeface="Arial" pitchFamily="34" charset="0"/>
            </a:endParaRPr>
          </a:p>
          <a:p>
            <a:r>
              <a:rPr lang="en-US" altLang="en-US" dirty="0" smtClean="0">
                <a:latin typeface="Arial" pitchFamily="34" charset="0"/>
              </a:rPr>
              <a:t>However, auto-wiring by name will not work in all cases. Sometimes, it’s not possible for you to make the name of the target bean the same as your property. In practice, you often need to specify ambiguous dependencies explicitly while keeping others auto-wired. That means you employ a mixture of explicit wiring and auto-wiring.</a:t>
            </a:r>
          </a:p>
          <a:p>
            <a:endParaRPr lang="en-US" altLang="en-US" dirty="0" smtClean="0">
              <a:latin typeface="Arial" pitchFamily="34" charset="0"/>
            </a:endParaRPr>
          </a:p>
          <a:p>
            <a:endParaRPr lang="en-US" altLang="en-US" dirty="0" smtClean="0">
              <a:latin typeface="Arial" pitchFamily="34" charset="0"/>
            </a:endParaRPr>
          </a:p>
        </p:txBody>
      </p:sp>
      <p:sp>
        <p:nvSpPr>
          <p:cNvPr id="152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88F6F178-A422-4622-A16D-5F9E28F89169}" type="slidenum">
              <a:rPr lang="en-US" b="0" smtClean="0"/>
              <a:pPr eaLnBrk="1" hangingPunct="1"/>
              <a:t>92</a:t>
            </a:fld>
            <a:endParaRPr lang="en-US" b="0" smtClean="0"/>
          </a:p>
        </p:txBody>
      </p:sp>
    </p:spTree>
    <p:extLst>
      <p:ext uri="{BB962C8B-B14F-4D97-AF65-F5344CB8AC3E}">
        <p14:creationId xmlns:p14="http://schemas.microsoft.com/office/powerpoint/2010/main" val="41645067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Similar to </a:t>
            </a:r>
            <a:r>
              <a:rPr lang="en-US" altLang="en-US" dirty="0" err="1" smtClean="0">
                <a:latin typeface="Arial" pitchFamily="34" charset="0"/>
              </a:rPr>
              <a:t>byType</a:t>
            </a:r>
            <a:r>
              <a:rPr lang="en-US" altLang="en-US" dirty="0" smtClean="0">
                <a:latin typeface="Arial" pitchFamily="34" charset="0"/>
              </a:rPr>
              <a:t>, but type applies to constructor arguments. If there is not exactly one bean of the constructor argument type in the container, a fatal error is raised.</a:t>
            </a:r>
          </a:p>
        </p:txBody>
      </p:sp>
      <p:sp>
        <p:nvSpPr>
          <p:cNvPr id="153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47811AF1-2C64-46ED-BA7F-A34CB99BCF7D}" type="slidenum">
              <a:rPr lang="en-US" b="0" smtClean="0"/>
              <a:pPr eaLnBrk="1" hangingPunct="1"/>
              <a:t>93</a:t>
            </a:fld>
            <a:endParaRPr lang="en-US" b="0" smtClean="0"/>
          </a:p>
        </p:txBody>
      </p:sp>
    </p:spTree>
    <p:extLst>
      <p:ext uri="{BB962C8B-B14F-4D97-AF65-F5344CB8AC3E}">
        <p14:creationId xmlns:p14="http://schemas.microsoft.com/office/powerpoint/2010/main" val="14936506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Trainer notes not required</a:t>
            </a:r>
          </a:p>
          <a:p>
            <a:endParaRPr lang="en-US" smtClean="0">
              <a:latin typeface="Arial" pitchFamily="34" charset="0"/>
            </a:endParaRPr>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AE3E47C8-2831-4111-8D6E-63397A5944B9}" type="slidenum">
              <a:rPr lang="en-US" b="0" smtClean="0"/>
              <a:pPr eaLnBrk="1" hangingPunct="1"/>
              <a:t>94</a:t>
            </a:fld>
            <a:endParaRPr lang="en-US" b="0" smtClean="0"/>
          </a:p>
        </p:txBody>
      </p:sp>
    </p:spTree>
    <p:extLst>
      <p:ext uri="{BB962C8B-B14F-4D97-AF65-F5344CB8AC3E}">
        <p14:creationId xmlns:p14="http://schemas.microsoft.com/office/powerpoint/2010/main" val="29944684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Spring first tries to wire using </a:t>
            </a:r>
            <a:r>
              <a:rPr lang="en-US" altLang="en-US" dirty="0" err="1" smtClean="0">
                <a:latin typeface="Arial" pitchFamily="34" charset="0"/>
              </a:rPr>
              <a:t>autowire</a:t>
            </a:r>
            <a:r>
              <a:rPr lang="en-US" altLang="en-US" dirty="0" smtClean="0">
                <a:latin typeface="Arial" pitchFamily="34" charset="0"/>
              </a:rPr>
              <a:t> by </a:t>
            </a:r>
            <a:r>
              <a:rPr lang="en-US" altLang="en-US" i="1" dirty="0" smtClean="0">
                <a:latin typeface="Arial" pitchFamily="34" charset="0"/>
              </a:rPr>
              <a:t>constructor</a:t>
            </a:r>
            <a:r>
              <a:rPr lang="en-US" altLang="en-US" dirty="0" smtClean="0">
                <a:latin typeface="Arial" pitchFamily="34" charset="0"/>
              </a:rPr>
              <a:t>, if it does not work, Spring tries to </a:t>
            </a:r>
            <a:r>
              <a:rPr lang="en-US" altLang="en-US" dirty="0" err="1" smtClean="0">
                <a:latin typeface="Arial" pitchFamily="34" charset="0"/>
              </a:rPr>
              <a:t>autowire</a:t>
            </a:r>
            <a:r>
              <a:rPr lang="en-US" altLang="en-US" dirty="0" smtClean="0">
                <a:latin typeface="Arial" pitchFamily="34" charset="0"/>
              </a:rPr>
              <a:t> by </a:t>
            </a:r>
            <a:r>
              <a:rPr lang="en-US" altLang="en-US" i="1" dirty="0" err="1" smtClean="0">
                <a:latin typeface="Arial" pitchFamily="34" charset="0"/>
              </a:rPr>
              <a:t>byType</a:t>
            </a:r>
            <a:r>
              <a:rPr lang="en-US" altLang="en-US" dirty="0" smtClean="0">
                <a:latin typeface="Arial" pitchFamily="34" charset="0"/>
              </a:rPr>
              <a:t>.</a:t>
            </a:r>
          </a:p>
        </p:txBody>
      </p:sp>
      <p:sp>
        <p:nvSpPr>
          <p:cNvPr id="155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AD014C14-6CEC-4DB9-9EE2-948E5A4BD402}" type="slidenum">
              <a:rPr lang="en-US" b="0" smtClean="0"/>
              <a:pPr eaLnBrk="1" hangingPunct="1"/>
              <a:t>95</a:t>
            </a:fld>
            <a:endParaRPr lang="en-US" b="0" smtClean="0"/>
          </a:p>
        </p:txBody>
      </p:sp>
    </p:spTree>
    <p:extLst>
      <p:ext uri="{BB962C8B-B14F-4D97-AF65-F5344CB8AC3E}">
        <p14:creationId xmlns:p14="http://schemas.microsoft.com/office/powerpoint/2010/main" val="38630584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Instruction to Trainer:</a:t>
            </a:r>
          </a:p>
          <a:p>
            <a:pPr>
              <a:defRPr/>
            </a:pPr>
            <a:endParaRPr lang="en-US" dirty="0" smtClean="0"/>
          </a:p>
          <a:p>
            <a:pPr>
              <a:defRPr/>
            </a:pPr>
            <a:r>
              <a:rPr lang="en-US" dirty="0" smtClean="0"/>
              <a:t>Auto-wiring by setting the auto-wire attribute in the bean configuration file will wire all properties of a bean. It’s not flexible enough to wire particular properties only. Moreover, you can auto-wire beans only by either type or name. If neither strategy satisfies your requirements, you must wire your beans explicitly.</a:t>
            </a:r>
          </a:p>
          <a:p>
            <a:pPr>
              <a:defRPr/>
            </a:pPr>
            <a:endParaRPr lang="en-US" dirty="0" smtClean="0"/>
          </a:p>
          <a:p>
            <a:pPr>
              <a:defRPr/>
            </a:pPr>
            <a:r>
              <a:rPr lang="en-US" dirty="0" smtClean="0"/>
              <a:t>Since Spring 2.5, several enhancements have been made to the auto-wiring feature. You can auto-wire a particular property by annotating a setter method, a constructor, a field, or even an arbitrary method with the @</a:t>
            </a:r>
            <a:r>
              <a:rPr lang="en-US" dirty="0" err="1" smtClean="0"/>
              <a:t>Autowired</a:t>
            </a:r>
            <a:r>
              <a:rPr lang="en-US" dirty="0" smtClean="0"/>
              <a:t> annotation or the @Resource annotation defined in JSR-250: Common Annotations for the Java Platform. That means you have one more option besides setting the </a:t>
            </a:r>
            <a:r>
              <a:rPr lang="en-US" dirty="0" err="1" smtClean="0"/>
              <a:t>autowire</a:t>
            </a:r>
            <a:r>
              <a:rPr lang="en-US" dirty="0" smtClean="0"/>
              <a:t> attribute to satisfy your requirements. However, this annotation-based option requires you to be using Java 1.5 or higher.</a:t>
            </a:r>
          </a:p>
          <a:p>
            <a:pPr>
              <a:defRPr/>
            </a:pPr>
            <a:endParaRPr lang="en-US" dirty="0" smtClean="0"/>
          </a:p>
          <a:p>
            <a:pPr>
              <a:defRPr/>
            </a:pPr>
            <a:r>
              <a:rPr lang="en-US" dirty="0" smtClean="0"/>
              <a:t>To ask Spring, to auto-wire the bean properties with @</a:t>
            </a:r>
            <a:r>
              <a:rPr lang="en-US" dirty="0" err="1" smtClean="0"/>
              <a:t>Autowired</a:t>
            </a:r>
            <a:r>
              <a:rPr lang="en-US" dirty="0" smtClean="0"/>
              <a:t> or @Resource, you have to register an </a:t>
            </a:r>
            <a:r>
              <a:rPr lang="en-US" dirty="0" err="1" smtClean="0"/>
              <a:t>AutowiredAnnotationBeanPostProcessor</a:t>
            </a:r>
            <a:r>
              <a:rPr lang="en-US" dirty="0" smtClean="0"/>
              <a:t> instance in the </a:t>
            </a:r>
            <a:r>
              <a:rPr lang="en-US" dirty="0" err="1" smtClean="0"/>
              <a:t>IoC</a:t>
            </a:r>
            <a:r>
              <a:rPr lang="en-US" dirty="0" smtClean="0"/>
              <a:t> container. If you are using a bean factory, you have to register this bean post processor through the API. Otherwise, you can just declare an instance of it in your application context.</a:t>
            </a:r>
          </a:p>
          <a:p>
            <a:pPr>
              <a:defRPr/>
            </a:pPr>
            <a:endParaRPr lang="en-US" dirty="0" smtClean="0"/>
          </a:p>
          <a:p>
            <a:pPr>
              <a:defRPr/>
            </a:pPr>
            <a:r>
              <a:rPr lang="en-US" dirty="0" smtClean="0"/>
              <a:t>Or you can simply include the &lt;</a:t>
            </a:r>
            <a:r>
              <a:rPr lang="en-US" dirty="0" err="1" smtClean="0"/>
              <a:t>context:annotation-config</a:t>
            </a:r>
            <a:r>
              <a:rPr lang="en-US" dirty="0" smtClean="0"/>
              <a:t>&gt; element in your bean configuration file, and an </a:t>
            </a:r>
            <a:r>
              <a:rPr lang="en-US" dirty="0" err="1" smtClean="0"/>
              <a:t>AutowiredAnnotationBeanPostProcessor</a:t>
            </a:r>
            <a:r>
              <a:rPr lang="en-US" dirty="0" smtClean="0"/>
              <a:t> instance will automatically get registered.</a:t>
            </a:r>
          </a:p>
          <a:p>
            <a:pPr>
              <a:defRPr/>
            </a:pPr>
            <a:endParaRPr lang="en-US" dirty="0"/>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78F14E5C-6D76-4BBB-998C-CB58668F91DF}" type="slidenum">
              <a:rPr lang="en-US" b="0" smtClean="0"/>
              <a:pPr eaLnBrk="1" hangingPunct="1"/>
              <a:t>96</a:t>
            </a:fld>
            <a:endParaRPr lang="en-US" b="0" smtClean="0"/>
          </a:p>
        </p:txBody>
      </p:sp>
    </p:spTree>
    <p:extLst>
      <p:ext uri="{BB962C8B-B14F-4D97-AF65-F5344CB8AC3E}">
        <p14:creationId xmlns:p14="http://schemas.microsoft.com/office/powerpoint/2010/main" val="31541561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a:t>
            </a:r>
            <a:r>
              <a:rPr lang="en-US" altLang="en-US" dirty="0" err="1" smtClean="0">
                <a:latin typeface="Arial" pitchFamily="34" charset="0"/>
              </a:rPr>
              <a:t>Autowired</a:t>
            </a:r>
            <a:r>
              <a:rPr lang="en-US" altLang="en-US" dirty="0" smtClean="0">
                <a:latin typeface="Arial" pitchFamily="34" charset="0"/>
              </a:rPr>
              <a:t> annotation can be applied to a particular property for Spring to auto-wire it. As an example, you can annotate the setter method of the </a:t>
            </a:r>
            <a:r>
              <a:rPr lang="en-US" altLang="en-US" dirty="0" err="1" smtClean="0">
                <a:latin typeface="Arial" pitchFamily="34" charset="0"/>
              </a:rPr>
              <a:t>prefixGenerator</a:t>
            </a:r>
            <a:r>
              <a:rPr lang="en-US" altLang="en-US" dirty="0" smtClean="0">
                <a:latin typeface="Arial" pitchFamily="34" charset="0"/>
              </a:rPr>
              <a:t> property with @</a:t>
            </a:r>
            <a:r>
              <a:rPr lang="en-US" altLang="en-US" dirty="0" err="1" smtClean="0">
                <a:latin typeface="Arial" pitchFamily="34" charset="0"/>
              </a:rPr>
              <a:t>Autowired</a:t>
            </a:r>
            <a:r>
              <a:rPr lang="en-US" altLang="en-US" dirty="0" smtClean="0">
                <a:latin typeface="Arial" pitchFamily="34" charset="0"/>
              </a:rPr>
              <a:t>. Then, Spring will attempt to wire a bean whose type is compatible with </a:t>
            </a:r>
            <a:r>
              <a:rPr lang="en-US" altLang="en-US" dirty="0" err="1" smtClean="0">
                <a:latin typeface="Arial" pitchFamily="34" charset="0"/>
              </a:rPr>
              <a:t>PrefixGenerator</a:t>
            </a:r>
            <a:r>
              <a:rPr lang="en-US" altLang="en-US" dirty="0" smtClean="0">
                <a:latin typeface="Arial" pitchFamily="34" charset="0"/>
              </a:rPr>
              <a:t>.</a:t>
            </a:r>
          </a:p>
          <a:p>
            <a:endParaRPr lang="en-US" altLang="en-US" dirty="0" smtClean="0">
              <a:latin typeface="Arial" pitchFamily="34" charset="0"/>
            </a:endParaRPr>
          </a:p>
          <a:p>
            <a:r>
              <a:rPr lang="en-US" altLang="en-US" dirty="0" smtClean="0">
                <a:latin typeface="Arial" pitchFamily="34" charset="0"/>
              </a:rPr>
              <a:t>If you have a bean whose type is compatible with </a:t>
            </a:r>
            <a:r>
              <a:rPr lang="en-US" altLang="en-US" dirty="0" err="1" smtClean="0">
                <a:latin typeface="Arial" pitchFamily="34" charset="0"/>
              </a:rPr>
              <a:t>PrefixGenerator</a:t>
            </a:r>
            <a:r>
              <a:rPr lang="en-US" altLang="en-US" dirty="0" smtClean="0">
                <a:latin typeface="Arial" pitchFamily="34" charset="0"/>
              </a:rPr>
              <a:t> defined in the </a:t>
            </a:r>
            <a:r>
              <a:rPr lang="en-US" altLang="en-US" dirty="0" err="1" smtClean="0">
                <a:latin typeface="Arial" pitchFamily="34" charset="0"/>
              </a:rPr>
              <a:t>IoC</a:t>
            </a:r>
            <a:r>
              <a:rPr lang="en-US" altLang="en-US" dirty="0" smtClean="0">
                <a:latin typeface="Arial" pitchFamily="34" charset="0"/>
              </a:rPr>
              <a:t> container, it will be set to the </a:t>
            </a:r>
            <a:r>
              <a:rPr lang="en-US" altLang="en-US" dirty="0" err="1" smtClean="0">
                <a:latin typeface="Arial" pitchFamily="34" charset="0"/>
              </a:rPr>
              <a:t>prefixGenerator</a:t>
            </a:r>
            <a:r>
              <a:rPr lang="en-US" altLang="en-US" dirty="0" smtClean="0">
                <a:latin typeface="Arial" pitchFamily="34" charset="0"/>
              </a:rPr>
              <a:t> property automatically.</a:t>
            </a:r>
          </a:p>
          <a:p>
            <a:endParaRPr lang="en-US" altLang="en-US" dirty="0" smtClean="0">
              <a:latin typeface="Arial" pitchFamily="34" charset="0"/>
            </a:endParaRPr>
          </a:p>
          <a:p>
            <a:r>
              <a:rPr lang="en-US" altLang="en-US" dirty="0" smtClean="0">
                <a:latin typeface="Arial" pitchFamily="34" charset="0"/>
              </a:rPr>
              <a:t>By default, all the properties with @</a:t>
            </a:r>
            <a:r>
              <a:rPr lang="en-US" altLang="en-US" dirty="0" err="1" smtClean="0">
                <a:latin typeface="Arial" pitchFamily="34" charset="0"/>
              </a:rPr>
              <a:t>Autowired</a:t>
            </a:r>
            <a:r>
              <a:rPr lang="en-US" altLang="en-US" dirty="0" smtClean="0">
                <a:latin typeface="Arial" pitchFamily="34" charset="0"/>
              </a:rPr>
              <a:t> are required. When Spring can’t find a matching bean to wire, it will throw an exception. If you want a certain property to be optional, set the required attribute of @</a:t>
            </a:r>
            <a:r>
              <a:rPr lang="en-US" altLang="en-US" dirty="0" err="1" smtClean="0">
                <a:latin typeface="Arial" pitchFamily="34" charset="0"/>
              </a:rPr>
              <a:t>Autowired</a:t>
            </a:r>
            <a:r>
              <a:rPr lang="en-US" altLang="en-US" dirty="0" smtClean="0">
                <a:latin typeface="Arial" pitchFamily="34" charset="0"/>
              </a:rPr>
              <a:t> to false. Then, when Spring can’t find a matching bean, it will leave this property unset.</a:t>
            </a:r>
          </a:p>
        </p:txBody>
      </p:sp>
      <p:sp>
        <p:nvSpPr>
          <p:cNvPr id="157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23889C3B-F679-4379-A301-1C1D67C15A05}" type="slidenum">
              <a:rPr lang="en-US" b="0" smtClean="0"/>
              <a:pPr eaLnBrk="1" hangingPunct="1"/>
              <a:t>97</a:t>
            </a:fld>
            <a:endParaRPr lang="en-US" b="0" smtClean="0"/>
          </a:p>
        </p:txBody>
      </p:sp>
    </p:spTree>
    <p:extLst>
      <p:ext uri="{BB962C8B-B14F-4D97-AF65-F5344CB8AC3E}">
        <p14:creationId xmlns:p14="http://schemas.microsoft.com/office/powerpoint/2010/main" val="37881454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p>
          <a:p>
            <a:endParaRPr lang="en-US" altLang="en-US" dirty="0" smtClean="0">
              <a:latin typeface="Arial" pitchFamily="34" charset="0"/>
            </a:endParaRPr>
          </a:p>
          <a:p>
            <a:r>
              <a:rPr lang="en-US" altLang="en-US" dirty="0" smtClean="0">
                <a:latin typeface="Arial" pitchFamily="34" charset="0"/>
              </a:rPr>
              <a:t>In addition to the setter method, the @</a:t>
            </a:r>
            <a:r>
              <a:rPr lang="en-US" altLang="en-US" dirty="0" err="1" smtClean="0">
                <a:latin typeface="Arial" pitchFamily="34" charset="0"/>
              </a:rPr>
              <a:t>Autowired</a:t>
            </a:r>
            <a:r>
              <a:rPr lang="en-US" altLang="en-US" dirty="0" smtClean="0">
                <a:latin typeface="Arial" pitchFamily="34" charset="0"/>
              </a:rPr>
              <a:t> annotation can also be applied to a constructor, and Spring will attempt to find a bean with the compatible type for each of the constructor </a:t>
            </a:r>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CD983FBD-4477-4BFC-BE9D-29487B2E9066}" type="slidenum">
              <a:rPr lang="en-US" b="0" smtClean="0"/>
              <a:pPr eaLnBrk="1" hangingPunct="1"/>
              <a:t>98</a:t>
            </a:fld>
            <a:endParaRPr lang="en-US" b="0" smtClean="0"/>
          </a:p>
        </p:txBody>
      </p:sp>
    </p:spTree>
    <p:extLst>
      <p:ext uri="{BB962C8B-B14F-4D97-AF65-F5344CB8AC3E}">
        <p14:creationId xmlns:p14="http://schemas.microsoft.com/office/powerpoint/2010/main" val="38303387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By default, auto-wiring by type will not work when there is more than one bean with the compatible type in the </a:t>
            </a:r>
            <a:r>
              <a:rPr lang="en-US" altLang="en-US" dirty="0" err="1" smtClean="0">
                <a:latin typeface="Arial" pitchFamily="34" charset="0"/>
              </a:rPr>
              <a:t>IoC</a:t>
            </a:r>
            <a:r>
              <a:rPr lang="en-US" altLang="en-US" dirty="0" smtClean="0">
                <a:latin typeface="Arial" pitchFamily="34" charset="0"/>
              </a:rPr>
              <a:t> container. However, Spring allows you to specify a candidate bean by providing its name in the @Qualifier annotation.</a:t>
            </a:r>
          </a:p>
          <a:p>
            <a:endParaRPr lang="en-US" altLang="en-US" dirty="0" smtClean="0">
              <a:latin typeface="Arial" pitchFamily="34" charset="0"/>
            </a:endParaRPr>
          </a:p>
          <a:p>
            <a:r>
              <a:rPr lang="en-US" altLang="en-US" dirty="0" smtClean="0">
                <a:latin typeface="Arial" pitchFamily="34" charset="0"/>
              </a:rPr>
              <a:t>Once you’ve done so, Spring will attempt to find a bean with that name in the </a:t>
            </a:r>
            <a:r>
              <a:rPr lang="en-US" altLang="en-US" dirty="0" err="1" smtClean="0">
                <a:latin typeface="Arial" pitchFamily="34" charset="0"/>
              </a:rPr>
              <a:t>IoC</a:t>
            </a:r>
            <a:r>
              <a:rPr lang="en-US" altLang="en-US" dirty="0" smtClean="0">
                <a:latin typeface="Arial" pitchFamily="34" charset="0"/>
              </a:rPr>
              <a:t> container and wire it into the property.</a:t>
            </a:r>
          </a:p>
          <a:p>
            <a:endParaRPr lang="en-US" altLang="en-US" dirty="0" smtClean="0">
              <a:latin typeface="Arial" pitchFamily="34" charset="0"/>
            </a:endParaRPr>
          </a:p>
          <a:p>
            <a:r>
              <a:rPr lang="en-US" altLang="en-US" dirty="0" smtClean="0">
                <a:latin typeface="Arial" pitchFamily="34" charset="0"/>
              </a:rPr>
              <a:t>The @Qualifier annotation can also be applied to a method argument for auto-wiring.</a:t>
            </a:r>
          </a:p>
          <a:p>
            <a:endParaRPr lang="en-US" altLang="en-US" dirty="0" smtClean="0">
              <a:latin typeface="Arial" pitchFamily="34" charset="0"/>
            </a:endParaRPr>
          </a:p>
        </p:txBody>
      </p:sp>
      <p:sp>
        <p:nvSpPr>
          <p:cNvPr id="159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EA3D1C96-D227-427E-AEFF-DB7B3571ADEE}" type="slidenum">
              <a:rPr lang="en-US" b="0" smtClean="0"/>
              <a:pPr eaLnBrk="1" hangingPunct="1"/>
              <a:t>99</a:t>
            </a:fld>
            <a:endParaRPr lang="en-US" b="0" smtClean="0"/>
          </a:p>
        </p:txBody>
      </p:sp>
    </p:spTree>
    <p:extLst>
      <p:ext uri="{BB962C8B-B14F-4D97-AF65-F5344CB8AC3E}">
        <p14:creationId xmlns:p14="http://schemas.microsoft.com/office/powerpoint/2010/main" val="28588107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If you want to auto-wire bean properties by name, you can annotate a setter method, a constructor, or a field with the JSR-250 @Resource annotation. By default, Spring will attempt to find a bean with the same name as this property. But you can specify the bean name explicitly in its name attribute.</a:t>
            </a:r>
          </a:p>
          <a:p>
            <a:r>
              <a:rPr lang="en-US" altLang="en-US" dirty="0" smtClean="0">
                <a:latin typeface="Arial" pitchFamily="34" charset="0"/>
              </a:rPr>
              <a:t> </a:t>
            </a:r>
          </a:p>
          <a:p>
            <a:r>
              <a:rPr lang="en-US" altLang="en-US" i="1" dirty="0" smtClean="0">
                <a:latin typeface="Arial" pitchFamily="34" charset="0"/>
              </a:rPr>
              <a:t>For trainer: To use the JSR-250 annotations, you have to include </a:t>
            </a:r>
            <a:r>
              <a:rPr lang="en-US" altLang="en-US" b="1" i="1" dirty="0" smtClean="0">
                <a:latin typeface="Arial" pitchFamily="34" charset="0"/>
              </a:rPr>
              <a:t>the JSR 250 dependency.</a:t>
            </a:r>
            <a:r>
              <a:rPr lang="en-US" altLang="en-US" b="1" dirty="0" smtClean="0">
                <a:latin typeface="Arial" pitchFamily="34" charset="0"/>
              </a:rPr>
              <a:t> </a:t>
            </a:r>
            <a:endParaRPr lang="en-US" altLang="en-US" dirty="0" smtClean="0">
              <a:latin typeface="Arial" pitchFamily="34" charset="0"/>
            </a:endParaRPr>
          </a:p>
          <a:p>
            <a:endParaRPr lang="en-US" altLang="en-US" dirty="0" smtClean="0">
              <a:latin typeface="Arial" pitchFamily="34" charset="0"/>
            </a:endParaRPr>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5E18A4D2-EEB0-469B-A993-E0850A19F7B9}" type="slidenum">
              <a:rPr lang="en-US" b="0" smtClean="0"/>
              <a:pPr eaLnBrk="1" hangingPunct="1"/>
              <a:t>100</a:t>
            </a:fld>
            <a:endParaRPr lang="en-US" b="0" smtClean="0"/>
          </a:p>
        </p:txBody>
      </p:sp>
    </p:spTree>
    <p:extLst>
      <p:ext uri="{BB962C8B-B14F-4D97-AF65-F5344CB8AC3E}">
        <p14:creationId xmlns:p14="http://schemas.microsoft.com/office/powerpoint/2010/main" val="6533193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Refer to Spring3DI project , </a:t>
            </a:r>
            <a:r>
              <a:rPr lang="en-US" altLang="en-US" dirty="0" err="1" smtClean="0">
                <a:latin typeface="Arial" pitchFamily="34" charset="0"/>
              </a:rPr>
              <a:t>com.spring.ioc.basics</a:t>
            </a:r>
            <a:r>
              <a:rPr lang="en-US" altLang="en-US" dirty="0" smtClean="0">
                <a:latin typeface="Arial" pitchFamily="34" charset="0"/>
              </a:rPr>
              <a:t> package inside </a:t>
            </a:r>
            <a:r>
              <a:rPr lang="en-US" altLang="en-US" b="1" dirty="0" smtClean="0">
                <a:latin typeface="Arial" pitchFamily="34" charset="0"/>
              </a:rPr>
              <a:t>Hands-on and Demo Programs  </a:t>
            </a:r>
            <a:r>
              <a:rPr lang="en-US" altLang="en-US" dirty="0" smtClean="0">
                <a:latin typeface="Arial" pitchFamily="34" charset="0"/>
              </a:rPr>
              <a:t>folder </a:t>
            </a:r>
          </a:p>
          <a:p>
            <a:endParaRPr lang="en-US" altLang="en-US" dirty="0" smtClean="0">
              <a:latin typeface="Arial" pitchFamily="34" charset="0"/>
            </a:endParaRP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A3431C6A-B4F9-4419-9512-55D911482501}" type="slidenum">
              <a:rPr lang="en-US" b="0" smtClean="0"/>
              <a:pPr eaLnBrk="1" hangingPunct="1"/>
              <a:t>101</a:t>
            </a:fld>
            <a:endParaRPr lang="en-US" b="0" smtClean="0"/>
          </a:p>
        </p:txBody>
      </p:sp>
    </p:spTree>
    <p:extLst>
      <p:ext uri="{BB962C8B-B14F-4D97-AF65-F5344CB8AC3E}">
        <p14:creationId xmlns:p14="http://schemas.microsoft.com/office/powerpoint/2010/main" val="1814111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 Set the Context of the session by starting with Overview of Spring Framework</a:t>
            </a:r>
          </a:p>
          <a:p>
            <a:r>
              <a:rPr lang="en-US" altLang="en-US" dirty="0" smtClean="0">
                <a:latin typeface="Arial" pitchFamily="34" charset="0"/>
              </a:rPr>
              <a:t>Spring framework is an open source Java platform that provides comprehensive infrastructure support for developing robust Java applications very easily and very rapidly.</a:t>
            </a:r>
          </a:p>
          <a:p>
            <a:endParaRPr lang="en-US" altLang="en-US" dirty="0" smtClean="0">
              <a:latin typeface="Arial" pitchFamily="34" charset="0"/>
            </a:endParaRPr>
          </a:p>
          <a:p>
            <a:r>
              <a:rPr lang="en-US" altLang="en-US" dirty="0" smtClean="0">
                <a:solidFill>
                  <a:srgbClr val="002060"/>
                </a:solidFill>
                <a:latin typeface="Arial" pitchFamily="34" charset="0"/>
              </a:rPr>
              <a:t>Spring is an open source, lightweight, application framework. It is intended to help structure an entire application in a consistent manner, pulling together the best of breed single-tier frameworks in a coherent architecture</a:t>
            </a:r>
            <a:endParaRPr lang="en-US" altLang="en-US" dirty="0" smtClean="0">
              <a:latin typeface="Arial" pitchFamily="34" charset="0"/>
            </a:endParaRPr>
          </a:p>
          <a:p>
            <a:endParaRPr lang="en-US" altLang="en-US" dirty="0" smtClean="0">
              <a:latin typeface="Arial" pitchFamily="34" charset="0"/>
            </a:endParaRPr>
          </a:p>
          <a:p>
            <a:r>
              <a:rPr lang="en-US" altLang="en-US" dirty="0" smtClean="0">
                <a:latin typeface="Arial" pitchFamily="34" charset="0"/>
              </a:rPr>
              <a:t>Spring framework was initially written by Rod Johnson and was first released under the Apache 2.0 license in June 2003 </a:t>
            </a:r>
          </a:p>
          <a:p>
            <a:endParaRPr lang="en-US" altLang="en-US" dirty="0" smtClean="0">
              <a:latin typeface="Arial" pitchFamily="34" charset="0"/>
            </a:endParaRPr>
          </a:p>
          <a:p>
            <a:r>
              <a:rPr lang="en-US" altLang="en-US" dirty="0" smtClean="0">
                <a:latin typeface="Arial" pitchFamily="34" charset="0"/>
              </a:rPr>
              <a:t>Spring is lightweight when it comes to size and transparency. The basic version of spring framework is around 2MB.</a:t>
            </a:r>
          </a:p>
          <a:p>
            <a:endParaRPr lang="en-US" dirty="0" smtClean="0"/>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charset="0"/>
              </a:defRPr>
            </a:lvl1pPr>
            <a:lvl2pPr marL="702756" indent="-270291" defTabSz="914485" eaLnBrk="0" hangingPunct="0">
              <a:defRPr b="1">
                <a:solidFill>
                  <a:schemeClr val="tx1"/>
                </a:solidFill>
                <a:latin typeface="Arial" charset="0"/>
              </a:defRPr>
            </a:lvl2pPr>
            <a:lvl3pPr marL="1081164" indent="-216233" defTabSz="914485" eaLnBrk="0" hangingPunct="0">
              <a:defRPr b="1">
                <a:solidFill>
                  <a:schemeClr val="tx1"/>
                </a:solidFill>
                <a:latin typeface="Arial" charset="0"/>
              </a:defRPr>
            </a:lvl3pPr>
            <a:lvl4pPr marL="1513629" indent="-216233" defTabSz="914485" eaLnBrk="0" hangingPunct="0">
              <a:defRPr b="1">
                <a:solidFill>
                  <a:schemeClr val="tx1"/>
                </a:solidFill>
                <a:latin typeface="Arial" charset="0"/>
              </a:defRPr>
            </a:lvl4pPr>
            <a:lvl5pPr marL="1946095" indent="-216233" defTabSz="914485" eaLnBrk="0" hangingPunct="0">
              <a:defRPr b="1">
                <a:solidFill>
                  <a:schemeClr val="tx1"/>
                </a:solidFill>
                <a:latin typeface="Arial" charset="0"/>
              </a:defRPr>
            </a:lvl5pPr>
            <a:lvl6pPr marL="2378560" indent="-216233" algn="ctr" defTabSz="914485" eaLnBrk="0" fontAlgn="base" hangingPunct="0">
              <a:spcBef>
                <a:spcPct val="0"/>
              </a:spcBef>
              <a:spcAft>
                <a:spcPct val="0"/>
              </a:spcAft>
              <a:defRPr b="1">
                <a:solidFill>
                  <a:schemeClr val="tx1"/>
                </a:solidFill>
                <a:latin typeface="Arial" charset="0"/>
              </a:defRPr>
            </a:lvl6pPr>
            <a:lvl7pPr marL="2811026" indent="-216233" algn="ctr" defTabSz="914485" eaLnBrk="0" fontAlgn="base" hangingPunct="0">
              <a:spcBef>
                <a:spcPct val="0"/>
              </a:spcBef>
              <a:spcAft>
                <a:spcPct val="0"/>
              </a:spcAft>
              <a:defRPr b="1">
                <a:solidFill>
                  <a:schemeClr val="tx1"/>
                </a:solidFill>
                <a:latin typeface="Arial" charset="0"/>
              </a:defRPr>
            </a:lvl7pPr>
            <a:lvl8pPr marL="3243491" indent="-216233" algn="ctr" defTabSz="914485" eaLnBrk="0" fontAlgn="base" hangingPunct="0">
              <a:spcBef>
                <a:spcPct val="0"/>
              </a:spcBef>
              <a:spcAft>
                <a:spcPct val="0"/>
              </a:spcAft>
              <a:defRPr b="1">
                <a:solidFill>
                  <a:schemeClr val="tx1"/>
                </a:solidFill>
                <a:latin typeface="Arial" charset="0"/>
              </a:defRPr>
            </a:lvl8pPr>
            <a:lvl9pPr marL="3675957" indent="-216233" algn="ctr" defTabSz="914485" eaLnBrk="0" fontAlgn="base" hangingPunct="0">
              <a:spcBef>
                <a:spcPct val="0"/>
              </a:spcBef>
              <a:spcAft>
                <a:spcPct val="0"/>
              </a:spcAft>
              <a:defRPr b="1">
                <a:solidFill>
                  <a:schemeClr val="tx1"/>
                </a:solidFill>
                <a:latin typeface="Arial" charset="0"/>
              </a:defRPr>
            </a:lvl9pPr>
          </a:lstStyle>
          <a:p>
            <a:pPr eaLnBrk="1" hangingPunct="1"/>
            <a:fld id="{183ED7B8-AD05-4492-A122-6A388DA6A73A}" type="slidenum">
              <a:rPr lang="en-US" b="0" smtClean="0"/>
              <a:pPr eaLnBrk="1" hangingPunct="1"/>
              <a:t>15</a:t>
            </a:fld>
            <a:endParaRPr lang="en-US" b="0" smtClean="0"/>
          </a:p>
        </p:txBody>
      </p:sp>
    </p:spTree>
    <p:extLst>
      <p:ext uri="{BB962C8B-B14F-4D97-AF65-F5344CB8AC3E}">
        <p14:creationId xmlns:p14="http://schemas.microsoft.com/office/powerpoint/2010/main" val="27215173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When configuring beans in the Spring </a:t>
            </a:r>
            <a:r>
              <a:rPr lang="en-US" altLang="en-US" dirty="0" err="1" smtClean="0">
                <a:latin typeface="Arial" pitchFamily="34" charset="0"/>
              </a:rPr>
              <a:t>IoC</a:t>
            </a:r>
            <a:r>
              <a:rPr lang="en-US" altLang="en-US" dirty="0" smtClean="0">
                <a:latin typeface="Arial" pitchFamily="34" charset="0"/>
              </a:rPr>
              <a:t> container, you may have more than one bean, sharing some common configurations, such as bean properties and attributes in the &lt;bean&gt; element. You often have to repeat these configurations for multiple beans.</a:t>
            </a:r>
          </a:p>
          <a:p>
            <a:r>
              <a:rPr lang="en-US" altLang="en-US" dirty="0" smtClean="0">
                <a:latin typeface="Arial" pitchFamily="34" charset="0"/>
              </a:rPr>
              <a:t> </a:t>
            </a:r>
          </a:p>
          <a:p>
            <a:r>
              <a:rPr lang="en-US" altLang="en-US" dirty="0" smtClean="0">
                <a:latin typeface="Arial" pitchFamily="34" charset="0"/>
              </a:rPr>
              <a:t>Spring allows you to extract the common bean configurations to form a parent bean. The beans that inherit from this parent bean are called child beans. The child beans will inherit the bean configurations, including bean properties and attributes in the &lt;bean&gt; element, from the parent bean to avoid duplicate configurations. The child beans can also override the inherited configurations when necessary.</a:t>
            </a:r>
          </a:p>
          <a:p>
            <a:endParaRPr lang="en-US" altLang="en-US" dirty="0" smtClean="0">
              <a:latin typeface="Arial" pitchFamily="34" charset="0"/>
            </a:endParaRPr>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7C34D92B-F700-46D8-A41E-A88D6E86357D}" type="slidenum">
              <a:rPr lang="en-US" b="0" smtClean="0"/>
              <a:pPr eaLnBrk="1" hangingPunct="1"/>
              <a:t>102</a:t>
            </a:fld>
            <a:endParaRPr lang="en-US" b="0" smtClean="0"/>
          </a:p>
        </p:txBody>
      </p:sp>
    </p:spTree>
    <p:extLst>
      <p:ext uri="{BB962C8B-B14F-4D97-AF65-F5344CB8AC3E}">
        <p14:creationId xmlns:p14="http://schemas.microsoft.com/office/powerpoint/2010/main" val="34291720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Spring allows you to extract the common bean configurations to form a parent bean. The beans that inherit from this parent bean are called child beans. The child beans will inherit the bean configurations, including bean properties and attributes in the &lt;bean&gt; element, from the parent bean to avoid duplicate configurations. The child beans can also override the inherited configurations when necessary.</a:t>
            </a:r>
          </a:p>
          <a:p>
            <a:endParaRPr lang="en-US" altLang="en-US" dirty="0" smtClean="0">
              <a:latin typeface="Arial" pitchFamily="34" charset="0"/>
            </a:endParaRPr>
          </a:p>
          <a:p>
            <a:r>
              <a:rPr lang="en-US" altLang="en-US" dirty="0" smtClean="0">
                <a:latin typeface="Arial" pitchFamily="34" charset="0"/>
              </a:rPr>
              <a:t>The parent bean can act as a configuration template and also as a bean instance at the same time. However, if you want the parent bean to act only as a template that cannot be retrieved, you must set the abstract attribute to true, asking Spring not to instantiate this bean. </a:t>
            </a:r>
          </a:p>
          <a:p>
            <a:endParaRPr lang="en-US" altLang="en-US" dirty="0" smtClean="0">
              <a:latin typeface="Arial" pitchFamily="34" charset="0"/>
            </a:endParaRPr>
          </a:p>
          <a:p>
            <a:endParaRPr lang="en-US" altLang="en-US" dirty="0" smtClean="0">
              <a:latin typeface="Arial" pitchFamily="34" charset="0"/>
            </a:endParaRPr>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FE24AA05-889B-4F18-9244-4C80F6BA5BFC}" type="slidenum">
              <a:rPr lang="en-US" b="0" smtClean="0"/>
              <a:pPr eaLnBrk="1" hangingPunct="1"/>
              <a:t>103</a:t>
            </a:fld>
            <a:endParaRPr lang="en-US" b="0" smtClean="0"/>
          </a:p>
        </p:txBody>
      </p:sp>
    </p:spTree>
    <p:extLst>
      <p:ext uri="{BB962C8B-B14F-4D97-AF65-F5344CB8AC3E}">
        <p14:creationId xmlns:p14="http://schemas.microsoft.com/office/powerpoint/2010/main" val="40049416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 </a:t>
            </a:r>
          </a:p>
          <a:p>
            <a:endParaRPr lang="en-US" altLang="en-US" dirty="0" smtClean="0">
              <a:latin typeface="Arial" pitchFamily="34" charset="0"/>
            </a:endParaRPr>
          </a:p>
          <a:p>
            <a:r>
              <a:rPr lang="en-US" altLang="en-US" dirty="0" smtClean="0">
                <a:latin typeface="Arial" pitchFamily="34" charset="0"/>
              </a:rPr>
              <a:t>However, if you want the parent bean to act only as a template that cannot be retrieved, you must set the abstract attribute to true, asking Spring not to instantiate this bean. </a:t>
            </a:r>
          </a:p>
          <a:p>
            <a:endParaRPr lang="en-US" altLang="en-US" dirty="0" smtClean="0">
              <a:latin typeface="Arial" pitchFamily="34" charset="0"/>
            </a:endParaRPr>
          </a:p>
          <a:p>
            <a:endParaRPr lang="en-US" altLang="en-US" dirty="0" smtClean="0">
              <a:latin typeface="Arial" pitchFamily="34" charset="0"/>
            </a:endParaRPr>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FE24AA05-889B-4F18-9244-4C80F6BA5BFC}" type="slidenum">
              <a:rPr lang="en-US" b="0" smtClean="0"/>
              <a:pPr eaLnBrk="1" hangingPunct="1"/>
              <a:t>104</a:t>
            </a:fld>
            <a:endParaRPr lang="en-US" b="0" smtClean="0"/>
          </a:p>
        </p:txBody>
      </p:sp>
    </p:spTree>
    <p:extLst>
      <p:ext uri="{BB962C8B-B14F-4D97-AF65-F5344CB8AC3E}">
        <p14:creationId xmlns:p14="http://schemas.microsoft.com/office/powerpoint/2010/main" val="3752518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Instruction to Trainer: </a:t>
            </a:r>
          </a:p>
          <a:p>
            <a:pPr>
              <a:defRPr/>
            </a:pPr>
            <a:endParaRPr lang="en-US" dirty="0" smtClean="0"/>
          </a:p>
          <a:p>
            <a:pPr>
              <a:defRPr/>
            </a:pPr>
            <a:r>
              <a:rPr lang="en-US" dirty="0" smtClean="0"/>
              <a:t>You must note that not all attributes defined in the parent &lt;bean&gt; element will be inherited. For example, the </a:t>
            </a:r>
            <a:r>
              <a:rPr lang="en-US" dirty="0" err="1" smtClean="0"/>
              <a:t>autowire</a:t>
            </a:r>
            <a:r>
              <a:rPr lang="en-US" dirty="0" smtClean="0"/>
              <a:t> and dependency-check attributes will not be inherited from the parent. To find out more about which attributes will be inherited from the parent and which won’t, please refer to the Spring documentation about bean inheritance.</a:t>
            </a:r>
          </a:p>
          <a:p>
            <a:pPr>
              <a:defRPr/>
            </a:pPr>
            <a:endParaRPr lang="en-US" dirty="0" smtClean="0"/>
          </a:p>
          <a:p>
            <a:pPr>
              <a:defRPr/>
            </a:pPr>
            <a:r>
              <a:rPr lang="en-US" dirty="0" smtClean="0"/>
              <a:t>To avoid duplicating the same properties, you can declare a base sequence generator bean with those properties set. Then the two sequence generators can inherit this base generator so that they also have those properties set automatically. You needn’t specify the class attributes of the child beans if they are the same as the parent’s.</a:t>
            </a:r>
          </a:p>
          <a:p>
            <a:pPr>
              <a:defRPr/>
            </a:pPr>
            <a:endParaRPr lang="en-US" dirty="0" smtClean="0"/>
          </a:p>
          <a:p>
            <a:pPr>
              <a:defRPr/>
            </a:pPr>
            <a:r>
              <a:rPr lang="en-US" dirty="0" smtClean="0"/>
              <a:t>The inherited properties can be overridden by the child beans. For example, you can add a child sequence generator with a different initial value.</a:t>
            </a:r>
          </a:p>
          <a:p>
            <a:pPr>
              <a:defRPr/>
            </a:pPr>
            <a:endParaRPr lang="en-US" dirty="0" smtClean="0"/>
          </a:p>
          <a:p>
            <a:pPr>
              <a:defRPr/>
            </a:pPr>
            <a:r>
              <a:rPr lang="en-US" dirty="0" smtClean="0"/>
              <a:t>The base sequence generator bean can now be retrieved as a bean instance to use. If you want it to act as a template only, you have to set the abstract attribute to true. Then Spring will not instantiate this bean.</a:t>
            </a:r>
          </a:p>
          <a:p>
            <a:pPr>
              <a:defRPr/>
            </a:pPr>
            <a:endParaRPr lang="en-US" dirty="0" smtClean="0"/>
          </a:p>
          <a:p>
            <a:pPr>
              <a:defRPr/>
            </a:pPr>
            <a:r>
              <a:rPr lang="en-US" dirty="0" smtClean="0"/>
              <a:t>You can also omit the class of the parent bean and let the child beans specify their own, especially when the parent bean and child beans are not in the same class hierarchy, but share some properties of the same name. In this case, the parent bean’s abstract attribute must be set to true, as the parent bean can’t be instantiated.</a:t>
            </a:r>
            <a:endParaRPr lang="en-US" dirty="0"/>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912A178C-44D1-479B-99FB-B374E33CF250}" type="slidenum">
              <a:rPr lang="en-US" b="0" smtClean="0"/>
              <a:pPr eaLnBrk="1" hangingPunct="1"/>
              <a:t>105</a:t>
            </a:fld>
            <a:endParaRPr lang="en-US" b="0" smtClean="0"/>
          </a:p>
        </p:txBody>
      </p:sp>
    </p:spTree>
    <p:extLst>
      <p:ext uri="{BB962C8B-B14F-4D97-AF65-F5344CB8AC3E}">
        <p14:creationId xmlns:p14="http://schemas.microsoft.com/office/powerpoint/2010/main" val="23319055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Trainer notes not required</a:t>
            </a:r>
          </a:p>
          <a:p>
            <a:endParaRPr lang="en-US" smtClean="0">
              <a:latin typeface="Arial" pitchFamily="34" charset="0"/>
            </a:endParaRPr>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87B92C04-0082-4A24-B5F3-5080A65F3644}" type="slidenum">
              <a:rPr lang="en-US" b="0" smtClean="0"/>
              <a:pPr eaLnBrk="1" hangingPunct="1"/>
              <a:t>106</a:t>
            </a:fld>
            <a:endParaRPr lang="en-US" b="0" smtClean="0"/>
          </a:p>
        </p:txBody>
      </p:sp>
    </p:spTree>
    <p:extLst>
      <p:ext uri="{BB962C8B-B14F-4D97-AF65-F5344CB8AC3E}">
        <p14:creationId xmlns:p14="http://schemas.microsoft.com/office/powerpoint/2010/main" val="34237030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Instruction to Trainer:</a:t>
            </a:r>
          </a:p>
          <a:p>
            <a:pPr>
              <a:defRPr/>
            </a:pPr>
            <a:endParaRPr lang="en-US" dirty="0" smtClean="0"/>
          </a:p>
          <a:p>
            <a:pPr>
              <a:defRPr/>
            </a:pPr>
            <a:r>
              <a:rPr lang="en-US" dirty="0" smtClean="0"/>
              <a:t>Refer to the following classes and interfaces in the package </a:t>
            </a:r>
            <a:r>
              <a:rPr lang="en-US" dirty="0" err="1" smtClean="0"/>
              <a:t>com.spring.ioc.basics</a:t>
            </a:r>
            <a:r>
              <a:rPr lang="en-US" dirty="0" smtClean="0"/>
              <a:t> in Spring3DI project for discussion</a:t>
            </a:r>
          </a:p>
          <a:p>
            <a:pPr marL="228600" indent="-228600">
              <a:buFontTx/>
              <a:buAutoNum type="arabicPeriod"/>
              <a:defRPr/>
            </a:pPr>
            <a:r>
              <a:rPr lang="en-US" dirty="0" smtClean="0"/>
              <a:t>Sequence</a:t>
            </a:r>
          </a:p>
          <a:p>
            <a:pPr marL="228600" indent="-228600">
              <a:buFontTx/>
              <a:buAutoNum type="arabicPeriod"/>
              <a:defRPr/>
            </a:pPr>
            <a:r>
              <a:rPr lang="en-US" dirty="0" err="1" smtClean="0"/>
              <a:t>SequenceDao</a:t>
            </a:r>
            <a:endParaRPr lang="en-US" dirty="0" smtClean="0"/>
          </a:p>
          <a:p>
            <a:pPr marL="228600" indent="-228600">
              <a:buFontTx/>
              <a:buAutoNum type="arabicPeriod"/>
              <a:defRPr/>
            </a:pPr>
            <a:r>
              <a:rPr lang="en-US" dirty="0" err="1" smtClean="0"/>
              <a:t>SequenceService</a:t>
            </a:r>
            <a:endParaRPr lang="en-US" dirty="0" smtClean="0"/>
          </a:p>
          <a:p>
            <a:pPr marL="228600" indent="-228600">
              <a:buFontTx/>
              <a:buAutoNum type="arabicPeriod"/>
              <a:defRPr/>
            </a:pPr>
            <a:r>
              <a:rPr lang="en-US" dirty="0" err="1" smtClean="0"/>
              <a:t>SequenceDaoImpl</a:t>
            </a:r>
            <a:endParaRPr lang="en-US" dirty="0" smtClean="0"/>
          </a:p>
          <a:p>
            <a:pPr marL="228600" indent="-228600">
              <a:defRPr/>
            </a:pPr>
            <a:endParaRPr lang="en-US" dirty="0" smtClean="0"/>
          </a:p>
          <a:p>
            <a:pPr marL="228600" indent="-228600">
              <a:defRPr/>
            </a:pPr>
            <a:endParaRPr lang="en-US" dirty="0" smtClean="0"/>
          </a:p>
          <a:p>
            <a:pPr marL="228600" indent="-228600">
              <a:defRPr/>
            </a:pPr>
            <a:endParaRPr lang="en-US" dirty="0"/>
          </a:p>
        </p:txBody>
      </p:sp>
      <p:sp>
        <p:nvSpPr>
          <p:cNvPr id="166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97112C25-5F3A-4C05-AF26-0A06D40B2715}" type="slidenum">
              <a:rPr lang="en-US" b="0" smtClean="0"/>
              <a:pPr eaLnBrk="1" hangingPunct="1"/>
              <a:t>107</a:t>
            </a:fld>
            <a:endParaRPr lang="en-US" b="0" smtClean="0"/>
          </a:p>
        </p:txBody>
      </p:sp>
    </p:spTree>
    <p:extLst>
      <p:ext uri="{BB962C8B-B14F-4D97-AF65-F5344CB8AC3E}">
        <p14:creationId xmlns:p14="http://schemas.microsoft.com/office/powerpoint/2010/main" val="5383724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The previous stereotype is enough to be able to use the bean. Spring will give the bean a name created by lowercasing the first character of the class and using the rest of the camel-cased name for the bean name.</a:t>
            </a:r>
          </a:p>
          <a:p>
            <a:endParaRPr lang="en-US" altLang="en-US" dirty="0" smtClean="0">
              <a:latin typeface="Arial" pitchFamily="34" charset="0"/>
            </a:endParaRPr>
          </a:p>
          <a:p>
            <a:r>
              <a:rPr lang="en-US" altLang="en-US" dirty="0" smtClean="0">
                <a:latin typeface="Arial" pitchFamily="34" charset="0"/>
              </a:rPr>
              <a:t>Thus, the following works (assuming that you’ve instantiated an application context containing the &lt;</a:t>
            </a:r>
            <a:r>
              <a:rPr lang="en-US" altLang="en-US" dirty="0" err="1" smtClean="0">
                <a:latin typeface="Arial" pitchFamily="34" charset="0"/>
              </a:rPr>
              <a:t>context:component-scan</a:t>
            </a:r>
            <a:r>
              <a:rPr lang="en-US" altLang="en-US" dirty="0" smtClean="0">
                <a:latin typeface="Arial" pitchFamily="34" charset="0"/>
              </a:rPr>
              <a:t>&gt; element).</a:t>
            </a:r>
          </a:p>
          <a:p>
            <a:endParaRPr lang="en-US" altLang="en-US" dirty="0" smtClean="0">
              <a:latin typeface="Arial" pitchFamily="34" charset="0"/>
            </a:endParaRPr>
          </a:p>
          <a:p>
            <a:r>
              <a:rPr lang="en-US" altLang="en-US" dirty="0" err="1" smtClean="0">
                <a:latin typeface="Arial" pitchFamily="34" charset="0"/>
              </a:rPr>
              <a:t>SequenceService</a:t>
            </a:r>
            <a:r>
              <a:rPr lang="en-US" altLang="en-US" dirty="0" smtClean="0">
                <a:latin typeface="Arial" pitchFamily="34" charset="0"/>
              </a:rPr>
              <a:t> </a:t>
            </a:r>
            <a:r>
              <a:rPr lang="en-US" altLang="en-US" dirty="0" err="1" smtClean="0">
                <a:latin typeface="Arial" pitchFamily="34" charset="0"/>
              </a:rPr>
              <a:t>sequenceService</a:t>
            </a:r>
            <a:r>
              <a:rPr lang="en-US" altLang="en-US" dirty="0" smtClean="0">
                <a:latin typeface="Arial" pitchFamily="34" charset="0"/>
              </a:rPr>
              <a:t> = (</a:t>
            </a:r>
            <a:r>
              <a:rPr lang="en-US" altLang="en-US" dirty="0" err="1" smtClean="0">
                <a:latin typeface="Arial" pitchFamily="34" charset="0"/>
              </a:rPr>
              <a:t>SequenceService</a:t>
            </a:r>
            <a:r>
              <a:rPr lang="en-US" altLang="en-US" dirty="0" smtClean="0">
                <a:latin typeface="Arial" pitchFamily="34" charset="0"/>
              </a:rPr>
              <a:t>)  				               </a:t>
            </a:r>
            <a:r>
              <a:rPr lang="en-US" altLang="en-US" dirty="0" err="1" smtClean="0">
                <a:latin typeface="Arial" pitchFamily="34" charset="0"/>
              </a:rPr>
              <a:t>context.getBean</a:t>
            </a:r>
            <a:r>
              <a:rPr lang="en-US" altLang="en-US" dirty="0" smtClean="0">
                <a:latin typeface="Arial" pitchFamily="34" charset="0"/>
              </a:rPr>
              <a:t>("</a:t>
            </a:r>
            <a:r>
              <a:rPr lang="en-US" altLang="en-US" dirty="0" err="1" smtClean="0">
                <a:latin typeface="Arial" pitchFamily="34" charset="0"/>
              </a:rPr>
              <a:t>sequenceService</a:t>
            </a:r>
            <a:r>
              <a:rPr lang="en-US" altLang="en-US" dirty="0" smtClean="0">
                <a:latin typeface="Arial" pitchFamily="34" charset="0"/>
              </a:rPr>
              <a:t>");</a:t>
            </a:r>
          </a:p>
          <a:p>
            <a:endParaRPr lang="en-US" altLang="en-US" dirty="0" smtClean="0">
              <a:latin typeface="Arial" pitchFamily="34" charset="0"/>
            </a:endParaRPr>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0AA57ABF-8EEA-4B7C-BA91-EEC2AA9E4F14}" type="slidenum">
              <a:rPr lang="en-US" b="0" smtClean="0"/>
              <a:pPr eaLnBrk="1" hangingPunct="1"/>
              <a:t>108</a:t>
            </a:fld>
            <a:endParaRPr lang="en-US" b="0" smtClean="0"/>
          </a:p>
        </p:txBody>
      </p:sp>
    </p:spTree>
    <p:extLst>
      <p:ext uri="{BB962C8B-B14F-4D97-AF65-F5344CB8AC3E}">
        <p14:creationId xmlns:p14="http://schemas.microsoft.com/office/powerpoint/2010/main" val="2495411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US" altLang="en-US" dirty="0" smtClean="0">
                <a:latin typeface="Arial" pitchFamily="34" charset="0"/>
              </a:rPr>
              <a:t>Instruction to Trainer:</a:t>
            </a:r>
          </a:p>
          <a:p>
            <a:endParaRPr lang="en-US" altLang="en-US" dirty="0" smtClean="0">
              <a:latin typeface="Arial" pitchFamily="34" charset="0"/>
            </a:endParaRPr>
          </a:p>
          <a:p>
            <a:r>
              <a:rPr lang="en-US" altLang="en-US" dirty="0" smtClean="0">
                <a:latin typeface="Arial" pitchFamily="34" charset="0"/>
              </a:rPr>
              <a:t>Furthermore, the </a:t>
            </a:r>
            <a:r>
              <a:rPr lang="en-US" altLang="en-US" dirty="0" err="1" smtClean="0">
                <a:latin typeface="Arial" pitchFamily="34" charset="0"/>
              </a:rPr>
              <a:t>AutowiredAnnotationBeanPostProcessor</a:t>
            </a:r>
            <a:r>
              <a:rPr lang="en-US" altLang="en-US" dirty="0" smtClean="0">
                <a:latin typeface="Arial" pitchFamily="34" charset="0"/>
              </a:rPr>
              <a:t> and </a:t>
            </a:r>
            <a:r>
              <a:rPr lang="en-US" altLang="en-US" dirty="0" err="1" smtClean="0">
                <a:latin typeface="Arial" pitchFamily="34" charset="0"/>
              </a:rPr>
              <a:t>CommonAnnotationBeanPostProcessor</a:t>
            </a:r>
            <a:r>
              <a:rPr lang="en-US" altLang="en-US" dirty="0" smtClean="0">
                <a:latin typeface="Arial" pitchFamily="34" charset="0"/>
              </a:rPr>
              <a:t> are both included implicitly when you use the component-scan element. That means that the two components are </a:t>
            </a:r>
            <a:r>
              <a:rPr lang="en-US" altLang="en-US" dirty="0" err="1" smtClean="0">
                <a:latin typeface="Arial" pitchFamily="34" charset="0"/>
              </a:rPr>
              <a:t>autodetected</a:t>
            </a:r>
            <a:r>
              <a:rPr lang="en-US" altLang="en-US" dirty="0" smtClean="0">
                <a:latin typeface="Arial" pitchFamily="34" charset="0"/>
              </a:rPr>
              <a:t> and wired together – all without any bean configuration metadata provided in XML.</a:t>
            </a:r>
          </a:p>
          <a:p>
            <a:r>
              <a:rPr lang="en-US" altLang="en-US" dirty="0" smtClean="0">
                <a:latin typeface="Arial" pitchFamily="34" charset="0"/>
              </a:rPr>
              <a:t>You can disable the registration of </a:t>
            </a:r>
            <a:r>
              <a:rPr lang="en-US" altLang="en-US" dirty="0" err="1" smtClean="0">
                <a:latin typeface="Arial" pitchFamily="34" charset="0"/>
              </a:rPr>
              <a:t>AutowiredAnnotationBeanPostProcessor</a:t>
            </a:r>
            <a:r>
              <a:rPr lang="en-US" altLang="en-US" dirty="0" smtClean="0">
                <a:latin typeface="Arial" pitchFamily="34" charset="0"/>
              </a:rPr>
              <a:t> and </a:t>
            </a:r>
            <a:r>
              <a:rPr lang="en-US" altLang="en-US" dirty="0" err="1" smtClean="0">
                <a:latin typeface="Arial" pitchFamily="34" charset="0"/>
              </a:rPr>
              <a:t>CommonAnnotationBeanPostProcessor</a:t>
            </a:r>
            <a:r>
              <a:rPr lang="en-US" altLang="en-US" dirty="0" smtClean="0">
                <a:latin typeface="Arial" pitchFamily="34" charset="0"/>
              </a:rPr>
              <a:t> by including the annotation-</a:t>
            </a:r>
            <a:r>
              <a:rPr lang="en-US" altLang="en-US" dirty="0" err="1" smtClean="0">
                <a:latin typeface="Arial" pitchFamily="34" charset="0"/>
              </a:rPr>
              <a:t>config</a:t>
            </a:r>
            <a:r>
              <a:rPr lang="en-US" altLang="en-US" dirty="0" smtClean="0">
                <a:latin typeface="Arial" pitchFamily="34" charset="0"/>
              </a:rPr>
              <a:t> attribute with a value of false.</a:t>
            </a:r>
          </a:p>
          <a:p>
            <a:endParaRPr lang="en-US" altLang="en-US" dirty="0" smtClean="0">
              <a:latin typeface="Arial" pitchFamily="34" charset="0"/>
            </a:endParaRPr>
          </a:p>
          <a:p>
            <a:r>
              <a:rPr lang="en-US" altLang="en-US" dirty="0" smtClean="0">
                <a:latin typeface="Arial" pitchFamily="34" charset="0"/>
              </a:rPr>
              <a:t>By default, classes annotated with @Component, @Repository, @Service, @Controller, or a custom annotation that itself is annotated with @Component are the only detected candidate components.</a:t>
            </a:r>
          </a:p>
          <a:p>
            <a:endParaRPr lang="en-US" altLang="en-US" dirty="0" smtClean="0">
              <a:latin typeface="Arial" pitchFamily="34" charset="0"/>
            </a:endParaRPr>
          </a:p>
          <a:p>
            <a:r>
              <a:rPr lang="en-US" altLang="en-US" dirty="0" smtClean="0">
                <a:latin typeface="Arial" pitchFamily="34" charset="0"/>
              </a:rPr>
              <a:t>However, you can modify and extend this behavior simply by applying custom filters. Add them as include-filter or exclude-filter sub-elements of the component-scan element. Each filter element requires the type and expression attributes.</a:t>
            </a:r>
          </a:p>
          <a:p>
            <a:endParaRPr lang="en-US" altLang="en-US" dirty="0" smtClean="0">
              <a:latin typeface="Arial" pitchFamily="34" charset="0"/>
            </a:endParaRPr>
          </a:p>
          <a:p>
            <a:r>
              <a:rPr lang="en-US" altLang="en-US" dirty="0" smtClean="0">
                <a:latin typeface="Arial" pitchFamily="34" charset="0"/>
              </a:rPr>
              <a:t>You can also disable the default filters by providing use-default-filters="false" as an attribute of the &lt;component-scan/&gt; element. This will in effect disable automatic detection of classes annotated with @Component, @Repository, @Service, or @Controller.</a:t>
            </a:r>
          </a:p>
        </p:txBody>
      </p:sp>
      <p:sp>
        <p:nvSpPr>
          <p:cNvPr id="168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2285BBE9-0BAF-43AF-ACDA-548FA3A1C71C}" type="slidenum">
              <a:rPr lang="en-US" b="0" smtClean="0"/>
              <a:pPr eaLnBrk="1" hangingPunct="1"/>
              <a:t>109</a:t>
            </a:fld>
            <a:endParaRPr lang="en-US" b="0" smtClean="0"/>
          </a:p>
        </p:txBody>
      </p:sp>
    </p:spTree>
    <p:extLst>
      <p:ext uri="{BB962C8B-B14F-4D97-AF65-F5344CB8AC3E}">
        <p14:creationId xmlns:p14="http://schemas.microsoft.com/office/powerpoint/2010/main" val="38770825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Trainer notes not required</a:t>
            </a:r>
          </a:p>
          <a:p>
            <a:endParaRPr lang="en-US" smtClean="0">
              <a:latin typeface="Arial" pitchFamily="34" charset="0"/>
            </a:endParaRPr>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798C2E83-B3B9-4A91-978D-2AC9A0FBCF3D}" type="slidenum">
              <a:rPr lang="en-US" b="0" smtClean="0"/>
              <a:pPr eaLnBrk="1" hangingPunct="1"/>
              <a:t>110</a:t>
            </a:fld>
            <a:endParaRPr lang="en-US" b="0" smtClean="0"/>
          </a:p>
        </p:txBody>
      </p:sp>
    </p:spTree>
    <p:extLst>
      <p:ext uri="{BB962C8B-B14F-4D97-AF65-F5344CB8AC3E}">
        <p14:creationId xmlns:p14="http://schemas.microsoft.com/office/powerpoint/2010/main" val="25392507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Trainer notes not required</a:t>
            </a:r>
          </a:p>
          <a:p>
            <a:endParaRPr lang="en-US" smtClean="0">
              <a:latin typeface="Arial" pitchFamily="34" charset="0"/>
            </a:endParaRPr>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b="1">
                <a:solidFill>
                  <a:schemeClr val="tx1"/>
                </a:solidFill>
                <a:latin typeface="Arial" pitchFamily="34" charset="0"/>
              </a:defRPr>
            </a:lvl1pPr>
            <a:lvl2pPr marL="702756" indent="-270291" defTabSz="914485" eaLnBrk="0" hangingPunct="0">
              <a:defRPr b="1">
                <a:solidFill>
                  <a:schemeClr val="tx1"/>
                </a:solidFill>
                <a:latin typeface="Arial" pitchFamily="34" charset="0"/>
              </a:defRPr>
            </a:lvl2pPr>
            <a:lvl3pPr marL="1081164" indent="-216233" defTabSz="914485" eaLnBrk="0" hangingPunct="0">
              <a:defRPr b="1">
                <a:solidFill>
                  <a:schemeClr val="tx1"/>
                </a:solidFill>
                <a:latin typeface="Arial" pitchFamily="34" charset="0"/>
              </a:defRPr>
            </a:lvl3pPr>
            <a:lvl4pPr marL="1513629" indent="-216233" defTabSz="914485" eaLnBrk="0" hangingPunct="0">
              <a:defRPr b="1">
                <a:solidFill>
                  <a:schemeClr val="tx1"/>
                </a:solidFill>
                <a:latin typeface="Arial" pitchFamily="34" charset="0"/>
              </a:defRPr>
            </a:lvl4pPr>
            <a:lvl5pPr marL="1946095" indent="-216233" defTabSz="914485" eaLnBrk="0" hangingPunct="0">
              <a:defRPr b="1">
                <a:solidFill>
                  <a:schemeClr val="tx1"/>
                </a:solidFill>
                <a:latin typeface="Arial" pitchFamily="34" charset="0"/>
              </a:defRPr>
            </a:lvl5pPr>
            <a:lvl6pPr marL="2378560" indent="-216233" algn="ctr" defTabSz="914485" eaLnBrk="0" fontAlgn="base" hangingPunct="0">
              <a:spcBef>
                <a:spcPct val="0"/>
              </a:spcBef>
              <a:spcAft>
                <a:spcPct val="0"/>
              </a:spcAft>
              <a:defRPr b="1">
                <a:solidFill>
                  <a:schemeClr val="tx1"/>
                </a:solidFill>
                <a:latin typeface="Arial" pitchFamily="34" charset="0"/>
              </a:defRPr>
            </a:lvl6pPr>
            <a:lvl7pPr marL="2811026" indent="-216233" algn="ctr" defTabSz="914485" eaLnBrk="0" fontAlgn="base" hangingPunct="0">
              <a:spcBef>
                <a:spcPct val="0"/>
              </a:spcBef>
              <a:spcAft>
                <a:spcPct val="0"/>
              </a:spcAft>
              <a:defRPr b="1">
                <a:solidFill>
                  <a:schemeClr val="tx1"/>
                </a:solidFill>
                <a:latin typeface="Arial" pitchFamily="34" charset="0"/>
              </a:defRPr>
            </a:lvl7pPr>
            <a:lvl8pPr marL="3243491" indent="-216233" algn="ctr" defTabSz="914485" eaLnBrk="0" fontAlgn="base" hangingPunct="0">
              <a:spcBef>
                <a:spcPct val="0"/>
              </a:spcBef>
              <a:spcAft>
                <a:spcPct val="0"/>
              </a:spcAft>
              <a:defRPr b="1">
                <a:solidFill>
                  <a:schemeClr val="tx1"/>
                </a:solidFill>
                <a:latin typeface="Arial" pitchFamily="34" charset="0"/>
              </a:defRPr>
            </a:lvl8pPr>
            <a:lvl9pPr marL="3675957" indent="-216233" algn="ctr" defTabSz="914485" eaLnBrk="0" fontAlgn="base" hangingPunct="0">
              <a:spcBef>
                <a:spcPct val="0"/>
              </a:spcBef>
              <a:spcAft>
                <a:spcPct val="0"/>
              </a:spcAft>
              <a:defRPr b="1">
                <a:solidFill>
                  <a:schemeClr val="tx1"/>
                </a:solidFill>
                <a:latin typeface="Arial" pitchFamily="34" charset="0"/>
              </a:defRPr>
            </a:lvl9pPr>
          </a:lstStyle>
          <a:p>
            <a:pPr eaLnBrk="1" hangingPunct="1"/>
            <a:fld id="{FD8217F4-8AFE-42C6-A8B8-D629DB6F2C05}" type="slidenum">
              <a:rPr lang="en-US" b="0" smtClean="0"/>
              <a:pPr eaLnBrk="1" hangingPunct="1"/>
              <a:t>111</a:t>
            </a:fld>
            <a:endParaRPr lang="en-US" b="0" smtClean="0"/>
          </a:p>
        </p:txBody>
      </p:sp>
    </p:spTree>
    <p:extLst>
      <p:ext uri="{BB962C8B-B14F-4D97-AF65-F5344CB8AC3E}">
        <p14:creationId xmlns:p14="http://schemas.microsoft.com/office/powerpoint/2010/main" val="1715830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Slid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userDrawn="1"/>
        </p:nvSpPr>
        <p:spPr>
          <a:xfrm>
            <a:off x="481013" y="6440488"/>
            <a:ext cx="1371600" cy="247650"/>
          </a:xfrm>
          <a:prstGeom prst="rect">
            <a:avLst/>
          </a:prstGeom>
          <a:solidFill>
            <a:schemeClr val="bg1"/>
          </a:solid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smtClean="0">
                <a:solidFill>
                  <a:schemeClr val="tx1">
                    <a:lumMod val="50000"/>
                    <a:lumOff val="50000"/>
                  </a:schemeClr>
                </a:solidFill>
              </a:rPr>
              <a:t>| © 2014 Cognizant</a:t>
            </a:r>
            <a:endParaRPr lang="en-US" sz="1000" dirty="0">
              <a:solidFill>
                <a:schemeClr val="tx1">
                  <a:lumMod val="50000"/>
                  <a:lumOff val="50000"/>
                </a:schemeClr>
              </a:solidFill>
            </a:endParaRPr>
          </a:p>
        </p:txBody>
      </p:sp>
      <p:sp>
        <p:nvSpPr>
          <p:cNvPr id="3" name="Rectangle 2"/>
          <p:cNvSpPr/>
          <p:nvPr userDrawn="1"/>
        </p:nvSpPr>
        <p:spPr>
          <a:xfrm>
            <a:off x="6765925" y="5875338"/>
            <a:ext cx="2370138" cy="97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9450" y="6291263"/>
            <a:ext cx="1820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Objective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758950"/>
            <a:ext cx="8686800" cy="4946650"/>
          </a:xfrm>
        </p:spPr>
        <p:txBody>
          <a:bodyPr/>
          <a:lstStyle>
            <a:lvl1pPr marL="342900" indent="-342900">
              <a:spcBef>
                <a:spcPct val="20000"/>
              </a:spcBef>
              <a:buFont typeface="Arial" pitchFamily="34" charset="0"/>
              <a:buChar char="•"/>
              <a:defRPr>
                <a:latin typeface="+mn-lt"/>
              </a:defRPr>
            </a:lvl1pPr>
            <a:lvl2pPr marL="742950" indent="-285750">
              <a:spcBef>
                <a:spcPct val="20000"/>
              </a:spcBef>
              <a:buFont typeface="Arial" charset="0"/>
              <a:buChar char="–"/>
              <a:defRPr>
                <a:latin typeface="+mn-lt"/>
              </a:defRPr>
            </a:lvl2pPr>
            <a:lvl3pPr>
              <a:defRPr>
                <a:latin typeface="+mn-lt"/>
              </a:defRPr>
            </a:lvl3pPr>
            <a:lvl4pPr>
              <a:defRPr>
                <a:latin typeface="+mn-lt"/>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itle Placeholder 1"/>
          <p:cNvSpPr>
            <a:spLocks noGrp="1"/>
          </p:cNvSpPr>
          <p:nvPr>
            <p:ph type="title"/>
          </p:nvPr>
        </p:nvSpPr>
        <p:spPr>
          <a:xfrm>
            <a:off x="1600200" y="0"/>
            <a:ext cx="75438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latin typeface="Verdana" pitchFamily="34" charset="0"/>
              </a:defRPr>
            </a:lvl1pPr>
          </a:lstStyle>
          <a:p>
            <a:r>
              <a:rPr lang="en-US" smtClean="0"/>
              <a:t>Click to edit Master title style</a:t>
            </a:r>
            <a:endParaRPr lang="en-GB" dirty="0"/>
          </a:p>
        </p:txBody>
      </p:sp>
      <p:sp>
        <p:nvSpPr>
          <p:cNvPr id="4" name="Slide Number Placeholder 5"/>
          <p:cNvSpPr>
            <a:spLocks noGrp="1"/>
          </p:cNvSpPr>
          <p:nvPr>
            <p:ph type="sldNum" sz="quarter" idx="10"/>
          </p:nvPr>
        </p:nvSpPr>
        <p:spPr>
          <a:xfrm>
            <a:off x="76200" y="6427787"/>
            <a:ext cx="457200" cy="277813"/>
          </a:xfrm>
          <a:prstGeom prst="rect">
            <a:avLst/>
          </a:prstGeom>
          <a:ln/>
        </p:spPr>
        <p:txBody>
          <a:bodyPr/>
          <a:lstStyle>
            <a:lvl1pPr>
              <a:defRPr sz="1400" b="0">
                <a:solidFill>
                  <a:srgbClr val="A44687"/>
                </a:solidFill>
              </a:defRPr>
            </a:lvl1pPr>
          </a:lstStyle>
          <a:p>
            <a:fld id="{47ED8886-DB3B-44F4-9A80-E6A224679F20}" type="slidenum">
              <a:rPr lang="en-US" smtClean="0"/>
              <a:pPr/>
              <a:t>‹#›</a:t>
            </a:fld>
            <a:endParaRPr lang="en-US" dirty="0"/>
          </a:p>
        </p:txBody>
      </p:sp>
      <p:sp>
        <p:nvSpPr>
          <p:cNvPr id="5" name="TextBox 2"/>
          <p:cNvSpPr txBox="1"/>
          <p:nvPr userDrawn="1"/>
        </p:nvSpPr>
        <p:spPr>
          <a:xfrm>
            <a:off x="381000" y="6457950"/>
            <a:ext cx="1371600" cy="247650"/>
          </a:xfrm>
          <a:prstGeom prst="rect">
            <a:avLst/>
          </a:prstGeom>
          <a:solidFill>
            <a:schemeClr val="bg1"/>
          </a:solid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smtClean="0">
                <a:solidFill>
                  <a:schemeClr val="tx1">
                    <a:lumMod val="50000"/>
                    <a:lumOff val="50000"/>
                  </a:schemeClr>
                </a:solidFill>
              </a:rPr>
              <a:t>| © 2014 Cognizant</a:t>
            </a:r>
            <a:endParaRPr lang="en-US" sz="1000" dirty="0">
              <a:solidFill>
                <a:schemeClr val="tx1">
                  <a:lumMod val="50000"/>
                  <a:lumOff val="50000"/>
                </a:schemeClr>
              </a:solidFill>
            </a:endParaRPr>
          </a:p>
        </p:txBody>
      </p:sp>
      <p:sp>
        <p:nvSpPr>
          <p:cNvPr id="6" name="Rectangle 5"/>
          <p:cNvSpPr/>
          <p:nvPr userDrawn="1"/>
        </p:nvSpPr>
        <p:spPr>
          <a:xfrm>
            <a:off x="6765925" y="5875338"/>
            <a:ext cx="2370138" cy="97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8"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9450" y="6291263"/>
            <a:ext cx="1820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urse_Completion_Pag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userDrawn="1"/>
        </p:nvSpPr>
        <p:spPr>
          <a:xfrm>
            <a:off x="481013" y="6440488"/>
            <a:ext cx="1371600" cy="247650"/>
          </a:xfrm>
          <a:prstGeom prst="rect">
            <a:avLst/>
          </a:prstGeom>
          <a:solidFill>
            <a:schemeClr val="bg1"/>
          </a:solid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smtClean="0">
                <a:solidFill>
                  <a:schemeClr val="tx1">
                    <a:lumMod val="50000"/>
                    <a:lumOff val="50000"/>
                  </a:schemeClr>
                </a:solidFill>
              </a:rPr>
              <a:t>| © 2014 Cognizant</a:t>
            </a:r>
            <a:endParaRPr lang="en-US" sz="1000" dirty="0">
              <a:solidFill>
                <a:schemeClr val="tx1">
                  <a:lumMod val="50000"/>
                  <a:lumOff val="50000"/>
                </a:schemeClr>
              </a:solidFill>
            </a:endParaRPr>
          </a:p>
        </p:txBody>
      </p:sp>
      <p:sp>
        <p:nvSpPr>
          <p:cNvPr id="3" name="Rectangle 2"/>
          <p:cNvSpPr/>
          <p:nvPr userDrawn="1"/>
        </p:nvSpPr>
        <p:spPr>
          <a:xfrm>
            <a:off x="6765925" y="5875338"/>
            <a:ext cx="2370138" cy="97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9450" y="6291263"/>
            <a:ext cx="1820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76200"/>
            <a:ext cx="7543800" cy="1143000"/>
          </a:xfrm>
        </p:spPr>
        <p:txBody>
          <a:bodyPr/>
          <a:lstStyle>
            <a:lvl1pPr>
              <a:defRPr>
                <a:solidFill>
                  <a:schemeClr val="tx2"/>
                </a:solidFill>
                <a:latin typeface="Verdana" pitchFamily="34" charset="0"/>
              </a:defRPr>
            </a:lvl1pPr>
          </a:lstStyle>
          <a:p>
            <a:r>
              <a:rPr lang="en-US" smtClean="0"/>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10"/>
          </p:nvPr>
        </p:nvSpPr>
        <p:spPr>
          <a:xfrm>
            <a:off x="76200" y="6427787"/>
            <a:ext cx="457200" cy="277813"/>
          </a:xfrm>
          <a:prstGeom prst="rect">
            <a:avLst/>
          </a:prstGeom>
          <a:ln/>
        </p:spPr>
        <p:txBody>
          <a:bodyPr/>
          <a:lstStyle>
            <a:lvl1pPr>
              <a:defRPr sz="1400" b="0">
                <a:solidFill>
                  <a:srgbClr val="A44687"/>
                </a:solidFill>
              </a:defRPr>
            </a:lvl1pPr>
          </a:lstStyle>
          <a:p>
            <a:fld id="{47ED8886-DB3B-44F4-9A80-E6A224679F20}" type="slidenum">
              <a:rPr lang="en-US" smtClean="0"/>
              <a:pPr/>
              <a:t>‹#›</a:t>
            </a:fld>
            <a:endParaRPr lang="en-US" dirty="0"/>
          </a:p>
        </p:txBody>
      </p:sp>
      <p:sp>
        <p:nvSpPr>
          <p:cNvPr id="7" name="TextBox 2"/>
          <p:cNvSpPr txBox="1"/>
          <p:nvPr userDrawn="1"/>
        </p:nvSpPr>
        <p:spPr>
          <a:xfrm>
            <a:off x="381000" y="6400800"/>
            <a:ext cx="1371600" cy="247650"/>
          </a:xfrm>
          <a:prstGeom prst="rect">
            <a:avLst/>
          </a:prstGeom>
          <a:solidFill>
            <a:schemeClr val="bg1"/>
          </a:solid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smtClean="0">
                <a:solidFill>
                  <a:schemeClr val="tx1">
                    <a:lumMod val="50000"/>
                    <a:lumOff val="50000"/>
                  </a:schemeClr>
                </a:solidFill>
              </a:rPr>
              <a:t>| © 2014 Cognizant</a:t>
            </a:r>
            <a:endParaRPr lang="en-US" sz="1000" dirty="0">
              <a:solidFill>
                <a:schemeClr val="tx1">
                  <a:lumMod val="50000"/>
                  <a:lumOff val="50000"/>
                </a:schemeClr>
              </a:solidFill>
            </a:endParaRPr>
          </a:p>
        </p:txBody>
      </p:sp>
      <p:sp>
        <p:nvSpPr>
          <p:cNvPr id="8" name="Rectangle 7"/>
          <p:cNvSpPr/>
          <p:nvPr userDrawn="1"/>
        </p:nvSpPr>
        <p:spPr>
          <a:xfrm>
            <a:off x="6765925" y="5875338"/>
            <a:ext cx="2370138" cy="97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9"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9450" y="6291263"/>
            <a:ext cx="1820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76200"/>
            <a:ext cx="7543800" cy="1143000"/>
          </a:xfrm>
        </p:spPr>
        <p:txBody>
          <a:bodyPr/>
          <a:lstStyle>
            <a:lvl1pPr>
              <a:defRPr>
                <a:solidFill>
                  <a:schemeClr val="tx2"/>
                </a:solidFill>
                <a:latin typeface="Verdana" pitchFamily="34" charset="0"/>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6573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2971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645025" y="16573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2971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Slide Number Placeholder 5"/>
          <p:cNvSpPr>
            <a:spLocks noGrp="1"/>
          </p:cNvSpPr>
          <p:nvPr>
            <p:ph type="sldNum" sz="quarter" idx="10"/>
          </p:nvPr>
        </p:nvSpPr>
        <p:spPr>
          <a:xfrm>
            <a:off x="76200" y="6427787"/>
            <a:ext cx="457200" cy="277813"/>
          </a:xfrm>
          <a:prstGeom prst="rect">
            <a:avLst/>
          </a:prstGeom>
          <a:ln/>
        </p:spPr>
        <p:txBody>
          <a:bodyPr/>
          <a:lstStyle>
            <a:lvl1pPr>
              <a:defRPr sz="1400" b="0">
                <a:solidFill>
                  <a:srgbClr val="A44687"/>
                </a:solidFill>
              </a:defRPr>
            </a:lvl1pPr>
          </a:lstStyle>
          <a:p>
            <a:fld id="{47ED8886-DB3B-44F4-9A80-E6A224679F20}" type="slidenum">
              <a:rPr lang="en-US" smtClean="0"/>
              <a:pPr/>
              <a:t>‹#›</a:t>
            </a:fld>
            <a:endParaRPr lang="en-US" dirty="0"/>
          </a:p>
        </p:txBody>
      </p:sp>
      <p:sp>
        <p:nvSpPr>
          <p:cNvPr id="9" name="TextBox 2"/>
          <p:cNvSpPr txBox="1"/>
          <p:nvPr userDrawn="1"/>
        </p:nvSpPr>
        <p:spPr>
          <a:xfrm>
            <a:off x="429257" y="6440488"/>
            <a:ext cx="1371600" cy="247650"/>
          </a:xfrm>
          <a:prstGeom prst="rect">
            <a:avLst/>
          </a:prstGeom>
          <a:solidFill>
            <a:schemeClr val="bg1"/>
          </a:solid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smtClean="0">
                <a:solidFill>
                  <a:schemeClr val="tx1">
                    <a:lumMod val="50000"/>
                    <a:lumOff val="50000"/>
                  </a:schemeClr>
                </a:solidFill>
              </a:rPr>
              <a:t>| © 2014 Cognizant</a:t>
            </a:r>
            <a:endParaRPr lang="en-US" sz="1000" dirty="0">
              <a:solidFill>
                <a:schemeClr val="tx1">
                  <a:lumMod val="50000"/>
                  <a:lumOff val="50000"/>
                </a:schemeClr>
              </a:solidFill>
            </a:endParaRPr>
          </a:p>
        </p:txBody>
      </p:sp>
      <p:sp>
        <p:nvSpPr>
          <p:cNvPr id="10" name="Rectangle 9"/>
          <p:cNvSpPr/>
          <p:nvPr userDrawn="1"/>
        </p:nvSpPr>
        <p:spPr>
          <a:xfrm>
            <a:off x="6765925" y="5875338"/>
            <a:ext cx="2370138" cy="97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11"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9450" y="6291263"/>
            <a:ext cx="1820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About_the_Author">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1371600" y="76200"/>
            <a:ext cx="6858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400" b="0" dirty="0" smtClean="0">
                <a:solidFill>
                  <a:schemeClr val="tx2">
                    <a:lumMod val="75000"/>
                  </a:schemeClr>
                </a:solidFill>
                <a:latin typeface="Verdana" pitchFamily="34" charset="0"/>
              </a:rPr>
              <a:t>About the Author</a:t>
            </a:r>
            <a:endParaRPr lang="en-US" sz="3400" b="0" dirty="0">
              <a:solidFill>
                <a:schemeClr val="tx2">
                  <a:lumMod val="75000"/>
                </a:schemeClr>
              </a:solidFill>
              <a:latin typeface="Verdana" pitchFamily="34" charset="0"/>
            </a:endParaRPr>
          </a:p>
        </p:txBody>
      </p:sp>
      <p:graphicFrame>
        <p:nvGraphicFramePr>
          <p:cNvPr id="8" name="Group 81"/>
          <p:cNvGraphicFramePr>
            <a:graphicFrameLocks noGrp="1"/>
          </p:cNvGraphicFramePr>
          <p:nvPr userDrawn="1"/>
        </p:nvGraphicFramePr>
        <p:xfrm>
          <a:off x="533400" y="2438400"/>
          <a:ext cx="8153400" cy="1828800"/>
        </p:xfrm>
        <a:graphic>
          <a:graphicData uri="http://schemas.openxmlformats.org/drawingml/2006/table">
            <a:tbl>
              <a:tblPr/>
              <a:tblGrid>
                <a:gridCol w="1676400"/>
                <a:gridCol w="6477000"/>
              </a:tblGrid>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Created By:</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Credential Information:</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cap="none" normalizeH="0" baseline="0" dirty="0" smtClean="0">
                          <a:ln>
                            <a:noFill/>
                          </a:ln>
                          <a:solidFill>
                            <a:schemeClr val="tx1"/>
                          </a:solidFill>
                          <a:effectLst/>
                          <a:latin typeface="+mn-lt"/>
                        </a:rPr>
                        <a:t> </a:t>
                      </a: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Version and Date:</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noFill/>
                  </a:tcPr>
                </a:tc>
              </a:tr>
            </a:tbl>
          </a:graphicData>
        </a:graphic>
      </p:graphicFrame>
      <p:sp>
        <p:nvSpPr>
          <p:cNvPr id="9" name="Rectangle 8"/>
          <p:cNvSpPr/>
          <p:nvPr userDrawn="1"/>
        </p:nvSpPr>
        <p:spPr>
          <a:xfrm>
            <a:off x="1252240" y="4648200"/>
            <a:ext cx="6440481" cy="646331"/>
          </a:xfrm>
          <a:prstGeom prst="rect">
            <a:avLst/>
          </a:prstGeom>
        </p:spPr>
        <p:txBody>
          <a:bodyPr wrap="none">
            <a:spAutoFit/>
          </a:bodyPr>
          <a:lstStyle/>
          <a:p>
            <a:pPr algn="ctr">
              <a:defRPr/>
            </a:pPr>
            <a:r>
              <a:rPr lang="en-US" sz="3600" b="1" kern="10" dirty="0">
                <a:ln w="9525">
                  <a:solidFill>
                    <a:srgbClr val="3366FF"/>
                  </a:solidFill>
                  <a:round/>
                  <a:headEnd/>
                  <a:tailEnd/>
                </a:ln>
                <a:solidFill>
                  <a:srgbClr val="3188B4"/>
                </a:solidFill>
                <a:latin typeface="Tw Cen MT Condensed"/>
              </a:rPr>
              <a:t>Cognizant Certified Official Curriculum</a:t>
            </a:r>
          </a:p>
        </p:txBody>
      </p:sp>
      <p:sp>
        <p:nvSpPr>
          <p:cNvPr id="11" name="Text Placeholder 10"/>
          <p:cNvSpPr>
            <a:spLocks noGrp="1"/>
          </p:cNvSpPr>
          <p:nvPr>
            <p:ph type="body" sz="quarter" idx="13" hasCustomPrompt="1"/>
          </p:nvPr>
        </p:nvSpPr>
        <p:spPr>
          <a:xfrm>
            <a:off x="2209800" y="2438400"/>
            <a:ext cx="6477000" cy="609600"/>
          </a:xfrm>
        </p:spPr>
        <p:txBody>
          <a:bodyPr/>
          <a:lstStyle>
            <a:lvl1pPr>
              <a:buNone/>
              <a:defRPr sz="1600" baseline="0"/>
            </a:lvl1pPr>
          </a:lstStyle>
          <a:p>
            <a:pPr lvl="0"/>
            <a:r>
              <a:rPr lang="en-US" dirty="0" smtClean="0"/>
              <a:t>Click to edit Created By</a:t>
            </a:r>
            <a:endParaRPr lang="en-GB" dirty="0"/>
          </a:p>
        </p:txBody>
      </p:sp>
      <p:sp>
        <p:nvSpPr>
          <p:cNvPr id="13" name="Text Placeholder 12"/>
          <p:cNvSpPr>
            <a:spLocks noGrp="1"/>
          </p:cNvSpPr>
          <p:nvPr>
            <p:ph type="body" sz="quarter" idx="14" hasCustomPrompt="1"/>
          </p:nvPr>
        </p:nvSpPr>
        <p:spPr>
          <a:xfrm>
            <a:off x="2209800" y="3056546"/>
            <a:ext cx="6477000" cy="609600"/>
          </a:xfrm>
        </p:spPr>
        <p:txBody>
          <a:bodyPr/>
          <a:lstStyle>
            <a:lvl1pPr>
              <a:buNone/>
              <a:defRPr sz="1600"/>
            </a:lvl1pPr>
          </a:lstStyle>
          <a:p>
            <a:pPr lvl="0"/>
            <a:r>
              <a:rPr lang="en-US" dirty="0" smtClean="0"/>
              <a:t>Click to edit Credentials</a:t>
            </a:r>
            <a:endParaRPr lang="en-GB" dirty="0"/>
          </a:p>
        </p:txBody>
      </p:sp>
      <p:sp>
        <p:nvSpPr>
          <p:cNvPr id="15" name="Text Placeholder 14"/>
          <p:cNvSpPr>
            <a:spLocks noGrp="1"/>
          </p:cNvSpPr>
          <p:nvPr>
            <p:ph type="body" sz="quarter" idx="15" hasCustomPrompt="1"/>
          </p:nvPr>
        </p:nvSpPr>
        <p:spPr>
          <a:xfrm>
            <a:off x="2209800" y="3784362"/>
            <a:ext cx="6477000" cy="609600"/>
          </a:xfrm>
        </p:spPr>
        <p:txBody>
          <a:bodyPr/>
          <a:lstStyle>
            <a:lvl1pPr>
              <a:buNone/>
              <a:defRPr sz="1600"/>
            </a:lvl1pPr>
          </a:lstStyle>
          <a:p>
            <a:pPr lvl="0"/>
            <a:r>
              <a:rPr lang="en-US" dirty="0" smtClean="0"/>
              <a:t>Click to edit Version and Date</a:t>
            </a:r>
            <a:endParaRPr lang="en-GB" dirty="0"/>
          </a:p>
        </p:txBody>
      </p:sp>
      <p:sp>
        <p:nvSpPr>
          <p:cNvPr id="10" name="Slide Number Placeholder 5"/>
          <p:cNvSpPr>
            <a:spLocks noGrp="1"/>
          </p:cNvSpPr>
          <p:nvPr>
            <p:ph type="sldNum" sz="quarter" idx="10"/>
          </p:nvPr>
        </p:nvSpPr>
        <p:spPr>
          <a:xfrm>
            <a:off x="76200" y="6427787"/>
            <a:ext cx="457200" cy="277813"/>
          </a:xfrm>
          <a:prstGeom prst="rect">
            <a:avLst/>
          </a:prstGeom>
          <a:ln/>
        </p:spPr>
        <p:txBody>
          <a:bodyPr/>
          <a:lstStyle>
            <a:lvl1pPr>
              <a:defRPr sz="1400" b="0">
                <a:solidFill>
                  <a:srgbClr val="A44687"/>
                </a:solidFill>
              </a:defRPr>
            </a:lvl1pPr>
          </a:lstStyle>
          <a:p>
            <a:fld id="{47ED8886-DB3B-44F4-9A80-E6A224679F20}" type="slidenum">
              <a:rPr lang="en-US" smtClean="0"/>
              <a:pPr/>
              <a:t>‹#›</a:t>
            </a:fld>
            <a:endParaRPr lang="en-US" dirty="0"/>
          </a:p>
        </p:txBody>
      </p:sp>
      <p:sp>
        <p:nvSpPr>
          <p:cNvPr id="12" name="TextBox 2"/>
          <p:cNvSpPr txBox="1"/>
          <p:nvPr userDrawn="1"/>
        </p:nvSpPr>
        <p:spPr>
          <a:xfrm>
            <a:off x="425570" y="6424613"/>
            <a:ext cx="1371600" cy="247650"/>
          </a:xfrm>
          <a:prstGeom prst="rect">
            <a:avLst/>
          </a:prstGeom>
          <a:solidFill>
            <a:schemeClr val="bg1"/>
          </a:solid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smtClean="0">
                <a:solidFill>
                  <a:schemeClr val="tx1">
                    <a:lumMod val="50000"/>
                    <a:lumOff val="50000"/>
                  </a:schemeClr>
                </a:solidFill>
              </a:rPr>
              <a:t>| © 2014 Cognizant</a:t>
            </a:r>
            <a:endParaRPr lang="en-US" sz="1000" dirty="0">
              <a:solidFill>
                <a:schemeClr val="tx1">
                  <a:lumMod val="50000"/>
                  <a:lumOff val="50000"/>
                </a:schemeClr>
              </a:solidFill>
            </a:endParaRPr>
          </a:p>
        </p:txBody>
      </p:sp>
      <p:sp>
        <p:nvSpPr>
          <p:cNvPr id="14" name="Rectangle 13"/>
          <p:cNvSpPr/>
          <p:nvPr userDrawn="1"/>
        </p:nvSpPr>
        <p:spPr>
          <a:xfrm>
            <a:off x="6765925" y="5875338"/>
            <a:ext cx="2370138" cy="97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16"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9450" y="6291263"/>
            <a:ext cx="1820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Learn_How">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76200"/>
            <a:ext cx="7543800" cy="1143000"/>
          </a:xfrm>
        </p:spPr>
        <p:txBody>
          <a:bodyPr/>
          <a:lstStyle>
            <a:lvl1pPr>
              <a:defRPr sz="3400">
                <a:solidFill>
                  <a:schemeClr val="tx2">
                    <a:lumMod val="75000"/>
                  </a:schemeClr>
                </a:solidFill>
                <a:latin typeface="Verdana" pitchFamily="34" charset="0"/>
              </a:defRPr>
            </a:lvl1pPr>
          </a:lstStyle>
          <a:p>
            <a:r>
              <a:rPr lang="en-US" dirty="0" smtClean="0"/>
              <a:t>Click to edit Slide Title</a:t>
            </a:r>
            <a:endParaRPr lang="en-GB" dirty="0"/>
          </a:p>
        </p:txBody>
      </p:sp>
      <p:sp>
        <p:nvSpPr>
          <p:cNvPr id="3" name="Content Placeholder 2"/>
          <p:cNvSpPr>
            <a:spLocks noGrp="1"/>
          </p:cNvSpPr>
          <p:nvPr>
            <p:ph idx="1" hasCustomPrompt="1"/>
          </p:nvPr>
        </p:nvSpPr>
        <p:spPr>
          <a:xfrm>
            <a:off x="228600" y="1447800"/>
            <a:ext cx="8686800" cy="4946650"/>
          </a:xfrm>
        </p:spPr>
        <p:txBody>
          <a:bodyPr/>
          <a:lstStyle>
            <a:lvl1pPr marL="342900" indent="-342900">
              <a:spcBef>
                <a:spcPct val="20000"/>
              </a:spcBef>
              <a:buFont typeface="Arial" charset="0"/>
              <a:buChar char="•"/>
              <a:defRPr/>
            </a:lvl1pPr>
          </a:lstStyle>
          <a:p>
            <a:pPr marL="342900" indent="-342900">
              <a:spcBef>
                <a:spcPct val="20000"/>
              </a:spcBef>
              <a:buFont typeface="Arial" charset="0"/>
              <a:buChar char="•"/>
              <a:defRPr/>
            </a:pPr>
            <a:r>
              <a:rPr lang="en-US" sz="3200" dirty="0" smtClean="0">
                <a:latin typeface="+mn-lt"/>
              </a:rPr>
              <a:t>Add text here. (Topic slide starts from here)</a:t>
            </a:r>
          </a:p>
          <a:p>
            <a:pPr marL="342900" indent="-342900">
              <a:spcBef>
                <a:spcPct val="20000"/>
              </a:spcBef>
              <a:buFont typeface="Arial" charset="0"/>
              <a:buChar char="•"/>
              <a:defRPr/>
            </a:pPr>
            <a:r>
              <a:rPr lang="en-US" sz="3200" dirty="0" smtClean="0">
                <a:latin typeface="+mn-lt"/>
              </a:rPr>
              <a:t>You can add a picture, chart, or other content in the right column by clicking the appropriate button.</a:t>
            </a:r>
          </a:p>
          <a:p>
            <a:pPr marL="342900" indent="-342900">
              <a:spcBef>
                <a:spcPct val="20000"/>
              </a:spcBef>
              <a:buFont typeface="Arial" charset="0"/>
              <a:buChar char="•"/>
              <a:defRPr/>
            </a:pPr>
            <a:r>
              <a:rPr lang="en-US" sz="3200" dirty="0" smtClean="0">
                <a:latin typeface="+mn-lt"/>
              </a:rPr>
              <a:t>You may need more than one slide for each topic. To add a slide, click </a:t>
            </a:r>
            <a:r>
              <a:rPr lang="en-US" sz="3200" b="1" dirty="0" smtClean="0">
                <a:latin typeface="+mn-lt"/>
              </a:rPr>
              <a:t>New Slide</a:t>
            </a:r>
            <a:r>
              <a:rPr lang="en-US" sz="3200" dirty="0" smtClean="0">
                <a:latin typeface="+mn-lt"/>
              </a:rPr>
              <a:t> on the </a:t>
            </a:r>
            <a:r>
              <a:rPr lang="en-US" sz="3200" b="1" dirty="0" smtClean="0">
                <a:latin typeface="+mn-lt"/>
              </a:rPr>
              <a:t>Insert</a:t>
            </a:r>
            <a:r>
              <a:rPr lang="en-US" sz="3200" dirty="0" smtClean="0">
                <a:latin typeface="+mn-lt"/>
              </a:rPr>
              <a:t> menu, or press CTRL+M </a:t>
            </a:r>
            <a:r>
              <a:rPr lang="en-US" sz="3200" b="1" dirty="0" smtClean="0">
                <a:latin typeface="+mn-lt"/>
              </a:rPr>
              <a:t>and add a suitable slide depending upon the content</a:t>
            </a:r>
            <a:endParaRPr lang="en-US" sz="3200" dirty="0">
              <a:latin typeface="+mn-lt"/>
            </a:endParaRPr>
          </a:p>
        </p:txBody>
      </p:sp>
      <p:sp>
        <p:nvSpPr>
          <p:cNvPr id="5" name="Slide Number Placeholder 5"/>
          <p:cNvSpPr>
            <a:spLocks noGrp="1"/>
          </p:cNvSpPr>
          <p:nvPr>
            <p:ph type="sldNum" sz="quarter" idx="10"/>
          </p:nvPr>
        </p:nvSpPr>
        <p:spPr>
          <a:xfrm>
            <a:off x="0" y="6400800"/>
            <a:ext cx="457200" cy="277813"/>
          </a:xfrm>
          <a:prstGeom prst="rect">
            <a:avLst/>
          </a:prstGeom>
          <a:ln/>
        </p:spPr>
        <p:txBody>
          <a:bodyPr/>
          <a:lstStyle>
            <a:lvl1pPr>
              <a:defRPr sz="1400" b="0">
                <a:solidFill>
                  <a:srgbClr val="A44687"/>
                </a:solidFill>
              </a:defRPr>
            </a:lvl1pPr>
          </a:lstStyle>
          <a:p>
            <a:fld id="{47ED8886-DB3B-44F4-9A80-E6A224679F20}" type="slidenum">
              <a:rPr lang="en-US" smtClean="0"/>
              <a:pPr/>
              <a:t>‹#›</a:t>
            </a:fld>
            <a:endParaRPr lang="en-US" dirty="0"/>
          </a:p>
        </p:txBody>
      </p:sp>
      <p:sp>
        <p:nvSpPr>
          <p:cNvPr id="6" name="TextBox 2"/>
          <p:cNvSpPr txBox="1"/>
          <p:nvPr userDrawn="1"/>
        </p:nvSpPr>
        <p:spPr>
          <a:xfrm>
            <a:off x="304800" y="6424613"/>
            <a:ext cx="1371600" cy="247650"/>
          </a:xfrm>
          <a:prstGeom prst="rect">
            <a:avLst/>
          </a:prstGeom>
          <a:solidFill>
            <a:schemeClr val="bg1"/>
          </a:solid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smtClean="0">
                <a:solidFill>
                  <a:schemeClr val="tx1">
                    <a:lumMod val="50000"/>
                    <a:lumOff val="50000"/>
                  </a:schemeClr>
                </a:solidFill>
              </a:rPr>
              <a:t>| © 2014 Cognizant</a:t>
            </a:r>
            <a:endParaRPr lang="en-US" sz="1000" dirty="0">
              <a:solidFill>
                <a:schemeClr val="tx1">
                  <a:lumMod val="50000"/>
                  <a:lumOff val="50000"/>
                </a:schemeClr>
              </a:solidFill>
            </a:endParaRPr>
          </a:p>
        </p:txBody>
      </p:sp>
      <p:sp>
        <p:nvSpPr>
          <p:cNvPr id="7" name="Rectangle 6"/>
          <p:cNvSpPr/>
          <p:nvPr userDrawn="1"/>
        </p:nvSpPr>
        <p:spPr>
          <a:xfrm>
            <a:off x="6765925" y="5875338"/>
            <a:ext cx="2370138" cy="97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8"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9450" y="6291263"/>
            <a:ext cx="1820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143000"/>
            <a:ext cx="9144000" cy="1524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1800" b="1" kern="1200" baseline="-25000" dirty="0">
              <a:solidFill>
                <a:schemeClr val="bg1"/>
              </a:solidFill>
              <a:latin typeface="Arial" pitchFamily="34" charset="0"/>
              <a:ea typeface="+mn-ea"/>
              <a:cs typeface="Arial" pitchFamily="34" charset="0"/>
            </a:endParaRPr>
          </a:p>
        </p:txBody>
      </p:sp>
      <p:sp>
        <p:nvSpPr>
          <p:cNvPr id="2" name="Title Placeholder 1"/>
          <p:cNvSpPr>
            <a:spLocks noGrp="1"/>
          </p:cNvSpPr>
          <p:nvPr>
            <p:ph type="title"/>
          </p:nvPr>
        </p:nvSpPr>
        <p:spPr>
          <a:xfrm>
            <a:off x="1600200" y="0"/>
            <a:ext cx="7543800" cy="1143000"/>
          </a:xfrm>
          <a:prstGeom prst="rect">
            <a:avLst/>
          </a:prstGeom>
          <a:noFill/>
          <a:ln>
            <a:noFill/>
          </a:ln>
        </p:spPr>
        <p:style>
          <a:lnRef idx="2">
            <a:schemeClr val="accent1">
              <a:shade val="50000"/>
            </a:schemeClr>
          </a:lnRef>
          <a:fillRef idx="1">
            <a:schemeClr val="accent1"/>
          </a:fillRef>
          <a:effectRef idx="0">
            <a:schemeClr val="accent1"/>
          </a:effectRef>
          <a:fontRef idx="none">
            <a:schemeClr val="lt1"/>
          </a:fontRef>
        </p:style>
        <p:txBody>
          <a:bodyPr anchor="ctr"/>
          <a:lstStyle/>
          <a:p>
            <a:r>
              <a:rPr lang="en-US" smtClean="0"/>
              <a:t>Click to edit Master title style</a:t>
            </a:r>
            <a:endParaRPr lang="en-GB" dirty="0"/>
          </a:p>
        </p:txBody>
      </p:sp>
      <p:sp>
        <p:nvSpPr>
          <p:cNvPr id="1028" name="Text Placeholder 2"/>
          <p:cNvSpPr>
            <a:spLocks noGrp="1"/>
          </p:cNvSpPr>
          <p:nvPr>
            <p:ph type="body" idx="1"/>
          </p:nvPr>
        </p:nvSpPr>
        <p:spPr bwMode="auto">
          <a:xfrm>
            <a:off x="228600" y="1609725"/>
            <a:ext cx="8686800" cy="4946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8" name="Rectangle 7"/>
          <p:cNvSpPr/>
          <p:nvPr/>
        </p:nvSpPr>
        <p:spPr>
          <a:xfrm>
            <a:off x="0" y="1295400"/>
            <a:ext cx="9144000" cy="228600"/>
          </a:xfrm>
          <a:prstGeom prst="rect">
            <a:avLst/>
          </a:prstGeom>
          <a:gradFill flip="none" rotWithShape="1">
            <a:gsLst>
              <a:gs pos="0">
                <a:srgbClr val="682252"/>
              </a:gs>
              <a:gs pos="50000">
                <a:srgbClr val="933F79">
                  <a:shade val="67500"/>
                  <a:satMod val="115000"/>
                </a:srgbClr>
              </a:gs>
              <a:gs pos="100000">
                <a:srgbClr val="933F79">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800" dirty="0">
              <a:latin typeface="Myriad Pro" pitchFamily="34" charset="0"/>
            </a:endParaRPr>
          </a:p>
        </p:txBody>
      </p:sp>
      <p:pic>
        <p:nvPicPr>
          <p:cNvPr id="9" name="Picture 13" descr="picture.jpg"/>
          <p:cNvPicPr>
            <a:picLocks noChangeAspect="1"/>
          </p:cNvPicPr>
          <p:nvPr/>
        </p:nvPicPr>
        <p:blipFill>
          <a:blip r:embed="rId10" cstate="print"/>
          <a:srcRect/>
          <a:stretch>
            <a:fillRect/>
          </a:stretch>
        </p:blipFill>
        <p:spPr bwMode="auto">
          <a:xfrm>
            <a:off x="0" y="0"/>
            <a:ext cx="1460500" cy="1295400"/>
          </a:xfrm>
          <a:prstGeom prst="rect">
            <a:avLst/>
          </a:prstGeom>
          <a:noFill/>
          <a:ln w="9525">
            <a:noFill/>
            <a:miter lim="800000"/>
            <a:headEnd/>
            <a:tailEnd/>
          </a:ln>
        </p:spPr>
      </p:pic>
      <p:sp>
        <p:nvSpPr>
          <p:cNvPr id="10" name="TextBox 2"/>
          <p:cNvSpPr txBox="1"/>
          <p:nvPr userDrawn="1"/>
        </p:nvSpPr>
        <p:spPr>
          <a:xfrm>
            <a:off x="481013" y="6440488"/>
            <a:ext cx="1371600" cy="247650"/>
          </a:xfrm>
          <a:prstGeom prst="rect">
            <a:avLst/>
          </a:prstGeom>
          <a:solidFill>
            <a:schemeClr val="bg1"/>
          </a:solid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smtClean="0">
                <a:solidFill>
                  <a:schemeClr val="tx1">
                    <a:lumMod val="50000"/>
                    <a:lumOff val="50000"/>
                  </a:schemeClr>
                </a:solidFill>
              </a:rPr>
              <a:t>| © 2014 Cognizant</a:t>
            </a:r>
            <a:endParaRPr lang="en-US" sz="1000" dirty="0">
              <a:solidFill>
                <a:schemeClr val="tx1">
                  <a:lumMod val="50000"/>
                  <a:lumOff val="50000"/>
                </a:schemeClr>
              </a:solidFill>
            </a:endParaRPr>
          </a:p>
        </p:txBody>
      </p:sp>
      <p:sp>
        <p:nvSpPr>
          <p:cNvPr id="11" name="Rectangle 10"/>
          <p:cNvSpPr/>
          <p:nvPr userDrawn="1"/>
        </p:nvSpPr>
        <p:spPr>
          <a:xfrm>
            <a:off x="6765925" y="5875338"/>
            <a:ext cx="2370138" cy="973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12" name="Picture 4"/>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029450" y="6291263"/>
            <a:ext cx="1820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5" r:id="rId2"/>
    <p:sldLayoutId id="2147483668" r:id="rId3"/>
    <p:sldLayoutId id="2147483670" r:id="rId4"/>
    <p:sldLayoutId id="2147483671" r:id="rId5"/>
    <p:sldLayoutId id="2147483672" r:id="rId6"/>
    <p:sldLayoutId id="2147483673" r:id="rId7"/>
  </p:sldLayoutIdLst>
  <p:timing>
    <p:tnLst>
      <p:par>
        <p:cTn id="1" dur="indefinite" restart="never" nodeType="tmRoot"/>
      </p:par>
    </p:tnLst>
  </p:timing>
  <p:hf hdr="0" ftr="0" dt="0"/>
  <p:txStyles>
    <p:titleStyle>
      <a:lvl1pPr algn="l" rtl="0" eaLnBrk="1" fontAlgn="base" hangingPunct="1">
        <a:spcBef>
          <a:spcPct val="0"/>
        </a:spcBef>
        <a:spcAft>
          <a:spcPct val="0"/>
        </a:spcAft>
        <a:defRPr lang="en-GB" sz="3600" kern="1200" dirty="0">
          <a:solidFill>
            <a:srgbClr val="FFFFFF"/>
          </a:solidFill>
          <a:latin typeface="Verdana" pitchFamily="34" charset="0"/>
          <a:ea typeface="+mn-ea"/>
          <a:cs typeface="+mn-cs"/>
        </a:defRPr>
      </a:lvl1pPr>
      <a:lvl2pPr algn="l" rtl="0" eaLnBrk="1" fontAlgn="base" hangingPunct="1">
        <a:spcBef>
          <a:spcPct val="0"/>
        </a:spcBef>
        <a:spcAft>
          <a:spcPct val="0"/>
        </a:spcAft>
        <a:defRPr sz="3600">
          <a:solidFill>
            <a:srgbClr val="FFFFFF"/>
          </a:solidFill>
          <a:latin typeface="Monotype Corsiva" pitchFamily="66" charset="0"/>
        </a:defRPr>
      </a:lvl2pPr>
      <a:lvl3pPr algn="l" rtl="0" eaLnBrk="1" fontAlgn="base" hangingPunct="1">
        <a:spcBef>
          <a:spcPct val="0"/>
        </a:spcBef>
        <a:spcAft>
          <a:spcPct val="0"/>
        </a:spcAft>
        <a:defRPr sz="3600">
          <a:solidFill>
            <a:srgbClr val="FFFFFF"/>
          </a:solidFill>
          <a:latin typeface="Monotype Corsiva" pitchFamily="66" charset="0"/>
        </a:defRPr>
      </a:lvl3pPr>
      <a:lvl4pPr algn="l" rtl="0" eaLnBrk="1" fontAlgn="base" hangingPunct="1">
        <a:spcBef>
          <a:spcPct val="0"/>
        </a:spcBef>
        <a:spcAft>
          <a:spcPct val="0"/>
        </a:spcAft>
        <a:defRPr sz="3600">
          <a:solidFill>
            <a:srgbClr val="FFFFFF"/>
          </a:solidFill>
          <a:latin typeface="Monotype Corsiva" pitchFamily="66" charset="0"/>
        </a:defRPr>
      </a:lvl4pPr>
      <a:lvl5pPr algn="l" rtl="0" eaLnBrk="1" fontAlgn="base" hangingPunct="1">
        <a:spcBef>
          <a:spcPct val="0"/>
        </a:spcBef>
        <a:spcAft>
          <a:spcPct val="0"/>
        </a:spcAft>
        <a:defRPr sz="3600">
          <a:solidFill>
            <a:srgbClr val="FFFFFF"/>
          </a:solidFill>
          <a:latin typeface="Monotype Corsiva" pitchFamily="66" charset="0"/>
        </a:defRPr>
      </a:lvl5pPr>
      <a:lvl6pPr marL="457200" algn="l" rtl="0" eaLnBrk="1" fontAlgn="base" hangingPunct="1">
        <a:spcBef>
          <a:spcPct val="0"/>
        </a:spcBef>
        <a:spcAft>
          <a:spcPct val="0"/>
        </a:spcAft>
        <a:defRPr sz="3600">
          <a:solidFill>
            <a:srgbClr val="FFFFFF"/>
          </a:solidFill>
          <a:latin typeface="Monotype Corsiva" pitchFamily="66" charset="0"/>
        </a:defRPr>
      </a:lvl6pPr>
      <a:lvl7pPr marL="914400" algn="l" rtl="0" eaLnBrk="1" fontAlgn="base" hangingPunct="1">
        <a:spcBef>
          <a:spcPct val="0"/>
        </a:spcBef>
        <a:spcAft>
          <a:spcPct val="0"/>
        </a:spcAft>
        <a:defRPr sz="3600">
          <a:solidFill>
            <a:srgbClr val="FFFFFF"/>
          </a:solidFill>
          <a:latin typeface="Monotype Corsiva" pitchFamily="66" charset="0"/>
        </a:defRPr>
      </a:lvl7pPr>
      <a:lvl8pPr marL="1371600" algn="l" rtl="0" eaLnBrk="1" fontAlgn="base" hangingPunct="1">
        <a:spcBef>
          <a:spcPct val="0"/>
        </a:spcBef>
        <a:spcAft>
          <a:spcPct val="0"/>
        </a:spcAft>
        <a:defRPr sz="3600">
          <a:solidFill>
            <a:srgbClr val="FFFFFF"/>
          </a:solidFill>
          <a:latin typeface="Monotype Corsiva" pitchFamily="66" charset="0"/>
        </a:defRPr>
      </a:lvl8pPr>
      <a:lvl9pPr marL="1828800" algn="l" rtl="0" eaLnBrk="1" fontAlgn="base" hangingPunct="1">
        <a:spcBef>
          <a:spcPct val="0"/>
        </a:spcBef>
        <a:spcAft>
          <a:spcPct val="0"/>
        </a:spcAft>
        <a:defRPr sz="3600">
          <a:solidFill>
            <a:srgbClr val="FFFFFF"/>
          </a:solidFill>
          <a:latin typeface="Monotype Corsiva" pitchFamily="66" charset="0"/>
        </a:defRPr>
      </a:lvl9pPr>
    </p:titleStyle>
    <p:bodyStyle>
      <a:lvl1pPr marL="342900" indent="-342900" algn="l" rtl="0" eaLnBrk="1" fontAlgn="base" hangingPunct="1">
        <a:spcBef>
          <a:spcPct val="20000"/>
        </a:spcBef>
        <a:spcAft>
          <a:spcPct val="0"/>
        </a:spcAft>
        <a:buFont typeface="Arial" pitchFamily="34" charset="0"/>
        <a:buChar char="•"/>
        <a:defRPr lang="en-US" sz="2600" kern="1200" dirty="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lang="en-US" sz="2400" kern="1200" dirty="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2000" kern="1200" dirty="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800" kern="1200" dirty="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10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113.xml.rels><?xml version="1.0" encoding="UTF-8" standalone="yes"?>
<Relationships xmlns="http://schemas.openxmlformats.org/package/2006/relationships"><Relationship Id="rId3" Type="http://schemas.openxmlformats.org/officeDocument/2006/relationships/hyperlink" Target="http://www.google.co.in/imgres?imgurl=http://www.inkity.com/catalog/img/4/6349.jpg&amp;imgrefurl=http://www.inkity.com/catalog/product/2/7215/Rifle-With-A-Scope.html&amp;usg=__8M-1VcwNopB_LeW8qly7C8_G0RA=&amp;h=289&amp;w=347&amp;sz=15&amp;hl=en&amp;start=14&amp;zoom=0&amp;um=1&amp;itbs=1&amp;tbnid=JkowKVOxXc8ZHM:&amp;tbnh=100&amp;tbnw=120&amp;prev=/images?q=scope+cartoons&amp;um=1&amp;hl=en&amp;safe=active&amp;tbs=isch:1&amp;ei=tmGUTaCLEYWevQOnzK3vCw"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0.xml"/><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jpeg"/></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4.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3.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1.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3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0.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3.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springframework.org/" TargetMode="External"/><Relationship Id="rId2" Type="http://schemas.openxmlformats.org/officeDocument/2006/relationships/hyperlink" Target="http://www.martinfowler.com/" TargetMode="Externa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7.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8.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89.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0.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9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5.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8.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www.springframework.org/schema/beans"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www.w3.org/2001/XMLSchema-insta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5.jpe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8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850834"/>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3200" b="1" dirty="0" smtClean="0">
                <a:solidFill>
                  <a:schemeClr val="tx1"/>
                </a:solidFill>
                <a:latin typeface="Myriad Pro" pitchFamily="34" charset="0"/>
                <a:cs typeface="Arial" pitchFamily="34" charset="0"/>
              </a:rPr>
              <a:t>Core Spring</a:t>
            </a:r>
            <a:endParaRPr lang="en-US" sz="3200" b="1" dirty="0">
              <a:solidFill>
                <a:schemeClr val="tx1"/>
              </a:solidFill>
              <a:latin typeface="Myriad Pro" pitchFamily="34" charset="0"/>
              <a:cs typeface="Arial" pitchFamily="34" charset="0"/>
            </a:endParaRPr>
          </a:p>
        </p:txBody>
      </p:sp>
      <p:sp>
        <p:nvSpPr>
          <p:cNvPr id="3" name="Rectangle 2"/>
          <p:cNvSpPr/>
          <p:nvPr/>
        </p:nvSpPr>
        <p:spPr>
          <a:xfrm>
            <a:off x="0" y="27432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3200" dirty="0" smtClean="0"/>
              <a:t>Facilitator Guide</a:t>
            </a:r>
            <a:endParaRPr lang="en-US" sz="3200" dirty="0">
              <a:solidFill>
                <a:schemeClr val="bg1"/>
              </a:solidFill>
              <a:latin typeface="Cambria" pitchFamily="18" charset="0"/>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152400" y="6427787"/>
            <a:ext cx="457200" cy="277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defRPr/>
            </a:pPr>
            <a:fld id="{2655225C-E3F8-4B5A-B42A-712E4E8B7958}" type="slidenum">
              <a:rPr lang="en-US" b="0">
                <a:solidFill>
                  <a:srgbClr val="A44687"/>
                </a:solidFill>
                <a:latin typeface="+mn-lt"/>
              </a:rPr>
              <a:pPr eaLnBrk="1" hangingPunct="1">
                <a:defRPr/>
              </a:pPr>
              <a:t>10</a:t>
            </a:fld>
            <a:endParaRPr lang="en-US" b="0" dirty="0">
              <a:solidFill>
                <a:srgbClr val="A44687"/>
              </a:solidFill>
              <a:latin typeface="+mn-lt"/>
            </a:endParaRPr>
          </a:p>
        </p:txBody>
      </p:sp>
      <p:sp>
        <p:nvSpPr>
          <p:cNvPr id="6147" name="Rectangle 2"/>
          <p:cNvSpPr>
            <a:spLocks noGrp="1" noChangeArrowheads="1"/>
          </p:cNvSpPr>
          <p:nvPr>
            <p:ph type="title"/>
          </p:nvPr>
        </p:nvSpPr>
        <p:spPr/>
        <p:txBody>
          <a:bodyPr/>
          <a:lstStyle/>
          <a:p>
            <a:r>
              <a:rPr lang="en-US" sz="3600" dirty="0" smtClean="0"/>
              <a:t>Spring 3.0 Introduction: Overview</a:t>
            </a:r>
          </a:p>
        </p:txBody>
      </p:sp>
      <p:sp>
        <p:nvSpPr>
          <p:cNvPr id="6148" name="Rectangle 3"/>
          <p:cNvSpPr>
            <a:spLocks noGrp="1" noChangeArrowheads="1"/>
          </p:cNvSpPr>
          <p:nvPr>
            <p:ph type="body" idx="1"/>
          </p:nvPr>
        </p:nvSpPr>
        <p:spPr/>
        <p:txBody>
          <a:bodyPr/>
          <a:lstStyle/>
          <a:p>
            <a:r>
              <a:rPr lang="en-US" dirty="0" smtClean="0"/>
              <a:t>Spring Framework is a Java open source framework that provides comprehensive infrastructure support for developing Java applications. </a:t>
            </a:r>
          </a:p>
          <a:p>
            <a:r>
              <a:rPr lang="en-US" dirty="0" smtClean="0">
                <a:solidFill>
                  <a:srgbClr val="002060"/>
                </a:solidFill>
              </a:rPr>
              <a:t>It</a:t>
            </a:r>
            <a:r>
              <a:rPr lang="en-US" dirty="0" smtClean="0"/>
              <a:t> handles the infrastructure so </a:t>
            </a:r>
            <a:r>
              <a:rPr lang="en-US" dirty="0" smtClean="0">
                <a:solidFill>
                  <a:srgbClr val="002060"/>
                </a:solidFill>
              </a:rPr>
              <a:t>that</a:t>
            </a:r>
            <a:r>
              <a:rPr lang="en-US" dirty="0" smtClean="0"/>
              <a:t> you can focus on your application.</a:t>
            </a:r>
          </a:p>
          <a:p>
            <a:r>
              <a:rPr lang="en-US" dirty="0" smtClean="0"/>
              <a:t>Spring enables you to build applications from “plain old Java objects” (POJOs) and also apply enterprise services non-invasively to POJOs. </a:t>
            </a:r>
          </a:p>
        </p:txBody>
      </p:sp>
    </p:spTree>
    <p:extLst>
      <p:ext uri="{BB962C8B-B14F-4D97-AF65-F5344CB8AC3E}">
        <p14:creationId xmlns:p14="http://schemas.microsoft.com/office/powerpoint/2010/main" val="28846054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Auto Wiring: @Resource annotation</a:t>
            </a:r>
          </a:p>
        </p:txBody>
      </p:sp>
      <p:sp>
        <p:nvSpPr>
          <p:cNvPr id="65539" name="Content Placeholder 2"/>
          <p:cNvSpPr>
            <a:spLocks noGrp="1"/>
          </p:cNvSpPr>
          <p:nvPr>
            <p:ph idx="1"/>
          </p:nvPr>
        </p:nvSpPr>
        <p:spPr>
          <a:xfrm>
            <a:off x="228600" y="1371600"/>
            <a:ext cx="8686800" cy="4953000"/>
          </a:xfrm>
        </p:spPr>
        <p:txBody>
          <a:bodyPr/>
          <a:lstStyle/>
          <a:p>
            <a:r>
              <a:rPr lang="en-US" dirty="0" smtClean="0"/>
              <a:t>If you want to auto-wire bean properties by name, you can annotate a setter method, a constructor, or a field with the JSR-250 @Resource annotation. </a:t>
            </a:r>
          </a:p>
          <a:p>
            <a:r>
              <a:rPr lang="en-US" dirty="0" smtClean="0"/>
              <a:t>By default, Spring will attempt to find a bean with the same name as this property. But you can specify the bean name explicitly in its name attribute.</a:t>
            </a:r>
          </a:p>
          <a:p>
            <a:pPr algn="just">
              <a:buFont typeface="Wingdings" pitchFamily="2" charset="2"/>
              <a:buNone/>
            </a:pPr>
            <a:r>
              <a:rPr lang="en-US" sz="1800" b="1" dirty="0" smtClean="0"/>
              <a:t>		                  import </a:t>
            </a:r>
            <a:r>
              <a:rPr lang="en-US" sz="1800" b="1" dirty="0" err="1" smtClean="0"/>
              <a:t>javax.annotation.Resource</a:t>
            </a:r>
            <a:r>
              <a:rPr lang="en-US" sz="1800" b="1" dirty="0" smtClean="0"/>
              <a:t>;</a:t>
            </a:r>
            <a:endParaRPr lang="en-US" sz="1800" dirty="0" smtClean="0"/>
          </a:p>
          <a:p>
            <a:pPr algn="just">
              <a:buFont typeface="Wingdings" pitchFamily="2" charset="2"/>
              <a:buNone/>
            </a:pPr>
            <a:r>
              <a:rPr lang="en-US" sz="1800" b="1" dirty="0" smtClean="0"/>
              <a:t>		public class </a:t>
            </a:r>
            <a:r>
              <a:rPr lang="en-US" sz="1800" b="1" dirty="0" err="1" smtClean="0"/>
              <a:t>SequenceGenerator</a:t>
            </a:r>
            <a:r>
              <a:rPr lang="en-US" sz="1800" b="1" dirty="0" smtClean="0"/>
              <a:t> {</a:t>
            </a:r>
            <a:endParaRPr lang="en-US" sz="1800" dirty="0" smtClean="0"/>
          </a:p>
          <a:p>
            <a:pPr algn="just">
              <a:buFont typeface="Wingdings" pitchFamily="2" charset="2"/>
              <a:buNone/>
            </a:pPr>
            <a:r>
              <a:rPr lang="en-US" sz="1800" b="1" dirty="0" smtClean="0"/>
              <a:t>		@Resource(name = "</a:t>
            </a:r>
            <a:r>
              <a:rPr lang="en-US" sz="1800" b="1" dirty="0" err="1" smtClean="0"/>
              <a:t>datePrefixGenerator</a:t>
            </a:r>
            <a:r>
              <a:rPr lang="en-US" sz="1800" b="1" dirty="0" smtClean="0"/>
              <a:t>")</a:t>
            </a:r>
            <a:endParaRPr lang="en-US" sz="1800" dirty="0" smtClean="0"/>
          </a:p>
          <a:p>
            <a:pPr algn="just">
              <a:buFont typeface="Wingdings" pitchFamily="2" charset="2"/>
              <a:buNone/>
            </a:pPr>
            <a:r>
              <a:rPr lang="en-US" sz="1800" b="1" dirty="0" smtClean="0"/>
              <a:t>		private </a:t>
            </a:r>
            <a:r>
              <a:rPr lang="en-US" sz="1800" b="1" dirty="0" err="1" smtClean="0"/>
              <a:t>PrefixGenerator</a:t>
            </a:r>
            <a:r>
              <a:rPr lang="en-US" sz="1800" b="1" dirty="0" smtClean="0"/>
              <a:t> </a:t>
            </a:r>
            <a:r>
              <a:rPr lang="en-US" sz="1800" b="1" dirty="0" err="1" smtClean="0"/>
              <a:t>prefixGenerator</a:t>
            </a:r>
            <a:r>
              <a:rPr lang="en-US" sz="1800" b="1" dirty="0" smtClean="0"/>
              <a:t>;</a:t>
            </a:r>
            <a:endParaRPr lang="en-US" sz="1800" dirty="0" smtClean="0"/>
          </a:p>
          <a:p>
            <a:pPr algn="just">
              <a:buFont typeface="Wingdings" pitchFamily="2" charset="2"/>
              <a:buNone/>
            </a:pPr>
            <a:r>
              <a:rPr lang="en-US" sz="1800" b="1" dirty="0" smtClean="0"/>
              <a:t>		...</a:t>
            </a:r>
            <a:endParaRPr lang="en-US" sz="1800" dirty="0" smtClean="0"/>
          </a:p>
          <a:p>
            <a:pPr algn="just">
              <a:buFont typeface="Wingdings" pitchFamily="2" charset="2"/>
              <a:buNone/>
            </a:pPr>
            <a:r>
              <a:rPr lang="en-US" sz="1800" b="1" dirty="0" smtClean="0"/>
              <a:t>		}</a:t>
            </a:r>
            <a:endParaRPr lang="en-US" sz="1800" dirty="0" smtClean="0"/>
          </a:p>
          <a:p>
            <a:pPr>
              <a:buFont typeface="Wingdings" pitchFamily="2" charset="2"/>
              <a:buNone/>
            </a:pPr>
            <a:r>
              <a:rPr lang="en-US" sz="2000" b="1" i="1" dirty="0" smtClean="0"/>
              <a:t>Note: </a:t>
            </a:r>
            <a:r>
              <a:rPr lang="en-US" sz="2000" i="1" dirty="0" smtClean="0"/>
              <a:t>To use the JSR-250 annotations, you have to include </a:t>
            </a:r>
            <a:r>
              <a:rPr lang="en-US" sz="2000" b="1" i="1" dirty="0" smtClean="0"/>
              <a:t>the JSR 250 dependency.</a:t>
            </a:r>
            <a:endParaRPr lang="en-US" sz="2000" dirty="0" smtClean="0"/>
          </a:p>
          <a:p>
            <a:pPr>
              <a:buFont typeface="Wingdings" pitchFamily="2" charset="2"/>
              <a:buNone/>
            </a:pPr>
            <a:endParaRPr lang="en-US" dirty="0" smtClean="0"/>
          </a:p>
          <a:p>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100</a:t>
            </a:fld>
            <a:endParaRPr lang="en-US" sz="1400" dirty="0"/>
          </a:p>
        </p:txBody>
      </p:sp>
    </p:spTree>
    <p:extLst>
      <p:ext uri="{BB962C8B-B14F-4D97-AF65-F5344CB8AC3E}">
        <p14:creationId xmlns:p14="http://schemas.microsoft.com/office/powerpoint/2010/main" val="38427044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sz="3600" dirty="0" smtClean="0"/>
              <a:t>Lend a Hand</a:t>
            </a:r>
          </a:p>
        </p:txBody>
      </p:sp>
      <p:sp>
        <p:nvSpPr>
          <p:cNvPr id="66564" name="Rectangle 3"/>
          <p:cNvSpPr>
            <a:spLocks noGrp="1" noChangeArrowheads="1"/>
          </p:cNvSpPr>
          <p:nvPr>
            <p:ph type="body" idx="1"/>
          </p:nvPr>
        </p:nvSpPr>
        <p:spPr>
          <a:xfrm>
            <a:off x="228600" y="1371600"/>
            <a:ext cx="8575675" cy="4943475"/>
          </a:xfrm>
        </p:spPr>
        <p:txBody>
          <a:bodyPr/>
          <a:lstStyle/>
          <a:p>
            <a:pPr>
              <a:buFont typeface="Arial" pitchFamily="34" charset="0"/>
              <a:buChar char="•"/>
            </a:pPr>
            <a:r>
              <a:rPr lang="en-US" altLang="en-US" dirty="0"/>
              <a:t>Autowire the property </a:t>
            </a:r>
            <a:r>
              <a:rPr lang="en-US" altLang="en-US" dirty="0" err="1"/>
              <a:t>prefixGenerator</a:t>
            </a:r>
            <a:r>
              <a:rPr lang="en-US" altLang="en-US" dirty="0"/>
              <a:t> of the </a:t>
            </a:r>
            <a:r>
              <a:rPr lang="en-US" altLang="en-US" dirty="0" err="1"/>
              <a:t>SequenceGenerator</a:t>
            </a:r>
            <a:r>
              <a:rPr lang="en-US" altLang="en-US" dirty="0"/>
              <a:t> class, so that you can avoid xml entries in the bean configuration file.</a:t>
            </a:r>
          </a:p>
          <a:p>
            <a:pPr>
              <a:buFont typeface="Arial" pitchFamily="34" charset="0"/>
              <a:buChar char="•"/>
            </a:pPr>
            <a:r>
              <a:rPr lang="en-US" altLang="en-US" dirty="0"/>
              <a:t>Refer to Case Study 2: Sequence Number Generator (Dependency Injection) in Hands-on Document : Hands-</a:t>
            </a:r>
            <a:r>
              <a:rPr lang="en-US" altLang="en-US" dirty="0" err="1"/>
              <a:t>on_Core_Spring</a:t>
            </a:r>
            <a:endParaRPr lang="en-US" altLang="en-US" dirty="0"/>
          </a:p>
          <a:p>
            <a:pPr eaLnBrk="1" hangingPunct="1"/>
            <a:endParaRPr lang="en-US" dirty="0" smtClean="0"/>
          </a:p>
        </p:txBody>
      </p:sp>
      <p:pic>
        <p:nvPicPr>
          <p:cNvPr id="6656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6566"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49861" y="3505200"/>
            <a:ext cx="3200400"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101</a:t>
            </a:fld>
            <a:endParaRPr lang="en-US" sz="1400" dirty="0"/>
          </a:p>
        </p:txBody>
      </p:sp>
    </p:spTree>
    <p:extLst>
      <p:ext uri="{BB962C8B-B14F-4D97-AF65-F5344CB8AC3E}">
        <p14:creationId xmlns:p14="http://schemas.microsoft.com/office/powerpoint/2010/main" val="39473676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Inheriting Bean Configuration</a:t>
            </a:r>
          </a:p>
        </p:txBody>
      </p:sp>
      <p:pic>
        <p:nvPicPr>
          <p:cNvPr id="67589" name="Picture 5" descr="C:\Documents and Settings\161646\Desktop\images and icons\Reduce reuse and recyc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398587"/>
            <a:ext cx="23145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1"/>
          <p:cNvSpPr>
            <a:spLocks noGrp="1"/>
          </p:cNvSpPr>
          <p:nvPr>
            <p:ph idx="1"/>
          </p:nvPr>
        </p:nvSpPr>
        <p:spPr>
          <a:xfrm>
            <a:off x="228600" y="1609725"/>
            <a:ext cx="8686800" cy="4946650"/>
          </a:xfrm>
        </p:spPr>
        <p:txBody>
          <a:bodyPr/>
          <a:lstStyle/>
          <a:p>
            <a:pPr eaLnBrk="1" hangingPunct="1">
              <a:spcBef>
                <a:spcPts val="0"/>
              </a:spcBef>
              <a:buFont typeface="Arial" pitchFamily="34" charset="0"/>
              <a:buChar char="•"/>
            </a:pPr>
            <a:endParaRPr lang="en-US" dirty="0" smtClean="0"/>
          </a:p>
          <a:p>
            <a:pPr eaLnBrk="1" hangingPunct="1">
              <a:spcBef>
                <a:spcPts val="0"/>
              </a:spcBef>
              <a:buFont typeface="Arial" pitchFamily="34" charset="0"/>
              <a:buChar char="•"/>
            </a:pPr>
            <a:endParaRPr lang="en-US" dirty="0"/>
          </a:p>
          <a:p>
            <a:pPr eaLnBrk="1" hangingPunct="1">
              <a:spcBef>
                <a:spcPts val="0"/>
              </a:spcBef>
              <a:buFont typeface="Arial" pitchFamily="34" charset="0"/>
              <a:buChar char="•"/>
            </a:pPr>
            <a:endParaRPr lang="en-US" dirty="0" smtClean="0"/>
          </a:p>
          <a:p>
            <a:pPr eaLnBrk="1" hangingPunct="1">
              <a:spcBef>
                <a:spcPts val="0"/>
              </a:spcBef>
              <a:buFont typeface="Arial" pitchFamily="34" charset="0"/>
              <a:buChar char="•"/>
            </a:pPr>
            <a:endParaRPr lang="en-US" dirty="0"/>
          </a:p>
          <a:p>
            <a:pPr eaLnBrk="1" hangingPunct="1">
              <a:spcBef>
                <a:spcPts val="0"/>
              </a:spcBef>
              <a:buFont typeface="Arial" pitchFamily="34" charset="0"/>
              <a:buChar char="•"/>
            </a:pPr>
            <a:endParaRPr lang="en-US" dirty="0" smtClean="0"/>
          </a:p>
          <a:p>
            <a:pPr eaLnBrk="1" hangingPunct="1">
              <a:spcBef>
                <a:spcPts val="0"/>
              </a:spcBef>
              <a:buFont typeface="Arial" pitchFamily="34" charset="0"/>
              <a:buChar char="•"/>
            </a:pPr>
            <a:r>
              <a:rPr lang="en-US" dirty="0" smtClean="0"/>
              <a:t>When </a:t>
            </a:r>
            <a:r>
              <a:rPr lang="en-US" dirty="0"/>
              <a:t>configuring beans in the Spring </a:t>
            </a:r>
            <a:r>
              <a:rPr lang="en-US" dirty="0" err="1"/>
              <a:t>IoC</a:t>
            </a:r>
            <a:r>
              <a:rPr lang="en-US" dirty="0"/>
              <a:t> container, you </a:t>
            </a:r>
            <a:r>
              <a:rPr lang="en-US" dirty="0" smtClean="0"/>
              <a:t>may have </a:t>
            </a:r>
            <a:r>
              <a:rPr lang="en-US" dirty="0"/>
              <a:t>more than one bean, sharing some </a:t>
            </a:r>
            <a:r>
              <a:rPr lang="en-US" dirty="0" smtClean="0"/>
              <a:t>common configurations, such </a:t>
            </a:r>
            <a:r>
              <a:rPr lang="en-US" dirty="0"/>
              <a:t>as bean properties and attributes in the &lt;bean&gt; element.</a:t>
            </a:r>
          </a:p>
          <a:p>
            <a:pPr eaLnBrk="1" hangingPunct="1">
              <a:spcBef>
                <a:spcPts val="0"/>
              </a:spcBef>
              <a:buFont typeface="Arial" pitchFamily="34" charset="0"/>
              <a:buChar char="•"/>
            </a:pPr>
            <a:r>
              <a:rPr lang="en-US" dirty="0"/>
              <a:t>You often have to repeat these configurations for multiple beans</a:t>
            </a:r>
            <a:r>
              <a:rPr lang="en-US" dirty="0" smtClean="0"/>
              <a:t>.                                                       </a:t>
            </a:r>
            <a:endParaRPr lang="en-US" dirty="0"/>
          </a:p>
          <a:p>
            <a:pPr>
              <a:spcBef>
                <a:spcPts val="0"/>
              </a:spcBef>
            </a:pPr>
            <a:endParaRPr lang="en-US" dirty="0"/>
          </a:p>
        </p:txBody>
      </p:sp>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102</a:t>
            </a:fld>
            <a:endParaRPr lang="en-US" sz="1400" dirty="0"/>
          </a:p>
        </p:txBody>
      </p:sp>
    </p:spTree>
    <p:extLst>
      <p:ext uri="{BB962C8B-B14F-4D97-AF65-F5344CB8AC3E}">
        <p14:creationId xmlns:p14="http://schemas.microsoft.com/office/powerpoint/2010/main" val="21402508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447800" y="206375"/>
            <a:ext cx="7696200" cy="533400"/>
          </a:xfrm>
        </p:spPr>
        <p:txBody>
          <a:bodyPr/>
          <a:lstStyle/>
          <a:p>
            <a:r>
              <a:rPr lang="en-US" smtClean="0"/>
              <a:t>Inheriting Bean Configuration(Contd.)</a:t>
            </a:r>
          </a:p>
        </p:txBody>
      </p:sp>
      <p:sp>
        <p:nvSpPr>
          <p:cNvPr id="68611" name="Content Placeholder 2"/>
          <p:cNvSpPr>
            <a:spLocks noGrp="1"/>
          </p:cNvSpPr>
          <p:nvPr>
            <p:ph idx="1"/>
          </p:nvPr>
        </p:nvSpPr>
        <p:spPr>
          <a:xfrm>
            <a:off x="152400" y="1447800"/>
            <a:ext cx="8686800" cy="5105400"/>
          </a:xfrm>
        </p:spPr>
        <p:txBody>
          <a:bodyPr/>
          <a:lstStyle/>
          <a:p>
            <a:r>
              <a:rPr lang="en-US" dirty="0" smtClean="0"/>
              <a:t>Spring allows you to extract the common bean configurations to form a parent bean. The beans that inherit from this parent bean are called child beans. </a:t>
            </a:r>
          </a:p>
          <a:p>
            <a:r>
              <a:rPr lang="en-US" dirty="0" smtClean="0"/>
              <a:t>The child beans will inherit the bean configurations, including bean properties and attributes in the &lt;bean&gt; element, from the parent bean to avoid duplicate configurations. </a:t>
            </a:r>
          </a:p>
          <a:p>
            <a:r>
              <a:rPr lang="en-US" dirty="0" smtClean="0"/>
              <a:t>The child beans can also override the inherited configurations when necessary.</a:t>
            </a:r>
          </a:p>
          <a:p>
            <a:r>
              <a:rPr lang="en-US" dirty="0" smtClean="0"/>
              <a:t> The parent bean can act as a configuration template and also as a bean instance at the same time. </a:t>
            </a:r>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103</a:t>
            </a:fld>
            <a:endParaRPr lang="en-US" sz="1400" dirty="0"/>
          </a:p>
        </p:txBody>
      </p:sp>
    </p:spTree>
    <p:extLst>
      <p:ext uri="{BB962C8B-B14F-4D97-AF65-F5344CB8AC3E}">
        <p14:creationId xmlns:p14="http://schemas.microsoft.com/office/powerpoint/2010/main" val="18605403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447800" y="206375"/>
            <a:ext cx="7696200" cy="533400"/>
          </a:xfrm>
        </p:spPr>
        <p:txBody>
          <a:bodyPr/>
          <a:lstStyle/>
          <a:p>
            <a:r>
              <a:rPr lang="en-US" smtClean="0"/>
              <a:t>Inheriting Bean Configuration(Contd.)</a:t>
            </a:r>
          </a:p>
        </p:txBody>
      </p:sp>
      <p:sp>
        <p:nvSpPr>
          <p:cNvPr id="68611" name="Content Placeholder 2"/>
          <p:cNvSpPr>
            <a:spLocks noGrp="1"/>
          </p:cNvSpPr>
          <p:nvPr>
            <p:ph idx="1"/>
          </p:nvPr>
        </p:nvSpPr>
        <p:spPr>
          <a:xfrm>
            <a:off x="152400" y="1447800"/>
            <a:ext cx="8686800" cy="5105400"/>
          </a:xfrm>
        </p:spPr>
        <p:txBody>
          <a:bodyPr/>
          <a:lstStyle/>
          <a:p>
            <a:r>
              <a:rPr lang="en-US" dirty="0" smtClean="0"/>
              <a:t>However, if you want the parent bean to act only as a template that cannot be retrieved, you must set the abstract attribute to true, asking Spring not to instantiate this bean. </a:t>
            </a:r>
          </a:p>
          <a:p>
            <a:endParaRPr lang="en-US" sz="2400"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104</a:t>
            </a:fld>
            <a:endParaRPr lang="en-US" sz="1400" dirty="0"/>
          </a:p>
        </p:txBody>
      </p:sp>
    </p:spTree>
    <p:extLst>
      <p:ext uri="{BB962C8B-B14F-4D97-AF65-F5344CB8AC3E}">
        <p14:creationId xmlns:p14="http://schemas.microsoft.com/office/powerpoint/2010/main" val="309706581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1447800" y="206375"/>
            <a:ext cx="7696200" cy="533400"/>
          </a:xfrm>
        </p:spPr>
        <p:txBody>
          <a:bodyPr/>
          <a:lstStyle/>
          <a:p>
            <a:r>
              <a:rPr lang="en-US" smtClean="0"/>
              <a:t>Inheriting Bean Configuration(Contd.)</a:t>
            </a:r>
          </a:p>
        </p:txBody>
      </p:sp>
      <p:sp>
        <p:nvSpPr>
          <p:cNvPr id="69635" name="Content Placeholder 2"/>
          <p:cNvSpPr>
            <a:spLocks noGrp="1"/>
          </p:cNvSpPr>
          <p:nvPr>
            <p:ph idx="1"/>
          </p:nvPr>
        </p:nvSpPr>
        <p:spPr>
          <a:xfrm>
            <a:off x="228600" y="1371600"/>
            <a:ext cx="8686800" cy="2971800"/>
          </a:xfrm>
        </p:spPr>
        <p:txBody>
          <a:bodyPr/>
          <a:lstStyle/>
          <a:p>
            <a:pPr>
              <a:buFont typeface="Wingdings" pitchFamily="2" charset="2"/>
              <a:buNone/>
            </a:pPr>
            <a:r>
              <a:rPr lang="en-US" sz="1800" b="1" dirty="0" smtClean="0"/>
              <a:t>&lt;beans ...&gt;</a:t>
            </a:r>
            <a:endParaRPr lang="en-US" sz="1800" dirty="0" smtClean="0"/>
          </a:p>
          <a:p>
            <a:pPr>
              <a:buFont typeface="Wingdings" pitchFamily="2" charset="2"/>
              <a:buNone/>
            </a:pPr>
            <a:r>
              <a:rPr lang="en-US" sz="1800" b="1" dirty="0" smtClean="0"/>
              <a:t>&lt;bean id="</a:t>
            </a:r>
            <a:r>
              <a:rPr lang="en-US" sz="1800" b="1" dirty="0" err="1" smtClean="0"/>
              <a:t>baseSequenceGenerator</a:t>
            </a:r>
            <a:r>
              <a:rPr lang="en-US" sz="1800" b="1" dirty="0" smtClean="0"/>
              <a:t>"</a:t>
            </a:r>
            <a:endParaRPr lang="en-US" sz="1800" dirty="0" smtClean="0"/>
          </a:p>
          <a:p>
            <a:pPr>
              <a:buFont typeface="Wingdings" pitchFamily="2" charset="2"/>
              <a:buNone/>
            </a:pPr>
            <a:r>
              <a:rPr lang="en-US" sz="1800" b="1" dirty="0" smtClean="0"/>
              <a:t>class="</a:t>
            </a:r>
            <a:r>
              <a:rPr lang="en-US" sz="1800" b="1" dirty="0" err="1" smtClean="0"/>
              <a:t>com.spring.ioc.basics.SequenceGenerator</a:t>
            </a:r>
            <a:r>
              <a:rPr lang="en-US" sz="1800" b="1" dirty="0" smtClean="0"/>
              <a:t>"&gt;</a:t>
            </a:r>
            <a:endParaRPr lang="en-US" sz="1800" dirty="0" smtClean="0"/>
          </a:p>
          <a:p>
            <a:pPr>
              <a:buFont typeface="Wingdings" pitchFamily="2" charset="2"/>
              <a:buNone/>
            </a:pPr>
            <a:r>
              <a:rPr lang="en-US" sz="1800" b="1" dirty="0" smtClean="0"/>
              <a:t>&lt;property name="initial" value="100000" /&gt;</a:t>
            </a:r>
            <a:endParaRPr lang="en-US" sz="1800" dirty="0" smtClean="0"/>
          </a:p>
          <a:p>
            <a:pPr>
              <a:buFont typeface="Wingdings" pitchFamily="2" charset="2"/>
              <a:buNone/>
            </a:pPr>
            <a:r>
              <a:rPr lang="en-US" sz="1800" b="1" dirty="0" smtClean="0"/>
              <a:t>&lt;property name="suffix" value="A" /&gt;</a:t>
            </a:r>
            <a:endParaRPr lang="en-US" sz="1800" dirty="0" smtClean="0"/>
          </a:p>
          <a:p>
            <a:pPr>
              <a:buFont typeface="Wingdings" pitchFamily="2" charset="2"/>
              <a:buNone/>
            </a:pPr>
            <a:r>
              <a:rPr lang="en-US" sz="1800" b="1" dirty="0" smtClean="0"/>
              <a:t>&lt;property name="</a:t>
            </a:r>
            <a:r>
              <a:rPr lang="en-US" sz="1800" b="1" dirty="0" err="1" smtClean="0"/>
              <a:t>prefixGenerator</a:t>
            </a:r>
            <a:r>
              <a:rPr lang="en-US" sz="1800" b="1" dirty="0" smtClean="0"/>
              <a:t>" ref="</a:t>
            </a:r>
            <a:r>
              <a:rPr lang="en-US" sz="1800" b="1" dirty="0" err="1" smtClean="0"/>
              <a:t>datePrefixGenerator</a:t>
            </a:r>
            <a:r>
              <a:rPr lang="en-US" sz="1800" b="1" dirty="0" smtClean="0"/>
              <a:t>" /&gt;</a:t>
            </a:r>
            <a:endParaRPr lang="en-US" sz="1800" dirty="0" smtClean="0"/>
          </a:p>
          <a:p>
            <a:pPr>
              <a:buFont typeface="Wingdings" pitchFamily="2" charset="2"/>
              <a:buNone/>
            </a:pPr>
            <a:r>
              <a:rPr lang="en-US" sz="1800" b="1" dirty="0" smtClean="0"/>
              <a:t>&lt;/bean&gt;</a:t>
            </a:r>
            <a:endParaRPr lang="en-US" sz="1800" dirty="0" smtClean="0"/>
          </a:p>
          <a:p>
            <a:pPr>
              <a:buFont typeface="Wingdings" pitchFamily="2" charset="2"/>
              <a:buNone/>
            </a:pPr>
            <a:r>
              <a:rPr lang="en-US" sz="1800" b="1" dirty="0" smtClean="0"/>
              <a:t>&lt;bean id="</a:t>
            </a:r>
            <a:r>
              <a:rPr lang="en-US" sz="1800" b="1" dirty="0" err="1" smtClean="0"/>
              <a:t>sequenceGenerator</a:t>
            </a:r>
            <a:r>
              <a:rPr lang="en-US" sz="1800" b="1" dirty="0" smtClean="0"/>
              <a:t>" parent="</a:t>
            </a:r>
            <a:r>
              <a:rPr lang="en-US" sz="1800" b="1" dirty="0" err="1" smtClean="0"/>
              <a:t>baseSequenceGenerator</a:t>
            </a:r>
            <a:r>
              <a:rPr lang="en-US" sz="1800" b="1" dirty="0" smtClean="0"/>
              <a:t>" /&gt;</a:t>
            </a:r>
            <a:endParaRPr lang="en-US" sz="1800" dirty="0" smtClean="0"/>
          </a:p>
          <a:p>
            <a:pPr>
              <a:buFont typeface="Wingdings" pitchFamily="2" charset="2"/>
              <a:buNone/>
            </a:pPr>
            <a:r>
              <a:rPr lang="en-US" sz="1800" b="1" dirty="0" smtClean="0"/>
              <a:t>&lt;bean id="sequenceGenerator1" parent="</a:t>
            </a:r>
            <a:r>
              <a:rPr lang="en-US" sz="1800" b="1" dirty="0" err="1" smtClean="0"/>
              <a:t>baseSequenceGenerator</a:t>
            </a:r>
            <a:r>
              <a:rPr lang="en-US" sz="1800" b="1" dirty="0" smtClean="0"/>
              <a:t>" /&gt;</a:t>
            </a:r>
            <a:endParaRPr lang="en-US" sz="1800" dirty="0" smtClean="0"/>
          </a:p>
          <a:p>
            <a:pPr>
              <a:buFont typeface="Wingdings" pitchFamily="2" charset="2"/>
              <a:buNone/>
            </a:pPr>
            <a:r>
              <a:rPr lang="en-US" sz="1800" b="1" dirty="0" smtClean="0"/>
              <a:t>...</a:t>
            </a:r>
            <a:endParaRPr lang="en-US" sz="1800" dirty="0" smtClean="0"/>
          </a:p>
          <a:p>
            <a:pPr>
              <a:buFont typeface="Wingdings" pitchFamily="2" charset="2"/>
              <a:buNone/>
            </a:pPr>
            <a:r>
              <a:rPr lang="en-US" sz="1800" b="1" dirty="0" smtClean="0"/>
              <a:t>&lt;/beans&gt;</a:t>
            </a:r>
          </a:p>
          <a:p>
            <a:pPr>
              <a:buFont typeface="Wingdings" pitchFamily="2" charset="2"/>
              <a:buNone/>
            </a:pPr>
            <a:endParaRPr lang="en-US" sz="1600" b="1" dirty="0" smtClean="0"/>
          </a:p>
          <a:p>
            <a:r>
              <a:rPr lang="en-US" dirty="0" err="1" smtClean="0"/>
              <a:t>Autowire</a:t>
            </a:r>
            <a:r>
              <a:rPr lang="en-US" dirty="0" smtClean="0"/>
              <a:t> mode, dependency-check,  scope, lazy-</a:t>
            </a:r>
            <a:r>
              <a:rPr lang="en-US" dirty="0" err="1" smtClean="0"/>
              <a:t>init</a:t>
            </a:r>
            <a:r>
              <a:rPr lang="en-US" dirty="0" smtClean="0"/>
              <a:t> cannot be inherited</a:t>
            </a:r>
          </a:p>
          <a:p>
            <a:pPr>
              <a:buFont typeface="Wingdings" pitchFamily="2" charset="2"/>
              <a:buNone/>
            </a:pPr>
            <a:endParaRPr lang="en-US" sz="1400" dirty="0" smtClean="0"/>
          </a:p>
          <a:p>
            <a:pPr>
              <a:buFont typeface="Wingdings" pitchFamily="2" charset="2"/>
              <a:buNone/>
            </a:pPr>
            <a:endParaRPr lang="en-US" dirty="0" smtClean="0"/>
          </a:p>
        </p:txBody>
      </p:sp>
      <p:pic>
        <p:nvPicPr>
          <p:cNvPr id="69637" name="Picture 2" descr="Emoticon with blue sad 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1344" y="15240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p:cNvPicPr>
            <a:picLocks noChangeAspect="1" noChangeArrowheads="1"/>
          </p:cNvPicPr>
          <p:nvPr/>
        </p:nvPicPr>
        <p:blipFill>
          <a:blip r:embed="rId4" cstate="print"/>
          <a:srcRect/>
          <a:stretch>
            <a:fillRect/>
          </a:stretch>
        </p:blipFill>
        <p:spPr bwMode="auto">
          <a:xfrm>
            <a:off x="7848600" y="18415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105</a:t>
            </a:fld>
            <a:endParaRPr lang="en-US" sz="1400" dirty="0"/>
          </a:p>
        </p:txBody>
      </p:sp>
    </p:spTree>
    <p:extLst>
      <p:ext uri="{BB962C8B-B14F-4D97-AF65-F5344CB8AC3E}">
        <p14:creationId xmlns:p14="http://schemas.microsoft.com/office/powerpoint/2010/main" val="5970586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1447800" y="206375"/>
            <a:ext cx="7696200" cy="533400"/>
          </a:xfrm>
        </p:spPr>
        <p:txBody>
          <a:bodyPr/>
          <a:lstStyle/>
          <a:p>
            <a:r>
              <a:rPr lang="en-US" smtClean="0"/>
              <a:t>Scanning Components from the Classpath</a:t>
            </a:r>
          </a:p>
        </p:txBody>
      </p:sp>
      <p:sp>
        <p:nvSpPr>
          <p:cNvPr id="70659" name="Content Placeholder 2"/>
          <p:cNvSpPr>
            <a:spLocks noGrp="1"/>
          </p:cNvSpPr>
          <p:nvPr>
            <p:ph idx="1"/>
          </p:nvPr>
        </p:nvSpPr>
        <p:spPr>
          <a:xfrm>
            <a:off x="228600" y="1371600"/>
            <a:ext cx="8686800" cy="4946650"/>
          </a:xfrm>
        </p:spPr>
        <p:txBody>
          <a:bodyPr/>
          <a:lstStyle/>
          <a:p>
            <a:r>
              <a:rPr lang="en-US" dirty="0" smtClean="0"/>
              <a:t>Spring provides a powerful feature called </a:t>
            </a:r>
            <a:r>
              <a:rPr lang="en-US" b="1" dirty="0" smtClean="0"/>
              <a:t>component scanning</a:t>
            </a:r>
            <a:r>
              <a:rPr lang="en-US" dirty="0" smtClean="0"/>
              <a:t>. </a:t>
            </a:r>
          </a:p>
          <a:p>
            <a:r>
              <a:rPr lang="en-US" dirty="0" smtClean="0"/>
              <a:t>It can automatically scan, detect, and instantiate your components with particular stereotype annotations from the </a:t>
            </a:r>
            <a:r>
              <a:rPr lang="en-US" dirty="0" err="1" smtClean="0"/>
              <a:t>classpath</a:t>
            </a:r>
            <a:r>
              <a:rPr lang="en-US" dirty="0" smtClean="0"/>
              <a:t>.</a:t>
            </a:r>
          </a:p>
          <a:p>
            <a:r>
              <a:rPr lang="en-US" dirty="0" smtClean="0"/>
              <a:t>The basic annotation denoting a Spring-managed component is </a:t>
            </a:r>
            <a:r>
              <a:rPr lang="en-US" b="1" dirty="0" smtClean="0"/>
              <a:t>@Component.</a:t>
            </a:r>
          </a:p>
          <a:p>
            <a:r>
              <a:rPr lang="en-US" dirty="0" smtClean="0"/>
              <a:t>Other more particular stereotypes include </a:t>
            </a:r>
            <a:r>
              <a:rPr lang="en-US" b="1" dirty="0" smtClean="0"/>
              <a:t>@Repository, @Service</a:t>
            </a:r>
            <a:r>
              <a:rPr lang="en-US" dirty="0" smtClean="0"/>
              <a:t>, and </a:t>
            </a:r>
            <a:r>
              <a:rPr lang="en-US" b="1" dirty="0" smtClean="0"/>
              <a:t>@Controller</a:t>
            </a:r>
            <a:r>
              <a:rPr lang="en-US" dirty="0" smtClean="0"/>
              <a:t>. They denote components in the persistence, service, and presentation layers, respectively.</a:t>
            </a:r>
          </a:p>
          <a:p>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106</a:t>
            </a:fld>
            <a:endParaRPr lang="en-US" sz="1400" dirty="0"/>
          </a:p>
        </p:txBody>
      </p:sp>
    </p:spTree>
    <p:extLst>
      <p:ext uri="{BB962C8B-B14F-4D97-AF65-F5344CB8AC3E}">
        <p14:creationId xmlns:p14="http://schemas.microsoft.com/office/powerpoint/2010/main" val="22579830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1447800" y="206375"/>
            <a:ext cx="7467600" cy="533400"/>
          </a:xfrm>
        </p:spPr>
        <p:txBody>
          <a:bodyPr/>
          <a:lstStyle/>
          <a:p>
            <a:r>
              <a:rPr lang="en-US" sz="3200" smtClean="0"/>
              <a:t>Scanning Components from the Classpath(Contd.)</a:t>
            </a:r>
          </a:p>
        </p:txBody>
      </p:sp>
      <p:sp>
        <p:nvSpPr>
          <p:cNvPr id="71683" name="Content Placeholder 2"/>
          <p:cNvSpPr>
            <a:spLocks noGrp="1"/>
          </p:cNvSpPr>
          <p:nvPr>
            <p:ph idx="1"/>
          </p:nvPr>
        </p:nvSpPr>
        <p:spPr>
          <a:xfrm>
            <a:off x="228600" y="1447800"/>
            <a:ext cx="8686800" cy="1447800"/>
          </a:xfrm>
        </p:spPr>
        <p:txBody>
          <a:bodyPr/>
          <a:lstStyle/>
          <a:p>
            <a:r>
              <a:rPr lang="en-US" dirty="0" smtClean="0"/>
              <a:t>You are asked to develop your sequence generator application using database sequences and store the prefix and suffix of each sequence in a table.</a:t>
            </a:r>
          </a:p>
          <a:p>
            <a:endParaRPr lang="en-US" dirty="0" smtClean="0"/>
          </a:p>
          <a:p>
            <a:pPr>
              <a:buFont typeface="Wingdings" pitchFamily="2" charset="2"/>
              <a:buNone/>
            </a:pPr>
            <a:endParaRPr lang="en-US" dirty="0" smtClean="0"/>
          </a:p>
        </p:txBody>
      </p:sp>
      <p:sp>
        <p:nvSpPr>
          <p:cNvPr id="73733" name="Rectangle 4"/>
          <p:cNvSpPr>
            <a:spLocks noChangeArrowheads="1"/>
          </p:cNvSpPr>
          <p:nvPr/>
        </p:nvSpPr>
        <p:spPr bwMode="auto">
          <a:xfrm>
            <a:off x="304800" y="3200400"/>
            <a:ext cx="1752600" cy="609600"/>
          </a:xfrm>
          <a:prstGeom prst="rect">
            <a:avLst/>
          </a:prstGeom>
          <a:solidFill>
            <a:schemeClr val="accent5">
              <a:lumMod val="60000"/>
              <a:lumOff val="40000"/>
            </a:schemeClr>
          </a:solidFill>
          <a:ln w="9525" algn="ctr">
            <a:noFill/>
            <a:round/>
            <a:headEnd/>
            <a:tailEnd/>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txBody>
          <a:bodyPr/>
          <a:lstStyle/>
          <a:p>
            <a:pPr algn="ctr">
              <a:defRPr/>
            </a:pPr>
            <a:r>
              <a:rPr lang="en-US" dirty="0" smtClean="0">
                <a:latin typeface="+mn-lt"/>
              </a:rPr>
              <a:t>Sequence</a:t>
            </a:r>
            <a:endParaRPr lang="en-US" dirty="0">
              <a:latin typeface="+mn-lt"/>
            </a:endParaRPr>
          </a:p>
        </p:txBody>
      </p:sp>
      <p:sp>
        <p:nvSpPr>
          <p:cNvPr id="73734" name="Rectangle 5"/>
          <p:cNvSpPr>
            <a:spLocks noChangeArrowheads="1"/>
          </p:cNvSpPr>
          <p:nvPr/>
        </p:nvSpPr>
        <p:spPr bwMode="auto">
          <a:xfrm>
            <a:off x="3200400" y="3200400"/>
            <a:ext cx="1905000" cy="609600"/>
          </a:xfrm>
          <a:prstGeom prst="rect">
            <a:avLst/>
          </a:prstGeom>
          <a:solidFill>
            <a:schemeClr val="accent5">
              <a:lumMod val="60000"/>
              <a:lumOff val="40000"/>
            </a:schemeClr>
          </a:solidFill>
          <a:ln w="9525"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defRPr/>
            </a:pPr>
            <a:r>
              <a:rPr lang="en-US" dirty="0" err="1"/>
              <a:t>SequenceDao</a:t>
            </a:r>
            <a:endParaRPr lang="en-US" dirty="0"/>
          </a:p>
        </p:txBody>
      </p:sp>
      <p:sp>
        <p:nvSpPr>
          <p:cNvPr id="73735" name="Rectangle 6"/>
          <p:cNvSpPr>
            <a:spLocks noChangeArrowheads="1"/>
          </p:cNvSpPr>
          <p:nvPr/>
        </p:nvSpPr>
        <p:spPr bwMode="auto">
          <a:xfrm>
            <a:off x="6248400" y="3200400"/>
            <a:ext cx="2286000" cy="609600"/>
          </a:xfrm>
          <a:prstGeom prst="rect">
            <a:avLst/>
          </a:prstGeom>
          <a:solidFill>
            <a:schemeClr val="accent5">
              <a:lumMod val="60000"/>
              <a:lumOff val="40000"/>
            </a:schemeClr>
          </a:solidFill>
          <a:ln w="9525"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defRPr/>
            </a:pPr>
            <a:r>
              <a:rPr lang="en-US" dirty="0" err="1">
                <a:latin typeface="+mn-lt"/>
              </a:rPr>
              <a:t>SequenceService</a:t>
            </a:r>
            <a:endParaRPr lang="en-US" dirty="0">
              <a:latin typeface="+mn-lt"/>
            </a:endParaRPr>
          </a:p>
        </p:txBody>
      </p:sp>
      <p:sp>
        <p:nvSpPr>
          <p:cNvPr id="73736" name="Rectangle 7"/>
          <p:cNvSpPr>
            <a:spLocks noChangeArrowheads="1"/>
          </p:cNvSpPr>
          <p:nvPr/>
        </p:nvSpPr>
        <p:spPr bwMode="auto">
          <a:xfrm>
            <a:off x="2895600" y="4419600"/>
            <a:ext cx="2514600" cy="609600"/>
          </a:xfrm>
          <a:prstGeom prst="rect">
            <a:avLst/>
          </a:prstGeom>
          <a:solidFill>
            <a:schemeClr val="accent5">
              <a:lumMod val="60000"/>
              <a:lumOff val="40000"/>
            </a:schemeClr>
          </a:solidFill>
          <a:ln w="9525"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defRPr/>
            </a:pPr>
            <a:r>
              <a:rPr lang="en-US" dirty="0" err="1"/>
              <a:t>SequenceDaoImpl</a:t>
            </a:r>
            <a:endParaRPr lang="en-US" dirty="0"/>
          </a:p>
        </p:txBody>
      </p:sp>
      <p:cxnSp>
        <p:nvCxnSpPr>
          <p:cNvPr id="10" name="Straight Arrow Connector 9"/>
          <p:cNvCxnSpPr>
            <a:stCxn id="73734" idx="1"/>
            <a:endCxn id="73733" idx="3"/>
          </p:cNvCxnSpPr>
          <p:nvPr/>
        </p:nvCxnSpPr>
        <p:spPr bwMode="auto">
          <a:xfrm rot="10800000">
            <a:off x="2057400" y="3505200"/>
            <a:ext cx="1143000" cy="1588"/>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73738" name="TextBox 11"/>
          <p:cNvSpPr txBox="1">
            <a:spLocks noChangeArrowheads="1"/>
          </p:cNvSpPr>
          <p:nvPr/>
        </p:nvSpPr>
        <p:spPr bwMode="auto">
          <a:xfrm>
            <a:off x="2236788" y="3429000"/>
            <a:ext cx="657225" cy="369888"/>
          </a:xfrm>
          <a:prstGeom prst="rect">
            <a:avLst/>
          </a:prstGeom>
          <a:noFill/>
          <a:ln w="9525">
            <a:noFill/>
            <a:miter lim="800000"/>
            <a:headEnd/>
            <a:tailEnd/>
          </a:ln>
        </p:spPr>
        <p:txBody>
          <a:bodyPr wrap="none">
            <a:spAutoFit/>
          </a:bodyPr>
          <a:lstStyle/>
          <a:p>
            <a:pPr>
              <a:defRPr/>
            </a:pPr>
            <a:r>
              <a:rPr lang="en-US" dirty="0">
                <a:latin typeface="+mn-lt"/>
              </a:rPr>
              <a:t>uses</a:t>
            </a:r>
          </a:p>
        </p:txBody>
      </p:sp>
      <p:cxnSp>
        <p:nvCxnSpPr>
          <p:cNvPr id="13" name="Straight Arrow Connector 12"/>
          <p:cNvCxnSpPr/>
          <p:nvPr/>
        </p:nvCxnSpPr>
        <p:spPr bwMode="auto">
          <a:xfrm rot="10800000">
            <a:off x="5105400" y="3505200"/>
            <a:ext cx="1143000" cy="1588"/>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73740" name="TextBox 13"/>
          <p:cNvSpPr txBox="1">
            <a:spLocks noChangeArrowheads="1"/>
          </p:cNvSpPr>
          <p:nvPr/>
        </p:nvSpPr>
        <p:spPr bwMode="auto">
          <a:xfrm>
            <a:off x="5284788" y="3429000"/>
            <a:ext cx="657225" cy="369888"/>
          </a:xfrm>
          <a:prstGeom prst="rect">
            <a:avLst/>
          </a:prstGeom>
          <a:noFill/>
          <a:ln w="9525">
            <a:noFill/>
            <a:miter lim="800000"/>
            <a:headEnd/>
            <a:tailEnd/>
          </a:ln>
        </p:spPr>
        <p:txBody>
          <a:bodyPr wrap="none">
            <a:spAutoFit/>
          </a:bodyPr>
          <a:lstStyle/>
          <a:p>
            <a:pPr>
              <a:defRPr/>
            </a:pPr>
            <a:r>
              <a:rPr lang="en-US" dirty="0">
                <a:latin typeface="+mn-lt"/>
              </a:rPr>
              <a:t>uses</a:t>
            </a:r>
          </a:p>
        </p:txBody>
      </p:sp>
      <p:cxnSp>
        <p:nvCxnSpPr>
          <p:cNvPr id="71693" name="Straight Arrow Connector 15"/>
          <p:cNvCxnSpPr>
            <a:cxnSpLocks noChangeShapeType="1"/>
            <a:stCxn id="73736" idx="0"/>
            <a:endCxn id="73734" idx="2"/>
          </p:cNvCxnSpPr>
          <p:nvPr/>
        </p:nvCxnSpPr>
        <p:spPr bwMode="auto">
          <a:xfrm rot="5400000" flipH="1" flipV="1">
            <a:off x="3848101" y="4114800"/>
            <a:ext cx="609600" cy="3175"/>
          </a:xfrm>
          <a:prstGeom prst="straightConnector1">
            <a:avLst/>
          </a:prstGeom>
          <a:noFill/>
          <a:ln w="9525" algn="ctr">
            <a:solidFill>
              <a:schemeClr val="tx1"/>
            </a:solidFill>
            <a:prstDash val="sysDot"/>
            <a:round/>
            <a:headEnd/>
            <a:tailEnd type="arrow" w="med" len="med"/>
          </a:ln>
          <a:extLst>
            <a:ext uri="{909E8E84-426E-40DD-AFC4-6F175D3DCCD1}">
              <a14:hiddenFill xmlns:a14="http://schemas.microsoft.com/office/drawing/2010/main">
                <a:noFill/>
              </a14:hiddenFill>
            </a:ext>
          </a:extLst>
        </p:spPr>
      </p:cxnSp>
      <p:sp>
        <p:nvSpPr>
          <p:cNvPr id="14"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107</a:t>
            </a:fld>
            <a:endParaRPr lang="en-US" sz="1400" dirty="0"/>
          </a:p>
        </p:txBody>
      </p:sp>
    </p:spTree>
    <p:extLst>
      <p:ext uri="{BB962C8B-B14F-4D97-AF65-F5344CB8AC3E}">
        <p14:creationId xmlns:p14="http://schemas.microsoft.com/office/powerpoint/2010/main" val="8285226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dirty="0" smtClean="0"/>
              <a:t>@Component Annotation</a:t>
            </a:r>
          </a:p>
        </p:txBody>
      </p:sp>
      <p:sp>
        <p:nvSpPr>
          <p:cNvPr id="2" name="Content Placeholder 1"/>
          <p:cNvSpPr>
            <a:spLocks noGrp="1"/>
          </p:cNvSpPr>
          <p:nvPr>
            <p:ph idx="1"/>
          </p:nvPr>
        </p:nvSpPr>
        <p:spPr>
          <a:xfrm>
            <a:off x="228600" y="1447800"/>
            <a:ext cx="8686800" cy="4946650"/>
          </a:xfrm>
        </p:spPr>
        <p:txBody>
          <a:bodyPr/>
          <a:lstStyle/>
          <a:p>
            <a:pPr>
              <a:spcBef>
                <a:spcPts val="0"/>
              </a:spcBef>
            </a:pPr>
            <a:r>
              <a:rPr lang="en-US" dirty="0"/>
              <a:t>The basic annotation type that denotes a Spring-managed component is </a:t>
            </a:r>
            <a:r>
              <a:rPr lang="en-US" b="1" dirty="0"/>
              <a:t>@Component</a:t>
            </a:r>
            <a:r>
              <a:rPr lang="en-US" dirty="0" smtClean="0"/>
              <a:t>.</a:t>
            </a:r>
          </a:p>
          <a:p>
            <a:pPr>
              <a:spcBef>
                <a:spcPts val="0"/>
              </a:spcBef>
            </a:pPr>
            <a:endParaRPr lang="en-US" sz="2800" dirty="0"/>
          </a:p>
          <a:p>
            <a:pPr>
              <a:spcBef>
                <a:spcPts val="0"/>
              </a:spcBef>
            </a:pPr>
            <a:endParaRPr lang="en-US" sz="2800" dirty="0" smtClean="0"/>
          </a:p>
          <a:p>
            <a:pPr>
              <a:spcBef>
                <a:spcPts val="0"/>
              </a:spcBef>
            </a:pPr>
            <a:endParaRPr lang="en-US" sz="2800" dirty="0"/>
          </a:p>
          <a:p>
            <a:pPr>
              <a:spcBef>
                <a:spcPts val="0"/>
              </a:spcBef>
            </a:pPr>
            <a:endParaRPr lang="en-US" sz="2800" dirty="0" smtClean="0"/>
          </a:p>
          <a:p>
            <a:pPr>
              <a:spcBef>
                <a:spcPts val="0"/>
              </a:spcBef>
            </a:pPr>
            <a:endParaRPr lang="en-US" sz="2800" dirty="0"/>
          </a:p>
          <a:p>
            <a:pPr>
              <a:spcBef>
                <a:spcPts val="0"/>
              </a:spcBef>
            </a:pPr>
            <a:endParaRPr lang="en-US" sz="2800" dirty="0" smtClean="0"/>
          </a:p>
          <a:p>
            <a:pPr>
              <a:spcBef>
                <a:spcPts val="0"/>
              </a:spcBef>
            </a:pPr>
            <a:endParaRPr lang="en-US" sz="2800" dirty="0"/>
          </a:p>
          <a:p>
            <a:pPr>
              <a:spcBef>
                <a:spcPts val="0"/>
              </a:spcBef>
            </a:pPr>
            <a:r>
              <a:rPr lang="en-US" dirty="0"/>
              <a:t>With the stereotype annotations applied to your component classes, you can ask Spring to scan them by declaring a single XML element: &lt;</a:t>
            </a:r>
            <a:r>
              <a:rPr lang="en-US" dirty="0" err="1"/>
              <a:t>context:component-scan</a:t>
            </a:r>
            <a:r>
              <a:rPr lang="en-US" dirty="0"/>
              <a:t>&gt;. </a:t>
            </a:r>
            <a:endParaRPr lang="en-US" kern="0" dirty="0"/>
          </a:p>
          <a:p>
            <a:pPr>
              <a:spcBef>
                <a:spcPts val="0"/>
              </a:spcBef>
            </a:pPr>
            <a:endParaRPr lang="en-US" dirty="0"/>
          </a:p>
          <a:p>
            <a:pPr>
              <a:spcBef>
                <a:spcPts val="0"/>
              </a:spcBef>
            </a:pPr>
            <a:endParaRPr lang="en-US" dirty="0"/>
          </a:p>
        </p:txBody>
      </p:sp>
      <p:sp>
        <p:nvSpPr>
          <p:cNvPr id="5" name="Content Placeholder 2"/>
          <p:cNvSpPr txBox="1">
            <a:spLocks/>
          </p:cNvSpPr>
          <p:nvPr/>
        </p:nvSpPr>
        <p:spPr bwMode="gray">
          <a:xfrm>
            <a:off x="1524000" y="2286000"/>
            <a:ext cx="5257800" cy="3200400"/>
          </a:xfrm>
          <a:prstGeom prst="rect">
            <a:avLst/>
          </a:prstGeom>
          <a:noFill/>
          <a:ln w="9525">
            <a:noFill/>
            <a:miter lim="800000"/>
            <a:headEnd/>
            <a:tailEnd/>
          </a:ln>
        </p:spPr>
        <p:txBody>
          <a:bodyPr/>
          <a:lstStyle/>
          <a:p>
            <a:pPr algn="l">
              <a:defRPr/>
            </a:pPr>
            <a:r>
              <a:rPr lang="en-US" sz="1600" dirty="0">
                <a:latin typeface="+mn-lt"/>
              </a:rPr>
              <a:t>package </a:t>
            </a:r>
            <a:r>
              <a:rPr lang="en-US" sz="1600" dirty="0" err="1">
                <a:latin typeface="+mn-lt"/>
              </a:rPr>
              <a:t>com.spring.ioc.basics</a:t>
            </a:r>
            <a:r>
              <a:rPr lang="en-US" sz="1600" dirty="0">
                <a:latin typeface="+mn-lt"/>
              </a:rPr>
              <a:t>;</a:t>
            </a:r>
          </a:p>
          <a:p>
            <a:pPr algn="l">
              <a:defRPr/>
            </a:pPr>
            <a:r>
              <a:rPr lang="en-US" sz="1600" dirty="0">
                <a:latin typeface="+mn-lt"/>
              </a:rPr>
              <a:t>import </a:t>
            </a:r>
            <a:r>
              <a:rPr lang="en-US" sz="1600" dirty="0" err="1">
                <a:latin typeface="+mn-lt"/>
              </a:rPr>
              <a:t>org.springframework.beans.factory.annotation.Autowired</a:t>
            </a:r>
            <a:r>
              <a:rPr lang="en-US" sz="1600" dirty="0">
                <a:latin typeface="+mn-lt"/>
              </a:rPr>
              <a:t>;</a:t>
            </a:r>
          </a:p>
          <a:p>
            <a:pPr algn="l">
              <a:defRPr/>
            </a:pPr>
            <a:r>
              <a:rPr lang="en-US" sz="1600" dirty="0">
                <a:latin typeface="+mn-lt"/>
              </a:rPr>
              <a:t>import </a:t>
            </a:r>
            <a:r>
              <a:rPr lang="en-US" sz="1600" dirty="0" err="1">
                <a:latin typeface="+mn-lt"/>
              </a:rPr>
              <a:t>org.springframework.stereotype.Component</a:t>
            </a:r>
            <a:r>
              <a:rPr lang="en-US" sz="1600" dirty="0">
                <a:latin typeface="+mn-lt"/>
              </a:rPr>
              <a:t>;</a:t>
            </a:r>
          </a:p>
          <a:p>
            <a:pPr algn="l">
              <a:defRPr/>
            </a:pPr>
            <a:r>
              <a:rPr lang="en-US" sz="1600" dirty="0">
                <a:latin typeface="+mn-lt"/>
              </a:rPr>
              <a:t> </a:t>
            </a:r>
          </a:p>
          <a:p>
            <a:pPr algn="l">
              <a:defRPr/>
            </a:pPr>
            <a:r>
              <a:rPr lang="en-US" sz="1600" dirty="0">
                <a:latin typeface="+mn-lt"/>
              </a:rPr>
              <a:t>@Component</a:t>
            </a:r>
          </a:p>
          <a:p>
            <a:pPr algn="l">
              <a:defRPr/>
            </a:pPr>
            <a:r>
              <a:rPr lang="en-US" sz="1600" dirty="0">
                <a:latin typeface="+mn-lt"/>
              </a:rPr>
              <a:t>public class SequenceService {</a:t>
            </a:r>
          </a:p>
          <a:p>
            <a:pPr algn="l">
              <a:defRPr/>
            </a:pPr>
            <a:r>
              <a:rPr lang="en-US" sz="1600" dirty="0">
                <a:latin typeface="+mn-lt"/>
              </a:rPr>
              <a:t> </a:t>
            </a:r>
          </a:p>
          <a:p>
            <a:pPr algn="l">
              <a:defRPr/>
            </a:pPr>
            <a:r>
              <a:rPr lang="en-US" sz="1600" dirty="0">
                <a:latin typeface="+mn-lt"/>
              </a:rPr>
              <a:t>@</a:t>
            </a:r>
            <a:r>
              <a:rPr lang="en-US" sz="1600" dirty="0" err="1">
                <a:latin typeface="+mn-lt"/>
              </a:rPr>
              <a:t>Autowired</a:t>
            </a:r>
            <a:endParaRPr lang="en-US" sz="1600" dirty="0">
              <a:latin typeface="+mn-lt"/>
            </a:endParaRPr>
          </a:p>
          <a:p>
            <a:pPr algn="l">
              <a:defRPr/>
            </a:pPr>
            <a:r>
              <a:rPr lang="en-US" sz="1600" dirty="0">
                <a:latin typeface="+mn-lt"/>
              </a:rPr>
              <a:t>private </a:t>
            </a:r>
            <a:r>
              <a:rPr lang="en-US" sz="1600" dirty="0" err="1">
                <a:latin typeface="+mn-lt"/>
              </a:rPr>
              <a:t>SequenceDao</a:t>
            </a:r>
            <a:r>
              <a:rPr lang="en-US" sz="1600" dirty="0">
                <a:latin typeface="+mn-lt"/>
              </a:rPr>
              <a:t> </a:t>
            </a:r>
            <a:r>
              <a:rPr lang="en-US" sz="1600" dirty="0" err="1">
                <a:latin typeface="+mn-lt"/>
              </a:rPr>
              <a:t>sequenceDao</a:t>
            </a:r>
            <a:r>
              <a:rPr lang="en-US" sz="1600" dirty="0">
                <a:latin typeface="+mn-lt"/>
              </a:rPr>
              <a:t>;</a:t>
            </a:r>
          </a:p>
          <a:p>
            <a:pPr algn="l">
              <a:defRPr/>
            </a:pPr>
            <a:r>
              <a:rPr lang="en-US" sz="1600" dirty="0">
                <a:latin typeface="+mn-lt"/>
              </a:rPr>
              <a:t>...</a:t>
            </a:r>
          </a:p>
          <a:p>
            <a:pPr algn="l">
              <a:defRPr/>
            </a:pPr>
            <a:r>
              <a:rPr lang="en-US" sz="1600" dirty="0">
                <a:latin typeface="+mn-lt"/>
              </a:rPr>
              <a:t>}</a:t>
            </a:r>
          </a:p>
          <a:p>
            <a:pPr marL="342900" indent="-342900" algn="l" eaLnBrk="0" hangingPunct="0">
              <a:spcBef>
                <a:spcPct val="20000"/>
              </a:spcBef>
              <a:buSzPct val="95000"/>
              <a:buFont typeface="Wingdings" pitchFamily="2" charset="2"/>
              <a:buNone/>
              <a:defRPr/>
            </a:pPr>
            <a:endParaRPr lang="en-US" sz="2400" b="0" kern="0" dirty="0">
              <a:latin typeface="+mn-lt"/>
            </a:endParaRPr>
          </a:p>
        </p:txBody>
      </p:sp>
      <p:pic>
        <p:nvPicPr>
          <p:cNvPr id="8"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108</a:t>
            </a:fld>
            <a:endParaRPr lang="en-US" sz="1400" dirty="0"/>
          </a:p>
        </p:txBody>
      </p:sp>
    </p:spTree>
    <p:extLst>
      <p:ext uri="{BB962C8B-B14F-4D97-AF65-F5344CB8AC3E}">
        <p14:creationId xmlns:p14="http://schemas.microsoft.com/office/powerpoint/2010/main" val="3433515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smtClean="0"/>
              <a:t>&lt;context:component-scan&gt;</a:t>
            </a:r>
          </a:p>
        </p:txBody>
      </p:sp>
      <p:sp>
        <p:nvSpPr>
          <p:cNvPr id="75779" name="Content Placeholder 2"/>
          <p:cNvSpPr>
            <a:spLocks noGrp="1"/>
          </p:cNvSpPr>
          <p:nvPr>
            <p:ph idx="1"/>
          </p:nvPr>
        </p:nvSpPr>
        <p:spPr>
          <a:xfrm>
            <a:off x="228600" y="1447800"/>
            <a:ext cx="8686800" cy="4946650"/>
          </a:xfrm>
        </p:spPr>
        <p:txBody>
          <a:bodyPr/>
          <a:lstStyle/>
          <a:p>
            <a:pPr>
              <a:spcBef>
                <a:spcPts val="0"/>
              </a:spcBef>
              <a:defRPr/>
            </a:pPr>
            <a:r>
              <a:rPr lang="en-US" dirty="0" smtClean="0"/>
              <a:t>In this element, you need to specify the package for scanning your components. </a:t>
            </a:r>
          </a:p>
          <a:p>
            <a:pPr>
              <a:spcBef>
                <a:spcPts val="0"/>
              </a:spcBef>
              <a:defRPr/>
            </a:pPr>
            <a:r>
              <a:rPr lang="en-US" dirty="0" smtClean="0"/>
              <a:t>Then the specified package and all its </a:t>
            </a:r>
            <a:r>
              <a:rPr lang="en-US" dirty="0" smtClean="0">
                <a:solidFill>
                  <a:srgbClr val="002060"/>
                </a:solidFill>
              </a:rPr>
              <a:t>sub-packages </a:t>
            </a:r>
            <a:r>
              <a:rPr lang="en-US" dirty="0" smtClean="0"/>
              <a:t>will be scanned. </a:t>
            </a:r>
          </a:p>
          <a:p>
            <a:pPr>
              <a:spcBef>
                <a:spcPts val="0"/>
              </a:spcBef>
              <a:defRPr/>
            </a:pPr>
            <a:r>
              <a:rPr lang="en-US" dirty="0" smtClean="0"/>
              <a:t>You can use commas to separate multiple packages for scanning.</a:t>
            </a:r>
          </a:p>
          <a:p>
            <a:pPr indent="3175">
              <a:spcBef>
                <a:spcPts val="0"/>
              </a:spcBef>
              <a:buFont typeface="Wingdings" pitchFamily="2" charset="2"/>
              <a:buNone/>
              <a:defRPr/>
            </a:pPr>
            <a:r>
              <a:rPr lang="en-US" sz="1600" b="1" dirty="0" smtClean="0"/>
              <a:t>&lt;beans </a:t>
            </a:r>
            <a:r>
              <a:rPr lang="en-US" sz="1600" b="1" dirty="0" err="1" smtClean="0"/>
              <a:t>xmlns</a:t>
            </a:r>
            <a:r>
              <a:rPr lang="en-US" sz="1600" b="1" dirty="0" smtClean="0"/>
              <a:t>="http://www.springframework.org/schema/beans"</a:t>
            </a:r>
          </a:p>
          <a:p>
            <a:pPr indent="3175">
              <a:spcBef>
                <a:spcPts val="0"/>
              </a:spcBef>
              <a:buFont typeface="Wingdings" pitchFamily="2" charset="2"/>
              <a:buNone/>
              <a:defRPr/>
            </a:pPr>
            <a:r>
              <a:rPr lang="en-US" sz="1600" b="1" dirty="0" err="1" smtClean="0"/>
              <a:t>xmlns:xsi</a:t>
            </a:r>
            <a:r>
              <a:rPr lang="en-US" sz="1600" b="1" dirty="0" smtClean="0"/>
              <a:t>="http://www.w3.org/2001/XMLSchema-instance"</a:t>
            </a:r>
          </a:p>
          <a:p>
            <a:pPr indent="3175">
              <a:spcBef>
                <a:spcPts val="0"/>
              </a:spcBef>
              <a:buFont typeface="Wingdings" pitchFamily="2" charset="2"/>
              <a:buNone/>
              <a:defRPr/>
            </a:pPr>
            <a:r>
              <a:rPr lang="en-US" sz="1600" b="1" dirty="0" err="1" smtClean="0"/>
              <a:t>xmlns:context</a:t>
            </a:r>
            <a:r>
              <a:rPr lang="en-US" sz="1600" b="1" dirty="0" smtClean="0"/>
              <a:t>="http://www.springframework.org/schema/context"</a:t>
            </a:r>
          </a:p>
          <a:p>
            <a:pPr indent="3175">
              <a:spcBef>
                <a:spcPts val="0"/>
              </a:spcBef>
              <a:buFont typeface="Wingdings" pitchFamily="2" charset="2"/>
              <a:buNone/>
              <a:defRPr/>
            </a:pPr>
            <a:r>
              <a:rPr lang="en-US" sz="1600" b="1" dirty="0" err="1" smtClean="0"/>
              <a:t>xsi:schemaLocation</a:t>
            </a:r>
            <a:r>
              <a:rPr lang="en-US" sz="1600" b="1" dirty="0" smtClean="0"/>
              <a:t>="http://www.springframework.org/schema/beans</a:t>
            </a:r>
          </a:p>
          <a:p>
            <a:pPr indent="3175">
              <a:spcBef>
                <a:spcPts val="0"/>
              </a:spcBef>
              <a:buFont typeface="Wingdings" pitchFamily="2" charset="2"/>
              <a:buNone/>
              <a:defRPr/>
            </a:pPr>
            <a:r>
              <a:rPr lang="en-US" sz="1600" b="1" dirty="0" smtClean="0"/>
              <a:t>http://www.springframework.org/schema/beans/spring-beans-3.0.xsd</a:t>
            </a:r>
          </a:p>
          <a:p>
            <a:pPr indent="3175">
              <a:spcBef>
                <a:spcPts val="0"/>
              </a:spcBef>
              <a:buFont typeface="Wingdings" pitchFamily="2" charset="2"/>
              <a:buNone/>
              <a:defRPr/>
            </a:pPr>
            <a:r>
              <a:rPr lang="en-US" sz="1600" b="1" dirty="0" smtClean="0"/>
              <a:t>http://www.springframework.org/schema/context</a:t>
            </a:r>
          </a:p>
          <a:p>
            <a:pPr indent="3175">
              <a:spcBef>
                <a:spcPts val="0"/>
              </a:spcBef>
              <a:buFont typeface="Wingdings" pitchFamily="2" charset="2"/>
              <a:buNone/>
              <a:defRPr/>
            </a:pPr>
            <a:r>
              <a:rPr lang="en-US" sz="1600" b="1" dirty="0" smtClean="0"/>
              <a:t>http://www.springframework.org/schema/context/spring-context-3.0.xsd"&gt;</a:t>
            </a:r>
          </a:p>
          <a:p>
            <a:pPr indent="3175">
              <a:spcBef>
                <a:spcPts val="0"/>
              </a:spcBef>
              <a:buFont typeface="Wingdings" pitchFamily="2" charset="2"/>
              <a:buNone/>
              <a:defRPr/>
            </a:pPr>
            <a:r>
              <a:rPr lang="en-US" sz="1600" b="1" dirty="0" smtClean="0"/>
              <a:t> </a:t>
            </a:r>
          </a:p>
          <a:p>
            <a:pPr indent="3175">
              <a:spcBef>
                <a:spcPts val="0"/>
              </a:spcBef>
              <a:buFont typeface="Wingdings" pitchFamily="2" charset="2"/>
              <a:buNone/>
              <a:defRPr/>
            </a:pPr>
            <a:r>
              <a:rPr lang="en-US" sz="1600" b="1" dirty="0" smtClean="0"/>
              <a:t>&lt;</a:t>
            </a:r>
            <a:r>
              <a:rPr lang="en-US" sz="1600" b="1" dirty="0" err="1" smtClean="0"/>
              <a:t>context:component</a:t>
            </a:r>
            <a:r>
              <a:rPr lang="en-US" sz="1600" b="1" dirty="0" smtClean="0"/>
              <a:t>-scan base-package="</a:t>
            </a:r>
            <a:r>
              <a:rPr lang="en-US" sz="1600" b="1" dirty="0" err="1" smtClean="0"/>
              <a:t>com.spring.ioc.basics</a:t>
            </a:r>
            <a:r>
              <a:rPr lang="en-US" sz="1600" b="1" dirty="0" smtClean="0"/>
              <a:t>" /&gt;</a:t>
            </a:r>
          </a:p>
          <a:p>
            <a:pPr indent="3175">
              <a:spcBef>
                <a:spcPts val="0"/>
              </a:spcBef>
              <a:buFont typeface="Wingdings" pitchFamily="2" charset="2"/>
              <a:buNone/>
              <a:defRPr/>
            </a:pPr>
            <a:r>
              <a:rPr lang="en-US" sz="1600" b="1" dirty="0" smtClean="0"/>
              <a:t>&lt;/beans&gt;</a:t>
            </a:r>
          </a:p>
          <a:p>
            <a:pPr>
              <a:spcBef>
                <a:spcPts val="0"/>
              </a:spcBef>
              <a:buFont typeface="Wingdings" pitchFamily="2" charset="2"/>
              <a:buNone/>
              <a:defRPr/>
            </a:pPr>
            <a:endParaRPr lang="en-US" dirty="0" smtClean="0"/>
          </a:p>
          <a:p>
            <a:pPr>
              <a:spcBef>
                <a:spcPts val="0"/>
              </a:spcBef>
              <a:defRPr/>
            </a:pPr>
            <a:endParaRPr lang="en-US" dirty="0" smtClean="0"/>
          </a:p>
        </p:txBody>
      </p:sp>
      <p:pic>
        <p:nvPicPr>
          <p:cNvPr id="5"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109</a:t>
            </a:fld>
            <a:endParaRPr lang="en-US" sz="1400" dirty="0"/>
          </a:p>
        </p:txBody>
      </p:sp>
    </p:spTree>
    <p:extLst>
      <p:ext uri="{BB962C8B-B14F-4D97-AF65-F5344CB8AC3E}">
        <p14:creationId xmlns:p14="http://schemas.microsoft.com/office/powerpoint/2010/main" val="3560491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152400" y="6419461"/>
            <a:ext cx="457200" cy="277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defRPr/>
            </a:pPr>
            <a:fld id="{7C6EB3A4-BAE9-47FD-ADEC-B46D8DED4DA5}" type="slidenum">
              <a:rPr lang="en-US" b="0">
                <a:solidFill>
                  <a:srgbClr val="A44687"/>
                </a:solidFill>
                <a:latin typeface="+mn-lt"/>
              </a:rPr>
              <a:pPr eaLnBrk="1" hangingPunct="1">
                <a:defRPr/>
              </a:pPr>
              <a:t>11</a:t>
            </a:fld>
            <a:endParaRPr lang="en-US" b="0" dirty="0">
              <a:solidFill>
                <a:srgbClr val="A44687"/>
              </a:solidFill>
              <a:latin typeface="+mn-lt"/>
            </a:endParaRPr>
          </a:p>
        </p:txBody>
      </p:sp>
      <p:sp>
        <p:nvSpPr>
          <p:cNvPr id="7171" name="Rectangle 2"/>
          <p:cNvSpPr>
            <a:spLocks noGrp="1" noChangeArrowheads="1"/>
          </p:cNvSpPr>
          <p:nvPr>
            <p:ph type="title"/>
          </p:nvPr>
        </p:nvSpPr>
        <p:spPr/>
        <p:txBody>
          <a:bodyPr/>
          <a:lstStyle/>
          <a:p>
            <a:pPr eaLnBrk="1" hangingPunct="1"/>
            <a:r>
              <a:rPr lang="en-US" sz="3600" dirty="0" smtClean="0">
                <a:solidFill>
                  <a:schemeClr val="tx2"/>
                </a:solidFill>
              </a:rPr>
              <a:t>Objectives</a:t>
            </a:r>
          </a:p>
        </p:txBody>
      </p:sp>
      <p:sp>
        <p:nvSpPr>
          <p:cNvPr id="7172" name="Rectangle 3"/>
          <p:cNvSpPr>
            <a:spLocks noGrp="1" noChangeArrowheads="1"/>
          </p:cNvSpPr>
          <p:nvPr>
            <p:ph type="body" idx="1"/>
          </p:nvPr>
        </p:nvSpPr>
        <p:spPr/>
        <p:txBody>
          <a:bodyPr/>
          <a:lstStyle/>
          <a:p>
            <a:pPr eaLnBrk="1" hangingPunct="1"/>
            <a:r>
              <a:rPr lang="en-US" dirty="0" smtClean="0"/>
              <a:t>After completing this chapter, you will be able to:</a:t>
            </a:r>
          </a:p>
          <a:p>
            <a:pPr lvl="1" eaLnBrk="1" hangingPunct="1"/>
            <a:r>
              <a:rPr lang="en-US" dirty="0" smtClean="0"/>
              <a:t>Define Spring Framework</a:t>
            </a:r>
          </a:p>
          <a:p>
            <a:pPr lvl="1" eaLnBrk="1" hangingPunct="1"/>
            <a:r>
              <a:rPr lang="en-US" dirty="0" smtClean="0"/>
              <a:t>Identify various modules in Spring Framework</a:t>
            </a:r>
          </a:p>
          <a:p>
            <a:pPr lvl="1" eaLnBrk="1" hangingPunct="1"/>
            <a:r>
              <a:rPr lang="en-US" dirty="0" smtClean="0"/>
              <a:t>Analyze the benefits of using Spring framework in Java Projects.</a:t>
            </a:r>
          </a:p>
          <a:p>
            <a:pPr lvl="1" eaLnBrk="1" hangingPunct="1"/>
            <a:endParaRPr lang="en-US" dirty="0" smtClean="0"/>
          </a:p>
        </p:txBody>
      </p:sp>
      <p:pic>
        <p:nvPicPr>
          <p:cNvPr id="7173" name="Picture 5" descr="objectives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581400"/>
            <a:ext cx="321945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83639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1905000" y="381000"/>
            <a:ext cx="6858000" cy="533400"/>
          </a:xfrm>
        </p:spPr>
        <p:txBody>
          <a:bodyPr/>
          <a:lstStyle/>
          <a:p>
            <a:r>
              <a:rPr lang="en-US" smtClean="0"/>
              <a:t>@Repository and @Service</a:t>
            </a:r>
            <a:br>
              <a:rPr lang="en-US" smtClean="0"/>
            </a:br>
            <a:endParaRPr lang="en-US" smtClean="0"/>
          </a:p>
        </p:txBody>
      </p:sp>
      <p:pic>
        <p:nvPicPr>
          <p:cNvPr id="5" name="Picture 17"/>
          <p:cNvPicPr>
            <a:picLocks noChangeAspect="1" noChangeArrowheads="1"/>
          </p:cNvPicPr>
          <p:nvPr/>
        </p:nvPicPr>
        <p:blipFill>
          <a:blip r:embed="rId3" cstate="print"/>
          <a:srcRect/>
          <a:stretch>
            <a:fillRect/>
          </a:stretch>
        </p:blipFill>
        <p:spPr bwMode="auto">
          <a:xfrm>
            <a:off x="7997825"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8" name="Content Placeholder 2"/>
          <p:cNvSpPr>
            <a:spLocks noGrp="1"/>
          </p:cNvSpPr>
          <p:nvPr>
            <p:ph idx="1"/>
          </p:nvPr>
        </p:nvSpPr>
        <p:spPr>
          <a:xfrm>
            <a:off x="228600" y="1447800"/>
            <a:ext cx="8686800" cy="4946650"/>
          </a:xfrm>
        </p:spPr>
        <p:txBody>
          <a:bodyPr/>
          <a:lstStyle/>
          <a:p>
            <a:pPr eaLnBrk="1" hangingPunct="1">
              <a:buFont typeface="Arial" pitchFamily="34" charset="0"/>
              <a:buChar char="•"/>
            </a:pPr>
            <a:r>
              <a:rPr b="1" dirty="0" smtClean="0"/>
              <a:t>@Repository </a:t>
            </a:r>
            <a:r>
              <a:rPr dirty="0" smtClean="0"/>
              <a:t>stereotype denotes a </a:t>
            </a:r>
            <a:r>
              <a:rPr dirty="0" smtClean="0">
                <a:solidFill>
                  <a:srgbClr val="002060"/>
                </a:solidFill>
              </a:rPr>
              <a:t>Data Access Object (</a:t>
            </a:r>
            <a:r>
              <a:rPr lang="en-US" dirty="0" smtClean="0">
                <a:solidFill>
                  <a:srgbClr val="002060"/>
                </a:solidFill>
              </a:rPr>
              <a:t>DAO</a:t>
            </a:r>
            <a:r>
              <a:rPr dirty="0" smtClean="0">
                <a:solidFill>
                  <a:srgbClr val="002060"/>
                </a:solidFill>
              </a:rPr>
              <a:t>) </a:t>
            </a:r>
            <a:r>
              <a:rPr dirty="0" smtClean="0"/>
              <a:t>component in the persistence layer.</a:t>
            </a:r>
            <a:endParaRPr b="1" dirty="0" smtClean="0"/>
          </a:p>
          <a:p>
            <a:pPr eaLnBrk="1" hangingPunct="1">
              <a:buFont typeface="Wingdings" pitchFamily="2" charset="2"/>
              <a:buNone/>
            </a:pPr>
            <a:r>
              <a:rPr sz="1400" b="1" dirty="0" smtClean="0"/>
              <a:t>		package </a:t>
            </a:r>
            <a:r>
              <a:rPr sz="1400" b="1" dirty="0" err="1" smtClean="0"/>
              <a:t>com.spring.ioc.basics</a:t>
            </a:r>
            <a:r>
              <a:rPr sz="1400" b="1" dirty="0" smtClean="0"/>
              <a:t>;</a:t>
            </a:r>
            <a:endParaRPr sz="1400" dirty="0" smtClean="0"/>
          </a:p>
          <a:p>
            <a:pPr eaLnBrk="1" hangingPunct="1">
              <a:buFont typeface="Wingdings" pitchFamily="2" charset="2"/>
              <a:buNone/>
            </a:pPr>
            <a:r>
              <a:rPr sz="1400" b="1" dirty="0" smtClean="0"/>
              <a:t>		import </a:t>
            </a:r>
            <a:r>
              <a:rPr sz="1400" b="1" dirty="0" err="1" smtClean="0"/>
              <a:t>org.springframework.stereotype.Repository</a:t>
            </a:r>
            <a:r>
              <a:rPr sz="1400" b="1" dirty="0" smtClean="0"/>
              <a:t>;</a:t>
            </a:r>
            <a:endParaRPr sz="1400" dirty="0" smtClean="0"/>
          </a:p>
          <a:p>
            <a:pPr eaLnBrk="1" hangingPunct="1">
              <a:buFont typeface="Wingdings" pitchFamily="2" charset="2"/>
              <a:buNone/>
            </a:pPr>
            <a:r>
              <a:rPr sz="1400" b="1" dirty="0" smtClean="0"/>
              <a:t>		@Repository</a:t>
            </a:r>
            <a:endParaRPr sz="1400" dirty="0" smtClean="0"/>
          </a:p>
          <a:p>
            <a:pPr eaLnBrk="1" hangingPunct="1">
              <a:buFont typeface="Wingdings" pitchFamily="2" charset="2"/>
              <a:buNone/>
            </a:pPr>
            <a:r>
              <a:rPr sz="1400" b="1" dirty="0" smtClean="0"/>
              <a:t>		public class </a:t>
            </a:r>
            <a:r>
              <a:rPr sz="1400" b="1" dirty="0" err="1" smtClean="0"/>
              <a:t>SequenceDaoImpl</a:t>
            </a:r>
            <a:r>
              <a:rPr sz="1400" b="1" dirty="0" smtClean="0"/>
              <a:t> implements </a:t>
            </a:r>
            <a:r>
              <a:rPr sz="1400" b="1" dirty="0" err="1" smtClean="0"/>
              <a:t>SequenceDao</a:t>
            </a:r>
            <a:r>
              <a:rPr sz="1400" b="1" dirty="0" smtClean="0"/>
              <a:t> {</a:t>
            </a:r>
            <a:endParaRPr sz="1400" dirty="0" smtClean="0"/>
          </a:p>
          <a:p>
            <a:pPr eaLnBrk="1" hangingPunct="1">
              <a:buFont typeface="Wingdings" pitchFamily="2" charset="2"/>
              <a:buNone/>
            </a:pPr>
            <a:r>
              <a:rPr sz="1400" b="1" dirty="0" smtClean="0"/>
              <a:t>		...</a:t>
            </a:r>
            <a:endParaRPr sz="1400" dirty="0" smtClean="0"/>
          </a:p>
          <a:p>
            <a:pPr eaLnBrk="1" hangingPunct="1">
              <a:buFont typeface="Wingdings" pitchFamily="2" charset="2"/>
              <a:buNone/>
            </a:pPr>
            <a:r>
              <a:rPr sz="1400" b="1" dirty="0" smtClean="0"/>
              <a:t>		}</a:t>
            </a:r>
          </a:p>
          <a:p>
            <a:pPr eaLnBrk="1" hangingPunct="1">
              <a:buFont typeface="Arial" pitchFamily="34" charset="0"/>
              <a:buChar char="•"/>
            </a:pPr>
            <a:r>
              <a:rPr b="1" dirty="0" smtClean="0"/>
              <a:t>@Service </a:t>
            </a:r>
            <a:r>
              <a:rPr dirty="0" smtClean="0"/>
              <a:t>stereotype denotes a service component in the service layer.</a:t>
            </a:r>
          </a:p>
          <a:p>
            <a:pPr eaLnBrk="1" hangingPunct="1">
              <a:buFont typeface="Wingdings" pitchFamily="2" charset="2"/>
              <a:buNone/>
            </a:pPr>
            <a:r>
              <a:rPr sz="1400" b="1" dirty="0" smtClean="0"/>
              <a:t>		package </a:t>
            </a:r>
            <a:r>
              <a:rPr sz="1400" b="1" dirty="0" err="1" smtClean="0"/>
              <a:t>com.spring.ioc.basics</a:t>
            </a:r>
            <a:r>
              <a:rPr sz="1400" b="1" dirty="0" smtClean="0"/>
              <a:t>;</a:t>
            </a:r>
          </a:p>
          <a:p>
            <a:pPr eaLnBrk="1" hangingPunct="1">
              <a:buFont typeface="Wingdings" pitchFamily="2" charset="2"/>
              <a:buNone/>
            </a:pPr>
            <a:r>
              <a:rPr sz="1400" b="1" dirty="0" smtClean="0"/>
              <a:t>		…</a:t>
            </a:r>
            <a:endParaRPr sz="1400" dirty="0" smtClean="0"/>
          </a:p>
          <a:p>
            <a:pPr eaLnBrk="1" hangingPunct="1">
              <a:buFont typeface="Wingdings" pitchFamily="2" charset="2"/>
              <a:buNone/>
            </a:pPr>
            <a:r>
              <a:rPr sz="1400" b="1" dirty="0" smtClean="0"/>
              <a:t>		@Service</a:t>
            </a:r>
            <a:endParaRPr sz="1400" dirty="0" smtClean="0"/>
          </a:p>
          <a:p>
            <a:pPr eaLnBrk="1" hangingPunct="1">
              <a:buFont typeface="Wingdings" pitchFamily="2" charset="2"/>
              <a:buNone/>
            </a:pPr>
            <a:r>
              <a:rPr sz="1400" b="1" dirty="0" smtClean="0"/>
              <a:t>		public class </a:t>
            </a:r>
            <a:r>
              <a:rPr sz="1400" b="1" dirty="0" err="1" smtClean="0"/>
              <a:t>SequenceService</a:t>
            </a:r>
            <a:r>
              <a:rPr sz="1400" b="1" dirty="0" smtClean="0"/>
              <a:t> {</a:t>
            </a:r>
            <a:endParaRPr sz="1400" dirty="0" smtClean="0"/>
          </a:p>
          <a:p>
            <a:pPr eaLnBrk="1" hangingPunct="1">
              <a:buFont typeface="Wingdings" pitchFamily="2" charset="2"/>
              <a:buNone/>
            </a:pPr>
            <a:r>
              <a:rPr sz="1400" b="1" dirty="0" smtClean="0"/>
              <a:t>		@</a:t>
            </a:r>
            <a:r>
              <a:rPr sz="1400" b="1" dirty="0" err="1" smtClean="0"/>
              <a:t>Autowired</a:t>
            </a:r>
            <a:endParaRPr sz="1400" dirty="0" smtClean="0"/>
          </a:p>
          <a:p>
            <a:pPr eaLnBrk="1" hangingPunct="1">
              <a:buFont typeface="Wingdings" pitchFamily="2" charset="2"/>
              <a:buNone/>
            </a:pPr>
            <a:r>
              <a:rPr sz="1400" b="1" dirty="0" smtClean="0"/>
              <a:t>		private </a:t>
            </a:r>
            <a:r>
              <a:rPr sz="1400" b="1" dirty="0" err="1" smtClean="0"/>
              <a:t>SequenceDao</a:t>
            </a:r>
            <a:r>
              <a:rPr sz="1400" b="1" dirty="0" smtClean="0"/>
              <a:t> </a:t>
            </a:r>
            <a:r>
              <a:rPr sz="1400" b="1" dirty="0" err="1" smtClean="0"/>
              <a:t>sequenceDao</a:t>
            </a:r>
            <a:r>
              <a:rPr sz="1400" b="1" dirty="0" smtClean="0"/>
              <a:t>;</a:t>
            </a:r>
          </a:p>
          <a:p>
            <a:pPr eaLnBrk="1" hangingPunct="1">
              <a:buFont typeface="Wingdings" pitchFamily="2" charset="2"/>
              <a:buNone/>
            </a:pPr>
            <a:r>
              <a:rPr sz="1400" dirty="0" smtClean="0"/>
              <a:t>		}</a:t>
            </a:r>
          </a:p>
          <a:p>
            <a:pPr eaLnBrk="1" hangingPunct="1">
              <a:buFont typeface="Arial" pitchFamily="34" charset="0"/>
              <a:buChar char="•"/>
            </a:pPr>
            <a:endParaRPr b="1" dirty="0" smtClean="0"/>
          </a:p>
          <a:p>
            <a:pPr eaLnBrk="1" hangingPunct="1">
              <a:buFont typeface="Wingdings" pitchFamily="2" charset="2"/>
              <a:buNone/>
            </a:pPr>
            <a:endParaRPr dirty="0" smtClean="0"/>
          </a:p>
        </p:txBody>
      </p:sp>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110</a:t>
            </a:fld>
            <a:endParaRPr lang="en-US" sz="1400" dirty="0"/>
          </a:p>
        </p:txBody>
      </p:sp>
    </p:spTree>
    <p:extLst>
      <p:ext uri="{BB962C8B-B14F-4D97-AF65-F5344CB8AC3E}">
        <p14:creationId xmlns:p14="http://schemas.microsoft.com/office/powerpoint/2010/main" val="40935831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828800" y="304800"/>
            <a:ext cx="6858000" cy="533400"/>
          </a:xfrm>
        </p:spPr>
        <p:txBody>
          <a:bodyPr/>
          <a:lstStyle/>
          <a:p>
            <a:r>
              <a:rPr lang="en-US" dirty="0" smtClean="0"/>
              <a:t/>
            </a:r>
            <a:br>
              <a:rPr lang="en-US" dirty="0" smtClean="0"/>
            </a:br>
            <a:r>
              <a:rPr lang="en-US" dirty="0" smtClean="0"/>
              <a:t>Naming Detected Components</a:t>
            </a:r>
            <a:br>
              <a:rPr lang="en-US" dirty="0" smtClean="0"/>
            </a:br>
            <a:endParaRPr lang="en-US" dirty="0" smtClean="0"/>
          </a:p>
        </p:txBody>
      </p:sp>
      <p:sp>
        <p:nvSpPr>
          <p:cNvPr id="75779" name="Content Placeholder 2"/>
          <p:cNvSpPr>
            <a:spLocks noGrp="1"/>
          </p:cNvSpPr>
          <p:nvPr>
            <p:ph idx="1"/>
          </p:nvPr>
        </p:nvSpPr>
        <p:spPr>
          <a:xfrm>
            <a:off x="228600" y="1447800"/>
            <a:ext cx="8686800" cy="4946650"/>
          </a:xfrm>
        </p:spPr>
        <p:txBody>
          <a:bodyPr/>
          <a:lstStyle/>
          <a:p>
            <a:r>
              <a:rPr lang="en-US" dirty="0" smtClean="0"/>
              <a:t>By default, Spring will name the detected components by lowercasing the first character of the nonqualified class name. </a:t>
            </a:r>
          </a:p>
          <a:p>
            <a:r>
              <a:rPr lang="en-US" dirty="0" smtClean="0"/>
              <a:t>For example, the </a:t>
            </a:r>
            <a:r>
              <a:rPr lang="en-US" b="1" dirty="0" err="1" smtClean="0"/>
              <a:t>SequenceService</a:t>
            </a:r>
            <a:r>
              <a:rPr lang="en-US" dirty="0" smtClean="0"/>
              <a:t> class will be named as </a:t>
            </a:r>
            <a:r>
              <a:rPr lang="en-US" b="1" dirty="0" err="1" smtClean="0"/>
              <a:t>sequenceService</a:t>
            </a:r>
            <a:r>
              <a:rPr lang="en-US" dirty="0" smtClean="0"/>
              <a:t>. </a:t>
            </a:r>
          </a:p>
          <a:p>
            <a:r>
              <a:rPr lang="en-US" dirty="0" smtClean="0"/>
              <a:t>You can define the name for a component explicitly by specifying it in the stereotype annotation’s value.</a:t>
            </a:r>
          </a:p>
          <a:p>
            <a:pPr>
              <a:buFont typeface="Wingdings" pitchFamily="2" charset="2"/>
              <a:buNone/>
            </a:pPr>
            <a:r>
              <a:rPr lang="en-US" sz="2000" b="1" dirty="0" smtClean="0"/>
              <a:t>		import </a:t>
            </a:r>
            <a:r>
              <a:rPr lang="en-US" sz="2000" b="1" dirty="0" err="1" smtClean="0"/>
              <a:t>org.springframework.stereotype.Service</a:t>
            </a:r>
            <a:r>
              <a:rPr lang="en-US" sz="2000" b="1" dirty="0" smtClean="0"/>
              <a:t>;</a:t>
            </a:r>
            <a:endParaRPr lang="en-US" sz="2000" dirty="0" smtClean="0"/>
          </a:p>
          <a:p>
            <a:pPr>
              <a:buFont typeface="Wingdings" pitchFamily="2" charset="2"/>
              <a:buNone/>
            </a:pPr>
            <a:r>
              <a:rPr lang="en-US" sz="2000" b="1" dirty="0" smtClean="0"/>
              <a:t>		@Service("</a:t>
            </a:r>
            <a:r>
              <a:rPr lang="en-US" sz="2000" b="1" dirty="0" err="1" smtClean="0"/>
              <a:t>sequenceService</a:t>
            </a:r>
            <a:r>
              <a:rPr lang="en-US" sz="2000" b="1" dirty="0" smtClean="0"/>
              <a:t>")</a:t>
            </a:r>
            <a:endParaRPr lang="en-US" sz="2000" dirty="0" smtClean="0"/>
          </a:p>
          <a:p>
            <a:pPr>
              <a:buFont typeface="Wingdings" pitchFamily="2" charset="2"/>
              <a:buNone/>
            </a:pPr>
            <a:r>
              <a:rPr lang="en-US" sz="2000" b="1" dirty="0" smtClean="0"/>
              <a:t>		public class </a:t>
            </a:r>
            <a:r>
              <a:rPr lang="en-US" sz="2000" b="1" dirty="0" err="1" smtClean="0"/>
              <a:t>SequenceService</a:t>
            </a:r>
            <a:r>
              <a:rPr lang="en-US" sz="2000" b="1" dirty="0" smtClean="0"/>
              <a:t> {</a:t>
            </a:r>
            <a:endParaRPr lang="en-US" sz="2000" dirty="0" smtClean="0"/>
          </a:p>
          <a:p>
            <a:pPr>
              <a:buFont typeface="Wingdings" pitchFamily="2" charset="2"/>
              <a:buNone/>
            </a:pPr>
            <a:r>
              <a:rPr lang="en-US" sz="2000" b="1" dirty="0" smtClean="0"/>
              <a:t>		...</a:t>
            </a:r>
            <a:endParaRPr lang="en-US" sz="2000" dirty="0" smtClean="0"/>
          </a:p>
          <a:p>
            <a:pPr>
              <a:buFont typeface="Wingdings" pitchFamily="2" charset="2"/>
              <a:buNone/>
            </a:pPr>
            <a:r>
              <a:rPr lang="en-US" sz="2000" b="1" dirty="0" smtClean="0"/>
              <a:t>		}</a:t>
            </a:r>
            <a:endParaRPr lang="en-US" sz="2000" dirty="0" smtClean="0"/>
          </a:p>
          <a:p>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111</a:t>
            </a:fld>
            <a:endParaRPr lang="en-US" sz="1400" dirty="0"/>
          </a:p>
        </p:txBody>
      </p:sp>
    </p:spTree>
    <p:extLst>
      <p:ext uri="{BB962C8B-B14F-4D97-AF65-F5344CB8AC3E}">
        <p14:creationId xmlns:p14="http://schemas.microsoft.com/office/powerpoint/2010/main" val="33321102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pPr eaLnBrk="1" hangingPunct="1"/>
            <a:r>
              <a:rPr lang="en-US" sz="3600" dirty="0" smtClean="0"/>
              <a:t>Lend a Hand</a:t>
            </a:r>
          </a:p>
        </p:txBody>
      </p:sp>
      <p:sp>
        <p:nvSpPr>
          <p:cNvPr id="76804" name="Rectangle 3"/>
          <p:cNvSpPr>
            <a:spLocks noGrp="1" noChangeArrowheads="1"/>
          </p:cNvSpPr>
          <p:nvPr>
            <p:ph type="body" idx="1"/>
          </p:nvPr>
        </p:nvSpPr>
        <p:spPr>
          <a:xfrm>
            <a:off x="228600" y="1457325"/>
            <a:ext cx="8575675" cy="4943475"/>
          </a:xfrm>
        </p:spPr>
        <p:txBody>
          <a:bodyPr/>
          <a:lstStyle/>
          <a:p>
            <a:pPr>
              <a:buFont typeface="Arial" pitchFamily="34" charset="0"/>
              <a:buChar char="•"/>
            </a:pPr>
            <a:r>
              <a:rPr lang="en-US" altLang="en-US" dirty="0"/>
              <a:t>Develop a DAO to store the generated sequence number, so that it can be retrieved later</a:t>
            </a:r>
          </a:p>
          <a:p>
            <a:pPr>
              <a:buFont typeface="Arial" pitchFamily="34" charset="0"/>
              <a:buChar char="•"/>
            </a:pPr>
            <a:r>
              <a:rPr lang="en-US" altLang="en-US" dirty="0"/>
              <a:t>Refer to Case Study 2: Sequence Number Generator (Dependency Injection)in Hands-on Document </a:t>
            </a:r>
            <a:r>
              <a:rPr lang="en-US" altLang="en-US" dirty="0" smtClean="0"/>
              <a:t>Hands-</a:t>
            </a:r>
            <a:r>
              <a:rPr lang="en-US" altLang="en-US" dirty="0" err="1" smtClean="0"/>
              <a:t>on_Core_Spring</a:t>
            </a:r>
            <a:r>
              <a:rPr lang="en-US" altLang="en-US" dirty="0" smtClean="0"/>
              <a:t>.</a:t>
            </a:r>
            <a:endParaRPr lang="en-US" altLang="en-US" dirty="0"/>
          </a:p>
          <a:p>
            <a:pPr marL="0" indent="0" eaLnBrk="1" hangingPunct="1">
              <a:buNone/>
            </a:pPr>
            <a:endParaRPr lang="en-US" dirty="0" smtClean="0"/>
          </a:p>
        </p:txBody>
      </p:sp>
      <p:pic>
        <p:nvPicPr>
          <p:cNvPr id="7680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6806"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3010" y="3276600"/>
            <a:ext cx="336153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112</a:t>
            </a:fld>
            <a:endParaRPr lang="en-US" sz="1400" dirty="0"/>
          </a:p>
        </p:txBody>
      </p:sp>
    </p:spTree>
    <p:extLst>
      <p:ext uri="{BB962C8B-B14F-4D97-AF65-F5344CB8AC3E}">
        <p14:creationId xmlns:p14="http://schemas.microsoft.com/office/powerpoint/2010/main" val="20278086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sz="3600" dirty="0" smtClean="0"/>
              <a:t>Bean Scopes</a:t>
            </a:r>
          </a:p>
        </p:txBody>
      </p:sp>
      <p:sp>
        <p:nvSpPr>
          <p:cNvPr id="77827" name="Content Placeholder 2"/>
          <p:cNvSpPr>
            <a:spLocks noGrp="1"/>
          </p:cNvSpPr>
          <p:nvPr>
            <p:ph idx="1"/>
          </p:nvPr>
        </p:nvSpPr>
        <p:spPr>
          <a:xfrm>
            <a:off x="152400" y="1447800"/>
            <a:ext cx="8686800" cy="1219200"/>
          </a:xfrm>
        </p:spPr>
        <p:txBody>
          <a:bodyPr/>
          <a:lstStyle/>
          <a:p>
            <a:r>
              <a:rPr lang="en-US" dirty="0" smtClean="0"/>
              <a:t>When a bean is requested by the </a:t>
            </a:r>
            <a:r>
              <a:rPr lang="en-US" dirty="0" err="1" smtClean="0"/>
              <a:t>getBean</a:t>
            </a:r>
            <a:r>
              <a:rPr lang="en-US" dirty="0" smtClean="0"/>
              <a:t>() method or a reference from other beans, Spring will decide, which bean instance should be returned according to the bean scope.</a:t>
            </a:r>
          </a:p>
          <a:p>
            <a:pPr>
              <a:buFont typeface="Wingdings" pitchFamily="2" charset="2"/>
              <a:buNone/>
            </a:pP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114801867"/>
              </p:ext>
            </p:extLst>
          </p:nvPr>
        </p:nvGraphicFramePr>
        <p:xfrm>
          <a:off x="2133600" y="2895600"/>
          <a:ext cx="6553200" cy="2824275"/>
        </p:xfrm>
        <a:graphic>
          <a:graphicData uri="http://schemas.openxmlformats.org/drawingml/2006/table">
            <a:tbl>
              <a:tblPr>
                <a:tableStyleId>{35758FB7-9AC5-4552-8A53-C91805E547FA}</a:tableStyleId>
              </a:tblPr>
              <a:tblGrid>
                <a:gridCol w="1600200"/>
                <a:gridCol w="4953000"/>
              </a:tblGrid>
              <a:tr h="169148">
                <a:tc>
                  <a:txBody>
                    <a:bodyPr/>
                    <a:lstStyle/>
                    <a:p>
                      <a:pPr marL="0" marR="0">
                        <a:lnSpc>
                          <a:spcPct val="115000"/>
                        </a:lnSpc>
                        <a:spcBef>
                          <a:spcPts val="0"/>
                        </a:spcBef>
                        <a:spcAft>
                          <a:spcPts val="0"/>
                        </a:spcAft>
                      </a:pPr>
                      <a:r>
                        <a:rPr lang="en-US" sz="1400" b="1" dirty="0"/>
                        <a:t>Scope</a:t>
                      </a:r>
                      <a:endParaRPr lang="en-US" sz="1400" b="1" dirty="0">
                        <a:latin typeface="+mn-lt"/>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400" b="1" dirty="0"/>
                        <a:t>Description</a:t>
                      </a:r>
                      <a:endParaRPr lang="en-US" sz="1400" b="1" dirty="0">
                        <a:latin typeface="+mn-lt"/>
                        <a:ea typeface="Times New Roman"/>
                        <a:cs typeface="Times New Roman"/>
                      </a:endParaRPr>
                    </a:p>
                  </a:txBody>
                  <a:tcPr marL="68580" marR="68580" marT="0" marB="0"/>
                </a:tc>
              </a:tr>
              <a:tr h="490696">
                <a:tc>
                  <a:txBody>
                    <a:bodyPr/>
                    <a:lstStyle/>
                    <a:p>
                      <a:pPr marL="0" marR="0">
                        <a:lnSpc>
                          <a:spcPct val="115000"/>
                        </a:lnSpc>
                        <a:spcBef>
                          <a:spcPts val="0"/>
                        </a:spcBef>
                        <a:spcAft>
                          <a:spcPts val="0"/>
                        </a:spcAft>
                      </a:pPr>
                      <a:r>
                        <a:rPr lang="en-US" sz="1400" b="1" dirty="0"/>
                        <a:t>Singleton</a:t>
                      </a:r>
                      <a:endParaRPr lang="en-US" sz="1400" b="1" dirty="0">
                        <a:latin typeface="+mn-lt"/>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400" dirty="0"/>
                        <a:t>Creates </a:t>
                      </a:r>
                      <a:r>
                        <a:rPr lang="en-US" sz="1400" dirty="0" smtClean="0"/>
                        <a:t>a </a:t>
                      </a:r>
                      <a:r>
                        <a:rPr lang="en-US" sz="1400" dirty="0"/>
                        <a:t>single bean instance per Spring </a:t>
                      </a:r>
                      <a:r>
                        <a:rPr lang="en-US" sz="1400" dirty="0" err="1"/>
                        <a:t>IoC</a:t>
                      </a:r>
                      <a:r>
                        <a:rPr lang="en-US" sz="1400" dirty="0"/>
                        <a:t> </a:t>
                      </a:r>
                      <a:r>
                        <a:rPr lang="en-US" sz="1400" dirty="0" smtClean="0"/>
                        <a:t>container. This is the default</a:t>
                      </a:r>
                      <a:r>
                        <a:rPr lang="en-US" sz="1400" baseline="0" dirty="0" smtClean="0"/>
                        <a:t> scope.</a:t>
                      </a:r>
                      <a:endParaRPr lang="en-US" sz="1400" dirty="0">
                        <a:latin typeface="+mn-lt"/>
                        <a:ea typeface="Times New Roman"/>
                        <a:cs typeface="Times New Roman"/>
                      </a:endParaRPr>
                    </a:p>
                  </a:txBody>
                  <a:tcPr marL="68580" marR="68580" marT="0" marB="0"/>
                </a:tc>
              </a:tr>
              <a:tr h="439758">
                <a:tc>
                  <a:txBody>
                    <a:bodyPr/>
                    <a:lstStyle/>
                    <a:p>
                      <a:pPr marL="0" marR="0">
                        <a:lnSpc>
                          <a:spcPct val="115000"/>
                        </a:lnSpc>
                        <a:spcBef>
                          <a:spcPts val="0"/>
                        </a:spcBef>
                        <a:spcAft>
                          <a:spcPts val="0"/>
                        </a:spcAft>
                      </a:pPr>
                      <a:r>
                        <a:rPr lang="en-US" sz="1400" b="1" dirty="0"/>
                        <a:t>Prototype</a:t>
                      </a:r>
                      <a:endParaRPr lang="en-US" sz="1400" b="1" dirty="0">
                        <a:latin typeface="+mn-lt"/>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400" dirty="0"/>
                        <a:t>Creates a new bean instance each time when requested </a:t>
                      </a:r>
                      <a:endParaRPr lang="en-US" sz="1400" dirty="0">
                        <a:latin typeface="+mn-lt"/>
                        <a:ea typeface="Times New Roman"/>
                        <a:cs typeface="Times New Roman"/>
                      </a:endParaRPr>
                    </a:p>
                  </a:txBody>
                  <a:tcPr marL="68580" marR="68580" marT="0" marB="0"/>
                </a:tc>
              </a:tr>
              <a:tr h="490696">
                <a:tc>
                  <a:txBody>
                    <a:bodyPr/>
                    <a:lstStyle/>
                    <a:p>
                      <a:pPr marL="0" marR="0">
                        <a:lnSpc>
                          <a:spcPct val="115000"/>
                        </a:lnSpc>
                        <a:spcBef>
                          <a:spcPts val="0"/>
                        </a:spcBef>
                        <a:spcAft>
                          <a:spcPts val="0"/>
                        </a:spcAft>
                      </a:pPr>
                      <a:r>
                        <a:rPr lang="en-US" sz="1400" dirty="0"/>
                        <a:t>Request</a:t>
                      </a:r>
                      <a:endParaRPr lang="en-US" sz="1400" dirty="0">
                        <a:latin typeface="+mn-lt"/>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400" dirty="0"/>
                        <a:t>Creates a single bean instance per HTTP request; only valid in the context of a web application</a:t>
                      </a:r>
                      <a:endParaRPr lang="en-US" sz="1400" dirty="0">
                        <a:latin typeface="+mn-lt"/>
                        <a:ea typeface="Times New Roman"/>
                        <a:cs typeface="Times New Roman"/>
                      </a:endParaRPr>
                    </a:p>
                  </a:txBody>
                  <a:tcPr marL="68580" marR="68580" marT="0" marB="0"/>
                </a:tc>
              </a:tr>
              <a:tr h="490696">
                <a:tc>
                  <a:txBody>
                    <a:bodyPr/>
                    <a:lstStyle/>
                    <a:p>
                      <a:pPr marL="0" marR="0">
                        <a:lnSpc>
                          <a:spcPct val="115000"/>
                        </a:lnSpc>
                        <a:spcBef>
                          <a:spcPts val="0"/>
                        </a:spcBef>
                        <a:spcAft>
                          <a:spcPts val="0"/>
                        </a:spcAft>
                      </a:pPr>
                      <a:r>
                        <a:rPr lang="en-US" sz="1400" dirty="0"/>
                        <a:t>Session</a:t>
                      </a:r>
                      <a:endParaRPr lang="en-US" sz="1400" dirty="0">
                        <a:latin typeface="+mn-lt"/>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400" dirty="0"/>
                        <a:t>Creates a single bean instance per HTTP session; only valid in the context of a web application</a:t>
                      </a:r>
                      <a:endParaRPr lang="en-US" sz="1400" dirty="0">
                        <a:latin typeface="+mn-lt"/>
                        <a:ea typeface="Times New Roman"/>
                        <a:cs typeface="Times New Roman"/>
                      </a:endParaRPr>
                    </a:p>
                  </a:txBody>
                  <a:tcPr marL="68580" marR="68580" marT="0" marB="0"/>
                </a:tc>
              </a:tr>
              <a:tr h="666969">
                <a:tc>
                  <a:txBody>
                    <a:bodyPr/>
                    <a:lstStyle/>
                    <a:p>
                      <a:pPr marL="0" marR="0">
                        <a:lnSpc>
                          <a:spcPct val="115000"/>
                        </a:lnSpc>
                        <a:spcBef>
                          <a:spcPts val="0"/>
                        </a:spcBef>
                        <a:spcAft>
                          <a:spcPts val="0"/>
                        </a:spcAft>
                      </a:pPr>
                      <a:r>
                        <a:rPr lang="en-US" sz="1400"/>
                        <a:t>GlobalSession</a:t>
                      </a:r>
                      <a:endParaRPr lang="en-US" sz="1400">
                        <a:latin typeface="+mn-lt"/>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400" dirty="0"/>
                        <a:t>Creates a single bean instance per global HTTP session; only valid in the context of a portal application</a:t>
                      </a:r>
                      <a:endParaRPr lang="en-US" sz="1400" dirty="0">
                        <a:latin typeface="+mn-lt"/>
                        <a:ea typeface="Times New Roman"/>
                        <a:cs typeface="Times New Roman"/>
                      </a:endParaRPr>
                    </a:p>
                  </a:txBody>
                  <a:tcPr marL="68580" marR="68580" marT="0" marB="0"/>
                </a:tc>
              </a:tr>
            </a:tbl>
          </a:graphicData>
        </a:graphic>
      </p:graphicFrame>
      <p:pic>
        <p:nvPicPr>
          <p:cNvPr id="77852" name="Picture 2" descr="http://t0.gstatic.com/images?q=tbn:ANd9GcRUfYQFgaRulv6zvppks9V15ftUvvL3cpvRblVGHxx_ex5ubRd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124200"/>
            <a:ext cx="1600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01" name="TextBox 6"/>
          <p:cNvSpPr txBox="1">
            <a:spLocks noChangeArrowheads="1"/>
          </p:cNvSpPr>
          <p:nvPr/>
        </p:nvSpPr>
        <p:spPr bwMode="auto">
          <a:xfrm>
            <a:off x="2133600" y="5951537"/>
            <a:ext cx="7010400" cy="830263"/>
          </a:xfrm>
          <a:prstGeom prst="rect">
            <a:avLst/>
          </a:prstGeom>
          <a:noFill/>
          <a:ln w="9525">
            <a:noFill/>
            <a:miter lim="800000"/>
            <a:headEnd/>
            <a:tailEnd/>
          </a:ln>
        </p:spPr>
        <p:txBody>
          <a:bodyPr>
            <a:spAutoFit/>
          </a:bodyPr>
          <a:lstStyle/>
          <a:p>
            <a:pPr algn="l">
              <a:defRPr/>
            </a:pPr>
            <a:r>
              <a:rPr lang="en-US" sz="1600" dirty="0">
                <a:latin typeface="+mn-lt"/>
              </a:rPr>
              <a:t>&lt;bean id="</a:t>
            </a:r>
            <a:r>
              <a:rPr lang="en-US" sz="1600" dirty="0" err="1">
                <a:latin typeface="+mn-lt"/>
              </a:rPr>
              <a:t>shoppingCart</a:t>
            </a:r>
            <a:r>
              <a:rPr lang="en-US" sz="1600" dirty="0">
                <a:latin typeface="+mn-lt"/>
              </a:rPr>
              <a:t>” class="</a:t>
            </a:r>
            <a:r>
              <a:rPr lang="en-US" sz="1600" dirty="0" err="1">
                <a:latin typeface="+mn-lt"/>
              </a:rPr>
              <a:t>com.spring.ioc.ShoppingCart</a:t>
            </a:r>
            <a:r>
              <a:rPr lang="en-US" sz="1600" dirty="0">
                <a:latin typeface="+mn-lt"/>
              </a:rPr>
              <a:t>"</a:t>
            </a:r>
          </a:p>
          <a:p>
            <a:pPr algn="l">
              <a:defRPr/>
            </a:pPr>
            <a:r>
              <a:rPr lang="en-US" sz="1600" dirty="0">
                <a:solidFill>
                  <a:srgbClr val="7030A0"/>
                </a:solidFill>
                <a:latin typeface="+mn-lt"/>
              </a:rPr>
              <a:t>scope="prototype" </a:t>
            </a:r>
            <a:r>
              <a:rPr lang="en-US" sz="1600" dirty="0">
                <a:latin typeface="+mn-lt"/>
              </a:rPr>
              <a:t>/&gt;</a:t>
            </a:r>
          </a:p>
          <a:p>
            <a:pPr algn="l">
              <a:defRPr/>
            </a:pPr>
            <a:endParaRPr lang="en-US" sz="1600" dirty="0"/>
          </a:p>
        </p:txBody>
      </p:sp>
      <p:sp>
        <p:nvSpPr>
          <p:cNvPr id="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113</a:t>
            </a:fld>
            <a:endParaRPr lang="en-US" sz="1400" dirty="0"/>
          </a:p>
        </p:txBody>
      </p:sp>
    </p:spTree>
    <p:extLst>
      <p:ext uri="{BB962C8B-B14F-4D97-AF65-F5344CB8AC3E}">
        <p14:creationId xmlns:p14="http://schemas.microsoft.com/office/powerpoint/2010/main" val="37583491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z="3600" dirty="0" smtClean="0"/>
              <a:t>Singleton Scope</a:t>
            </a:r>
          </a:p>
        </p:txBody>
      </p:sp>
      <p:sp>
        <p:nvSpPr>
          <p:cNvPr id="78851" name="Content Placeholder 2"/>
          <p:cNvSpPr>
            <a:spLocks noGrp="1"/>
          </p:cNvSpPr>
          <p:nvPr>
            <p:ph idx="1"/>
          </p:nvPr>
        </p:nvSpPr>
        <p:spPr>
          <a:xfrm>
            <a:off x="228600" y="1371600"/>
            <a:ext cx="8686800" cy="990600"/>
          </a:xfrm>
        </p:spPr>
        <p:txBody>
          <a:bodyPr/>
          <a:lstStyle/>
          <a:p>
            <a:r>
              <a:rPr lang="en-US" dirty="0" smtClean="0"/>
              <a:t>Only one </a:t>
            </a:r>
            <a:r>
              <a:rPr lang="en-US" i="1" dirty="0" smtClean="0"/>
              <a:t>shared</a:t>
            </a:r>
            <a:r>
              <a:rPr lang="en-US" dirty="0" smtClean="0"/>
              <a:t> instance of a singleton bean is managed by the Spring container.</a:t>
            </a:r>
          </a:p>
        </p:txBody>
      </p:sp>
      <p:sp>
        <p:nvSpPr>
          <p:cNvPr id="5" name="Rectangle 4"/>
          <p:cNvSpPr/>
          <p:nvPr/>
        </p:nvSpPr>
        <p:spPr bwMode="auto">
          <a:xfrm>
            <a:off x="228600" y="2209800"/>
            <a:ext cx="8686800" cy="40386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dirty="0">
              <a:solidFill>
                <a:schemeClr val="tx1"/>
              </a:solidFill>
              <a:latin typeface="Arial" charset="0"/>
            </a:endParaRPr>
          </a:p>
        </p:txBody>
      </p:sp>
      <p:sp>
        <p:nvSpPr>
          <p:cNvPr id="80902" name="Rectangle 5"/>
          <p:cNvSpPr>
            <a:spLocks noChangeArrowheads="1"/>
          </p:cNvSpPr>
          <p:nvPr/>
        </p:nvSpPr>
        <p:spPr bwMode="auto">
          <a:xfrm>
            <a:off x="304800" y="2438400"/>
            <a:ext cx="3733800" cy="1066800"/>
          </a:xfrm>
          <a:prstGeom prst="rect">
            <a:avLst/>
          </a:prstGeom>
          <a:solidFill>
            <a:srgbClr val="FF9900"/>
          </a:solidFill>
          <a:ln w="9525" algn="ctr">
            <a:solidFill>
              <a:schemeClr val="tx1"/>
            </a:solidFill>
            <a:round/>
            <a:headEnd/>
            <a:tailEnd/>
          </a:ln>
        </p:spPr>
        <p:txBody>
          <a:bodyPr/>
          <a:lstStyle/>
          <a:p>
            <a:pPr algn="l">
              <a:defRPr/>
            </a:pPr>
            <a:r>
              <a:rPr lang="en-US" sz="1600" dirty="0">
                <a:latin typeface="+mn-lt"/>
              </a:rPr>
              <a:t>&lt;bean id=“…” class=“…”&gt;</a:t>
            </a:r>
          </a:p>
          <a:p>
            <a:pPr algn="l">
              <a:defRPr/>
            </a:pPr>
            <a:r>
              <a:rPr lang="en-US" sz="1600" dirty="0">
                <a:latin typeface="+mn-lt"/>
              </a:rPr>
              <a:t>&lt;property name=</a:t>
            </a:r>
            <a:r>
              <a:rPr lang="en-US" sz="1600" dirty="0" err="1">
                <a:latin typeface="+mn-lt"/>
              </a:rPr>
              <a:t>seqDao</a:t>
            </a:r>
            <a:r>
              <a:rPr lang="en-US" sz="1600" dirty="0">
                <a:latin typeface="+mn-lt"/>
              </a:rPr>
              <a:t>”</a:t>
            </a:r>
          </a:p>
          <a:p>
            <a:pPr algn="l">
              <a:defRPr/>
            </a:pPr>
            <a:r>
              <a:rPr lang="en-US" sz="1600" dirty="0">
                <a:latin typeface="+mn-lt"/>
              </a:rPr>
              <a:t>	ref=“</a:t>
            </a:r>
            <a:r>
              <a:rPr lang="en-US" sz="1600" dirty="0" err="1">
                <a:latin typeface="+mn-lt"/>
              </a:rPr>
              <a:t>sequenceDao</a:t>
            </a:r>
            <a:r>
              <a:rPr lang="en-US" sz="1600" dirty="0">
                <a:latin typeface="+mn-lt"/>
              </a:rPr>
              <a:t>”/&gt;</a:t>
            </a:r>
          </a:p>
          <a:p>
            <a:pPr algn="l">
              <a:defRPr/>
            </a:pPr>
            <a:r>
              <a:rPr lang="en-US" sz="1600" dirty="0">
                <a:latin typeface="+mn-lt"/>
              </a:rPr>
              <a:t>&lt;/bean&gt;</a:t>
            </a:r>
          </a:p>
        </p:txBody>
      </p:sp>
      <p:sp>
        <p:nvSpPr>
          <p:cNvPr id="78855" name="Rectangle 8"/>
          <p:cNvSpPr>
            <a:spLocks noChangeArrowheads="1"/>
          </p:cNvSpPr>
          <p:nvPr/>
        </p:nvSpPr>
        <p:spPr bwMode="auto">
          <a:xfrm>
            <a:off x="4800600" y="3886200"/>
            <a:ext cx="3962400" cy="685800"/>
          </a:xfrm>
          <a:prstGeom prst="rect">
            <a:avLst/>
          </a:prstGeom>
          <a:solidFill>
            <a:srgbClr val="A974F6"/>
          </a:solidFill>
          <a:ln w="9525" algn="ctr">
            <a:solidFill>
              <a:schemeClr val="tx1"/>
            </a:solidFill>
            <a:round/>
            <a:headEnd/>
            <a:tailEnd/>
          </a:ln>
        </p:spPr>
        <p:txBody>
          <a:bodyPr/>
          <a:lstStyle/>
          <a:p>
            <a:pPr algn="just"/>
            <a:r>
              <a:rPr lang="en-US" sz="1600">
                <a:solidFill>
                  <a:schemeClr val="bg1"/>
                </a:solidFill>
              </a:rPr>
              <a:t>&lt;bean id=“sequenceDao” class=“…”/&gt;</a:t>
            </a:r>
          </a:p>
        </p:txBody>
      </p:sp>
      <p:sp>
        <p:nvSpPr>
          <p:cNvPr id="80904" name="Rectangle 9"/>
          <p:cNvSpPr>
            <a:spLocks noChangeArrowheads="1"/>
          </p:cNvSpPr>
          <p:nvPr/>
        </p:nvSpPr>
        <p:spPr bwMode="auto">
          <a:xfrm>
            <a:off x="304800" y="3733800"/>
            <a:ext cx="3733800" cy="1066800"/>
          </a:xfrm>
          <a:prstGeom prst="rect">
            <a:avLst/>
          </a:prstGeom>
          <a:solidFill>
            <a:srgbClr val="FF9900"/>
          </a:solidFill>
          <a:ln w="9525" algn="ctr">
            <a:solidFill>
              <a:schemeClr val="tx1"/>
            </a:solidFill>
            <a:round/>
            <a:headEnd/>
            <a:tailEnd/>
          </a:ln>
        </p:spPr>
        <p:txBody>
          <a:bodyPr/>
          <a:lstStyle/>
          <a:p>
            <a:pPr algn="l">
              <a:defRPr/>
            </a:pPr>
            <a:r>
              <a:rPr lang="en-US" sz="1600" dirty="0">
                <a:latin typeface="+mn-lt"/>
              </a:rPr>
              <a:t>&lt;bean id=“…” class=“…”&gt;</a:t>
            </a:r>
          </a:p>
          <a:p>
            <a:pPr algn="l">
              <a:defRPr/>
            </a:pPr>
            <a:r>
              <a:rPr lang="en-US" sz="1600" dirty="0">
                <a:latin typeface="+mn-lt"/>
              </a:rPr>
              <a:t>&lt;property name=</a:t>
            </a:r>
            <a:r>
              <a:rPr lang="en-US" sz="1600" dirty="0" err="1">
                <a:latin typeface="+mn-lt"/>
              </a:rPr>
              <a:t>seqDao</a:t>
            </a:r>
            <a:r>
              <a:rPr lang="en-US" sz="1600" dirty="0">
                <a:latin typeface="+mn-lt"/>
              </a:rPr>
              <a:t>”</a:t>
            </a:r>
          </a:p>
          <a:p>
            <a:pPr algn="l">
              <a:defRPr/>
            </a:pPr>
            <a:r>
              <a:rPr lang="en-US" sz="1600" dirty="0">
                <a:latin typeface="+mn-lt"/>
              </a:rPr>
              <a:t>	ref=“</a:t>
            </a:r>
            <a:r>
              <a:rPr lang="en-US" sz="1600" dirty="0" err="1">
                <a:latin typeface="+mn-lt"/>
              </a:rPr>
              <a:t>sequenceDao</a:t>
            </a:r>
            <a:r>
              <a:rPr lang="en-US" sz="1600" dirty="0">
                <a:latin typeface="+mn-lt"/>
              </a:rPr>
              <a:t>”/&gt;</a:t>
            </a:r>
          </a:p>
          <a:p>
            <a:pPr algn="l">
              <a:defRPr/>
            </a:pPr>
            <a:r>
              <a:rPr lang="en-US" sz="1600" dirty="0">
                <a:latin typeface="+mn-lt"/>
              </a:rPr>
              <a:t>&lt;/bean&gt;</a:t>
            </a:r>
          </a:p>
        </p:txBody>
      </p:sp>
      <p:sp>
        <p:nvSpPr>
          <p:cNvPr id="80905" name="Rectangle 10"/>
          <p:cNvSpPr>
            <a:spLocks noChangeArrowheads="1"/>
          </p:cNvSpPr>
          <p:nvPr/>
        </p:nvSpPr>
        <p:spPr bwMode="auto">
          <a:xfrm>
            <a:off x="304800" y="5029200"/>
            <a:ext cx="3733800" cy="1066800"/>
          </a:xfrm>
          <a:prstGeom prst="rect">
            <a:avLst/>
          </a:prstGeom>
          <a:solidFill>
            <a:srgbClr val="FF9900"/>
          </a:solidFill>
          <a:ln w="9525" algn="ctr">
            <a:solidFill>
              <a:schemeClr val="tx1"/>
            </a:solidFill>
            <a:round/>
            <a:headEnd/>
            <a:tailEnd/>
          </a:ln>
        </p:spPr>
        <p:txBody>
          <a:bodyPr/>
          <a:lstStyle/>
          <a:p>
            <a:pPr algn="l">
              <a:defRPr/>
            </a:pPr>
            <a:r>
              <a:rPr lang="en-US" sz="1600" dirty="0">
                <a:latin typeface="+mn-lt"/>
              </a:rPr>
              <a:t>&lt;bean id=“…” class=“…”&gt;</a:t>
            </a:r>
          </a:p>
          <a:p>
            <a:pPr algn="l">
              <a:defRPr/>
            </a:pPr>
            <a:r>
              <a:rPr lang="en-US" sz="1600" dirty="0">
                <a:latin typeface="+mn-lt"/>
              </a:rPr>
              <a:t>&lt;property name=</a:t>
            </a:r>
            <a:r>
              <a:rPr lang="en-US" sz="1600" dirty="0" err="1">
                <a:latin typeface="+mn-lt"/>
              </a:rPr>
              <a:t>seqDao</a:t>
            </a:r>
            <a:r>
              <a:rPr lang="en-US" sz="1600" dirty="0">
                <a:latin typeface="+mn-lt"/>
              </a:rPr>
              <a:t>”</a:t>
            </a:r>
          </a:p>
          <a:p>
            <a:pPr algn="l">
              <a:defRPr/>
            </a:pPr>
            <a:r>
              <a:rPr lang="en-US" sz="1600" dirty="0">
                <a:latin typeface="+mn-lt"/>
              </a:rPr>
              <a:t>	ref=“</a:t>
            </a:r>
            <a:r>
              <a:rPr lang="en-US" sz="1600" dirty="0" err="1">
                <a:latin typeface="+mn-lt"/>
              </a:rPr>
              <a:t>sequenceDao</a:t>
            </a:r>
            <a:r>
              <a:rPr lang="en-US" sz="1600" dirty="0">
                <a:latin typeface="+mn-lt"/>
              </a:rPr>
              <a:t>”/&gt;</a:t>
            </a:r>
          </a:p>
          <a:p>
            <a:pPr algn="l">
              <a:defRPr/>
            </a:pPr>
            <a:r>
              <a:rPr lang="en-US" sz="1600" dirty="0">
                <a:latin typeface="+mn-lt"/>
              </a:rPr>
              <a:t>&lt;/bean&gt;</a:t>
            </a:r>
          </a:p>
        </p:txBody>
      </p:sp>
      <p:sp>
        <p:nvSpPr>
          <p:cNvPr id="12" name="Rectangle 11"/>
          <p:cNvSpPr/>
          <p:nvPr/>
        </p:nvSpPr>
        <p:spPr bwMode="auto">
          <a:xfrm>
            <a:off x="4724400" y="2514600"/>
            <a:ext cx="4114800" cy="685800"/>
          </a:xfrm>
          <a:prstGeom prst="rect">
            <a:avLst/>
          </a:prstGeom>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r>
              <a:rPr lang="en-US" dirty="0">
                <a:solidFill>
                  <a:schemeClr val="tx1"/>
                </a:solidFill>
              </a:rPr>
              <a:t>Only one instance is created</a:t>
            </a:r>
          </a:p>
        </p:txBody>
      </p:sp>
      <p:sp>
        <p:nvSpPr>
          <p:cNvPr id="78859" name="Oval 12"/>
          <p:cNvSpPr>
            <a:spLocks noChangeArrowheads="1"/>
          </p:cNvSpPr>
          <p:nvPr/>
        </p:nvSpPr>
        <p:spPr bwMode="auto">
          <a:xfrm>
            <a:off x="4572000" y="3276600"/>
            <a:ext cx="2819400" cy="1905000"/>
          </a:xfrm>
          <a:prstGeom prst="ellipse">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r>
              <a:rPr lang="en-US" sz="1600"/>
              <a:t>1</a:t>
            </a:r>
          </a:p>
        </p:txBody>
      </p:sp>
      <p:cxnSp>
        <p:nvCxnSpPr>
          <p:cNvPr id="15" name="Straight Arrow Connector 14"/>
          <p:cNvCxnSpPr>
            <a:stCxn id="78859" idx="1"/>
          </p:cNvCxnSpPr>
          <p:nvPr/>
        </p:nvCxnSpPr>
        <p:spPr bwMode="auto">
          <a:xfrm rot="16200000" flipV="1">
            <a:off x="4371975" y="2943225"/>
            <a:ext cx="355600" cy="86995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78859" idx="2"/>
          </p:cNvCxnSpPr>
          <p:nvPr/>
        </p:nvCxnSpPr>
        <p:spPr bwMode="auto">
          <a:xfrm rot="10800000" flipV="1">
            <a:off x="4191000" y="4229100"/>
            <a:ext cx="381000" cy="381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a:stCxn id="78859" idx="3"/>
          </p:cNvCxnSpPr>
          <p:nvPr/>
        </p:nvCxnSpPr>
        <p:spPr bwMode="auto">
          <a:xfrm rot="5400000">
            <a:off x="4181475" y="4835525"/>
            <a:ext cx="736600" cy="86995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114</a:t>
            </a:fld>
            <a:endParaRPr lang="en-US" sz="1400" dirty="0"/>
          </a:p>
        </p:txBody>
      </p:sp>
    </p:spTree>
    <p:extLst>
      <p:ext uri="{BB962C8B-B14F-4D97-AF65-F5344CB8AC3E}">
        <p14:creationId xmlns:p14="http://schemas.microsoft.com/office/powerpoint/2010/main" val="32556518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371600"/>
            <a:ext cx="8686800" cy="4946650"/>
          </a:xfrm>
        </p:spPr>
        <p:txBody>
          <a:bodyPr/>
          <a:lstStyle/>
          <a:p>
            <a:pPr>
              <a:spcBef>
                <a:spcPts val="0"/>
              </a:spcBef>
            </a:pPr>
            <a:r>
              <a:rPr lang="en-US" sz="2800" dirty="0"/>
              <a:t>Prototype scope of bean deployment results in the </a:t>
            </a:r>
            <a:r>
              <a:rPr lang="en-US" sz="2800" i="1" dirty="0"/>
              <a:t>creation of a new bean instance</a:t>
            </a:r>
            <a:r>
              <a:rPr lang="en-US" sz="2800" dirty="0"/>
              <a:t> every time a request for that specific bean </a:t>
            </a:r>
            <a:r>
              <a:rPr lang="en-US" dirty="0"/>
              <a:t>is </a:t>
            </a:r>
            <a:r>
              <a:rPr lang="en-US" dirty="0" smtClean="0"/>
              <a:t>made.</a:t>
            </a:r>
            <a:endParaRPr lang="en-US" dirty="0"/>
          </a:p>
          <a:p>
            <a:pPr>
              <a:spcBef>
                <a:spcPts val="0"/>
              </a:spcBef>
            </a:pPr>
            <a:endParaRPr lang="en-US" dirty="0"/>
          </a:p>
        </p:txBody>
      </p:sp>
      <p:sp>
        <p:nvSpPr>
          <p:cNvPr id="79874" name="Title 1"/>
          <p:cNvSpPr>
            <a:spLocks noGrp="1"/>
          </p:cNvSpPr>
          <p:nvPr>
            <p:ph type="title"/>
          </p:nvPr>
        </p:nvSpPr>
        <p:spPr/>
        <p:txBody>
          <a:bodyPr/>
          <a:lstStyle/>
          <a:p>
            <a:r>
              <a:rPr lang="en-US" smtClean="0"/>
              <a:t>Prototype Scope</a:t>
            </a:r>
          </a:p>
        </p:txBody>
      </p:sp>
      <p:sp>
        <p:nvSpPr>
          <p:cNvPr id="5" name="Rectangle 4"/>
          <p:cNvSpPr/>
          <p:nvPr/>
        </p:nvSpPr>
        <p:spPr bwMode="auto">
          <a:xfrm>
            <a:off x="381000" y="2819400"/>
            <a:ext cx="8686800" cy="36576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dirty="0">
              <a:solidFill>
                <a:schemeClr val="tx1"/>
              </a:solidFill>
              <a:latin typeface="Arial" charset="0"/>
            </a:endParaRPr>
          </a:p>
        </p:txBody>
      </p:sp>
      <p:sp>
        <p:nvSpPr>
          <p:cNvPr id="81926" name="Rectangle 5"/>
          <p:cNvSpPr>
            <a:spLocks noChangeArrowheads="1"/>
          </p:cNvSpPr>
          <p:nvPr/>
        </p:nvSpPr>
        <p:spPr bwMode="auto">
          <a:xfrm>
            <a:off x="457200" y="2971800"/>
            <a:ext cx="3733800" cy="1066800"/>
          </a:xfrm>
          <a:prstGeom prst="rect">
            <a:avLst/>
          </a:prstGeom>
          <a:solidFill>
            <a:srgbClr val="FF9900"/>
          </a:solidFill>
          <a:ln w="9525" algn="ctr">
            <a:solidFill>
              <a:schemeClr val="tx1"/>
            </a:solidFill>
            <a:round/>
            <a:headEnd/>
            <a:tailEnd/>
          </a:ln>
        </p:spPr>
        <p:txBody>
          <a:bodyPr/>
          <a:lstStyle/>
          <a:p>
            <a:pPr algn="l">
              <a:defRPr/>
            </a:pPr>
            <a:r>
              <a:rPr lang="en-US" sz="1600" dirty="0">
                <a:latin typeface="+mn-lt"/>
              </a:rPr>
              <a:t>&lt;bean id=“…” class=“…”&gt;</a:t>
            </a:r>
          </a:p>
          <a:p>
            <a:pPr algn="l">
              <a:defRPr/>
            </a:pPr>
            <a:r>
              <a:rPr lang="en-US" sz="1600" dirty="0">
                <a:latin typeface="+mn-lt"/>
              </a:rPr>
              <a:t>&lt;property name=</a:t>
            </a:r>
            <a:r>
              <a:rPr lang="en-US" sz="1600" dirty="0" err="1">
                <a:latin typeface="+mn-lt"/>
              </a:rPr>
              <a:t>seqDao</a:t>
            </a:r>
            <a:r>
              <a:rPr lang="en-US" sz="1600" dirty="0">
                <a:latin typeface="+mn-lt"/>
              </a:rPr>
              <a:t>”</a:t>
            </a:r>
          </a:p>
          <a:p>
            <a:pPr algn="l">
              <a:defRPr/>
            </a:pPr>
            <a:r>
              <a:rPr lang="en-US" sz="1600" dirty="0">
                <a:latin typeface="+mn-lt"/>
              </a:rPr>
              <a:t>	ref=“</a:t>
            </a:r>
            <a:r>
              <a:rPr lang="en-US" sz="1600" dirty="0" err="1">
                <a:latin typeface="+mn-lt"/>
              </a:rPr>
              <a:t>sequenceDao</a:t>
            </a:r>
            <a:r>
              <a:rPr lang="en-US" sz="1600" dirty="0">
                <a:latin typeface="+mn-lt"/>
              </a:rPr>
              <a:t>”/&gt;</a:t>
            </a:r>
          </a:p>
          <a:p>
            <a:pPr algn="l">
              <a:defRPr/>
            </a:pPr>
            <a:r>
              <a:rPr lang="en-US" sz="1600" dirty="0">
                <a:latin typeface="+mn-lt"/>
              </a:rPr>
              <a:t>&lt;/bean&gt;</a:t>
            </a:r>
          </a:p>
        </p:txBody>
      </p:sp>
      <p:sp>
        <p:nvSpPr>
          <p:cNvPr id="81927" name="Rectangle 8"/>
          <p:cNvSpPr>
            <a:spLocks noChangeArrowheads="1"/>
          </p:cNvSpPr>
          <p:nvPr/>
        </p:nvSpPr>
        <p:spPr bwMode="auto">
          <a:xfrm>
            <a:off x="5486400" y="3962400"/>
            <a:ext cx="3505200" cy="685800"/>
          </a:xfrm>
          <a:prstGeom prst="rect">
            <a:avLst/>
          </a:prstGeom>
          <a:solidFill>
            <a:srgbClr val="A974F6"/>
          </a:solidFill>
          <a:ln w="9525" algn="ctr">
            <a:solidFill>
              <a:schemeClr val="tx1"/>
            </a:solidFill>
            <a:round/>
            <a:headEnd/>
            <a:tailEnd/>
          </a:ln>
        </p:spPr>
        <p:txBody>
          <a:bodyPr/>
          <a:lstStyle/>
          <a:p>
            <a:pPr algn="just">
              <a:defRPr/>
            </a:pPr>
            <a:r>
              <a:rPr lang="en-US" sz="1600" dirty="0">
                <a:solidFill>
                  <a:schemeClr val="bg1"/>
                </a:solidFill>
                <a:latin typeface="+mn-lt"/>
              </a:rPr>
              <a:t>&lt;</a:t>
            </a:r>
            <a:r>
              <a:rPr lang="en-US" sz="1600" dirty="0" err="1">
                <a:solidFill>
                  <a:schemeClr val="bg1"/>
                </a:solidFill>
                <a:latin typeface="+mn-lt"/>
              </a:rPr>
              <a:t>beanid</a:t>
            </a:r>
            <a:r>
              <a:rPr lang="en-US" sz="1600" dirty="0">
                <a:solidFill>
                  <a:schemeClr val="bg1"/>
                </a:solidFill>
                <a:latin typeface="+mn-lt"/>
              </a:rPr>
              <a:t>=“</a:t>
            </a:r>
            <a:r>
              <a:rPr lang="en-US" sz="1600" dirty="0" err="1">
                <a:solidFill>
                  <a:schemeClr val="bg1"/>
                </a:solidFill>
                <a:latin typeface="+mn-lt"/>
              </a:rPr>
              <a:t>sequenceDao</a:t>
            </a:r>
            <a:r>
              <a:rPr lang="en-US" sz="1600" dirty="0">
                <a:solidFill>
                  <a:schemeClr val="bg1"/>
                </a:solidFill>
                <a:latin typeface="+mn-lt"/>
              </a:rPr>
              <a:t>”  class=“…”   scope=“prototype”/&gt;</a:t>
            </a:r>
          </a:p>
        </p:txBody>
      </p:sp>
      <p:sp>
        <p:nvSpPr>
          <p:cNvPr id="81928" name="Rectangle 9"/>
          <p:cNvSpPr>
            <a:spLocks noChangeArrowheads="1"/>
          </p:cNvSpPr>
          <p:nvPr/>
        </p:nvSpPr>
        <p:spPr bwMode="auto">
          <a:xfrm>
            <a:off x="457200" y="4191000"/>
            <a:ext cx="3733800" cy="1066800"/>
          </a:xfrm>
          <a:prstGeom prst="rect">
            <a:avLst/>
          </a:prstGeom>
          <a:solidFill>
            <a:srgbClr val="FF9900"/>
          </a:solidFill>
          <a:ln w="9525" algn="ctr">
            <a:solidFill>
              <a:schemeClr val="tx1"/>
            </a:solidFill>
            <a:round/>
            <a:headEnd/>
            <a:tailEnd/>
          </a:ln>
        </p:spPr>
        <p:txBody>
          <a:bodyPr/>
          <a:lstStyle/>
          <a:p>
            <a:pPr algn="l">
              <a:defRPr/>
            </a:pPr>
            <a:r>
              <a:rPr lang="en-US" sz="1600" dirty="0">
                <a:latin typeface="+mn-lt"/>
              </a:rPr>
              <a:t>&lt;bean id=“…” class=“…”&gt;</a:t>
            </a:r>
          </a:p>
          <a:p>
            <a:pPr algn="l">
              <a:defRPr/>
            </a:pPr>
            <a:r>
              <a:rPr lang="en-US" sz="1600" dirty="0">
                <a:latin typeface="+mn-lt"/>
              </a:rPr>
              <a:t>&lt;property name=</a:t>
            </a:r>
            <a:r>
              <a:rPr lang="en-US" sz="1600" dirty="0" err="1">
                <a:latin typeface="+mn-lt"/>
              </a:rPr>
              <a:t>seqDao</a:t>
            </a:r>
            <a:r>
              <a:rPr lang="en-US" sz="1600" dirty="0">
                <a:latin typeface="+mn-lt"/>
              </a:rPr>
              <a:t>”</a:t>
            </a:r>
          </a:p>
          <a:p>
            <a:pPr algn="l">
              <a:defRPr/>
            </a:pPr>
            <a:r>
              <a:rPr lang="en-US" sz="1600" dirty="0">
                <a:latin typeface="+mn-lt"/>
              </a:rPr>
              <a:t>	ref=“</a:t>
            </a:r>
            <a:r>
              <a:rPr lang="en-US" sz="1600" dirty="0" err="1">
                <a:latin typeface="+mn-lt"/>
              </a:rPr>
              <a:t>sequenceDao</a:t>
            </a:r>
            <a:r>
              <a:rPr lang="en-US" sz="1600" dirty="0">
                <a:latin typeface="+mn-lt"/>
              </a:rPr>
              <a:t>”/&gt;</a:t>
            </a:r>
          </a:p>
          <a:p>
            <a:pPr algn="l">
              <a:defRPr/>
            </a:pPr>
            <a:r>
              <a:rPr lang="en-US" sz="1600" dirty="0">
                <a:latin typeface="+mn-lt"/>
              </a:rPr>
              <a:t>&lt;/bean&gt;</a:t>
            </a:r>
          </a:p>
        </p:txBody>
      </p:sp>
      <p:sp>
        <p:nvSpPr>
          <p:cNvPr id="81929" name="Rectangle 10"/>
          <p:cNvSpPr>
            <a:spLocks noChangeArrowheads="1"/>
          </p:cNvSpPr>
          <p:nvPr/>
        </p:nvSpPr>
        <p:spPr bwMode="auto">
          <a:xfrm>
            <a:off x="457200" y="5410200"/>
            <a:ext cx="3733800" cy="1066800"/>
          </a:xfrm>
          <a:prstGeom prst="rect">
            <a:avLst/>
          </a:prstGeom>
          <a:solidFill>
            <a:srgbClr val="FF9900"/>
          </a:solidFill>
          <a:ln w="9525" algn="ctr">
            <a:solidFill>
              <a:schemeClr val="tx1"/>
            </a:solidFill>
            <a:round/>
            <a:headEnd/>
            <a:tailEnd/>
          </a:ln>
        </p:spPr>
        <p:txBody>
          <a:bodyPr/>
          <a:lstStyle/>
          <a:p>
            <a:pPr algn="l">
              <a:defRPr/>
            </a:pPr>
            <a:r>
              <a:rPr lang="en-US" sz="1600" dirty="0">
                <a:latin typeface="+mn-lt"/>
              </a:rPr>
              <a:t>&lt;bean id=“…” class=“…”&gt;</a:t>
            </a:r>
          </a:p>
          <a:p>
            <a:pPr algn="l">
              <a:defRPr/>
            </a:pPr>
            <a:r>
              <a:rPr lang="en-US" sz="1600" dirty="0">
                <a:latin typeface="+mn-lt"/>
              </a:rPr>
              <a:t>&lt;property name=</a:t>
            </a:r>
            <a:r>
              <a:rPr lang="en-US" sz="1600" dirty="0" err="1">
                <a:latin typeface="+mn-lt"/>
              </a:rPr>
              <a:t>seqDao</a:t>
            </a:r>
            <a:r>
              <a:rPr lang="en-US" sz="1600" dirty="0">
                <a:latin typeface="+mn-lt"/>
              </a:rPr>
              <a:t>”</a:t>
            </a:r>
          </a:p>
          <a:p>
            <a:pPr algn="l">
              <a:defRPr/>
            </a:pPr>
            <a:r>
              <a:rPr lang="en-US" sz="1600" dirty="0">
                <a:latin typeface="+mn-lt"/>
              </a:rPr>
              <a:t>	ref=“</a:t>
            </a:r>
            <a:r>
              <a:rPr lang="en-US" sz="1600" dirty="0" err="1">
                <a:latin typeface="+mn-lt"/>
              </a:rPr>
              <a:t>sequenceDao</a:t>
            </a:r>
            <a:r>
              <a:rPr lang="en-US" sz="1600" dirty="0">
                <a:latin typeface="+mn-lt"/>
              </a:rPr>
              <a:t>”/&gt;</a:t>
            </a:r>
          </a:p>
          <a:p>
            <a:pPr algn="l">
              <a:defRPr/>
            </a:pPr>
            <a:r>
              <a:rPr lang="en-US" sz="1600" dirty="0">
                <a:latin typeface="+mn-lt"/>
              </a:rPr>
              <a:t>&lt;/bean&gt;</a:t>
            </a:r>
          </a:p>
        </p:txBody>
      </p:sp>
      <p:sp>
        <p:nvSpPr>
          <p:cNvPr id="12" name="Rectangle 11"/>
          <p:cNvSpPr/>
          <p:nvPr/>
        </p:nvSpPr>
        <p:spPr bwMode="auto">
          <a:xfrm>
            <a:off x="4953000" y="2819400"/>
            <a:ext cx="4114800" cy="457200"/>
          </a:xfrm>
          <a:prstGeom prst="rect">
            <a:avLst/>
          </a:prstGeom>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r>
              <a:rPr lang="en-US" dirty="0">
                <a:solidFill>
                  <a:schemeClr val="tx1"/>
                </a:solidFill>
              </a:rPr>
              <a:t>A brand new instance is created</a:t>
            </a:r>
          </a:p>
        </p:txBody>
      </p:sp>
      <p:sp>
        <p:nvSpPr>
          <p:cNvPr id="81931" name="Oval 12"/>
          <p:cNvSpPr>
            <a:spLocks noChangeArrowheads="1"/>
          </p:cNvSpPr>
          <p:nvPr/>
        </p:nvSpPr>
        <p:spPr bwMode="auto">
          <a:xfrm>
            <a:off x="5029200" y="3276600"/>
            <a:ext cx="457200" cy="533400"/>
          </a:xfrm>
          <a:prstGeom prst="ellipse">
            <a:avLst/>
          </a:prstGeom>
          <a:noFill/>
          <a:ln w="38100" algn="ctr">
            <a:solidFill>
              <a:srgbClr val="C00000"/>
            </a:solidFill>
            <a:round/>
            <a:headEnd/>
            <a:tailEnd/>
          </a:ln>
        </p:spPr>
        <p:txBody>
          <a:bodyPr/>
          <a:lstStyle/>
          <a:p>
            <a:pPr>
              <a:defRPr/>
            </a:pPr>
            <a:r>
              <a:rPr lang="en-US" sz="1600" dirty="0">
                <a:latin typeface="+mn-lt"/>
              </a:rPr>
              <a:t>1</a:t>
            </a:r>
          </a:p>
        </p:txBody>
      </p:sp>
      <p:cxnSp>
        <p:nvCxnSpPr>
          <p:cNvPr id="15" name="Straight Arrow Connector 14"/>
          <p:cNvCxnSpPr/>
          <p:nvPr/>
        </p:nvCxnSpPr>
        <p:spPr bwMode="auto">
          <a:xfrm rot="10800000">
            <a:off x="4191000" y="3505200"/>
            <a:ext cx="838200" cy="1588"/>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1933" name="Oval 31"/>
          <p:cNvSpPr>
            <a:spLocks noChangeArrowheads="1"/>
          </p:cNvSpPr>
          <p:nvPr/>
        </p:nvSpPr>
        <p:spPr bwMode="auto">
          <a:xfrm>
            <a:off x="5029200" y="4648200"/>
            <a:ext cx="457200" cy="533400"/>
          </a:xfrm>
          <a:prstGeom prst="ellipse">
            <a:avLst/>
          </a:prstGeom>
          <a:noFill/>
          <a:ln w="38100" algn="ctr">
            <a:solidFill>
              <a:srgbClr val="C00000"/>
            </a:solidFill>
            <a:round/>
            <a:headEnd/>
            <a:tailEnd/>
          </a:ln>
        </p:spPr>
        <p:txBody>
          <a:bodyPr/>
          <a:lstStyle/>
          <a:p>
            <a:pPr>
              <a:defRPr/>
            </a:pPr>
            <a:r>
              <a:rPr lang="en-US" sz="1600" dirty="0">
                <a:latin typeface="+mn-lt"/>
              </a:rPr>
              <a:t>2</a:t>
            </a:r>
          </a:p>
        </p:txBody>
      </p:sp>
      <p:cxnSp>
        <p:nvCxnSpPr>
          <p:cNvPr id="33" name="Straight Arrow Connector 32"/>
          <p:cNvCxnSpPr/>
          <p:nvPr/>
        </p:nvCxnSpPr>
        <p:spPr bwMode="auto">
          <a:xfrm rot="10800000">
            <a:off x="4191000" y="4876800"/>
            <a:ext cx="838200" cy="1588"/>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1935" name="Oval 33"/>
          <p:cNvSpPr>
            <a:spLocks noChangeArrowheads="1"/>
          </p:cNvSpPr>
          <p:nvPr/>
        </p:nvSpPr>
        <p:spPr bwMode="auto">
          <a:xfrm>
            <a:off x="5029200" y="5638800"/>
            <a:ext cx="457200" cy="533400"/>
          </a:xfrm>
          <a:prstGeom prst="ellipse">
            <a:avLst/>
          </a:prstGeom>
          <a:noFill/>
          <a:ln w="38100" algn="ctr">
            <a:solidFill>
              <a:srgbClr val="C00000"/>
            </a:solidFill>
            <a:round/>
            <a:headEnd/>
            <a:tailEnd/>
          </a:ln>
        </p:spPr>
        <p:txBody>
          <a:bodyPr/>
          <a:lstStyle/>
          <a:p>
            <a:pPr>
              <a:defRPr/>
            </a:pPr>
            <a:r>
              <a:rPr lang="en-US" sz="1600" dirty="0">
                <a:latin typeface="+mn-lt"/>
              </a:rPr>
              <a:t>3</a:t>
            </a:r>
          </a:p>
        </p:txBody>
      </p:sp>
      <p:cxnSp>
        <p:nvCxnSpPr>
          <p:cNvPr id="35" name="Straight Arrow Connector 34"/>
          <p:cNvCxnSpPr/>
          <p:nvPr/>
        </p:nvCxnSpPr>
        <p:spPr bwMode="auto">
          <a:xfrm rot="10800000">
            <a:off x="4191000" y="5867400"/>
            <a:ext cx="838200" cy="1588"/>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115</a:t>
            </a:fld>
            <a:endParaRPr lang="en-US" sz="1400" dirty="0"/>
          </a:p>
        </p:txBody>
      </p:sp>
    </p:spTree>
    <p:extLst>
      <p:ext uri="{BB962C8B-B14F-4D97-AF65-F5344CB8AC3E}">
        <p14:creationId xmlns:p14="http://schemas.microsoft.com/office/powerpoint/2010/main" val="20043888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1143000" y="206375"/>
            <a:ext cx="8001000" cy="631825"/>
          </a:xfrm>
        </p:spPr>
        <p:txBody>
          <a:bodyPr/>
          <a:lstStyle/>
          <a:p>
            <a:r>
              <a:rPr lang="en-US" sz="3200" smtClean="0"/>
              <a:t> Singleton Beans with Prototype-bean Dependencies</a:t>
            </a:r>
          </a:p>
        </p:txBody>
      </p:sp>
      <p:sp>
        <p:nvSpPr>
          <p:cNvPr id="80899" name="Content Placeholder 2"/>
          <p:cNvSpPr>
            <a:spLocks noGrp="1"/>
          </p:cNvSpPr>
          <p:nvPr>
            <p:ph idx="1"/>
          </p:nvPr>
        </p:nvSpPr>
        <p:spPr>
          <a:xfrm>
            <a:off x="228600" y="1447800"/>
            <a:ext cx="8686800" cy="4946650"/>
          </a:xfrm>
        </p:spPr>
        <p:txBody>
          <a:bodyPr/>
          <a:lstStyle/>
          <a:p>
            <a:r>
              <a:rPr lang="en-US" dirty="0" smtClean="0"/>
              <a:t>You cannot dependency-inject a prototype-scoped bean into your singleton bean, because that injection takes place only </a:t>
            </a:r>
            <a:r>
              <a:rPr lang="en-US" i="1" dirty="0" smtClean="0"/>
              <a:t>once</a:t>
            </a:r>
            <a:r>
              <a:rPr lang="en-US" dirty="0" smtClean="0"/>
              <a:t>. It occurs when the Spring container is instantiating the singleton bean and resolving and injecting its dependencies.</a:t>
            </a:r>
          </a:p>
          <a:p>
            <a:endParaRPr lang="en-US" dirty="0" smtClean="0"/>
          </a:p>
          <a:p>
            <a:r>
              <a:rPr lang="en-US" dirty="0" smtClean="0"/>
              <a:t>If you need a new instance of a prototype bean at runtime more than once, use </a:t>
            </a:r>
            <a:r>
              <a:rPr lang="en-US" sz="2800" b="1" dirty="0" smtClean="0"/>
              <a:t>Lookup Method Injection.</a:t>
            </a:r>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116</a:t>
            </a:fld>
            <a:endParaRPr lang="en-US" sz="1400" dirty="0"/>
          </a:p>
        </p:txBody>
      </p:sp>
    </p:spTree>
    <p:extLst>
      <p:ext uri="{BB962C8B-B14F-4D97-AF65-F5344CB8AC3E}">
        <p14:creationId xmlns:p14="http://schemas.microsoft.com/office/powerpoint/2010/main" val="20858424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smtClean="0"/>
              <a:t>Lookup Method Injection</a:t>
            </a:r>
          </a:p>
        </p:txBody>
      </p:sp>
      <p:sp>
        <p:nvSpPr>
          <p:cNvPr id="81923" name="Content Placeholder 2"/>
          <p:cNvSpPr>
            <a:spLocks noGrp="1"/>
          </p:cNvSpPr>
          <p:nvPr>
            <p:ph idx="1"/>
          </p:nvPr>
        </p:nvSpPr>
        <p:spPr>
          <a:xfrm>
            <a:off x="228600" y="1447800"/>
            <a:ext cx="8686800" cy="4946650"/>
          </a:xfrm>
        </p:spPr>
        <p:txBody>
          <a:bodyPr/>
          <a:lstStyle/>
          <a:p>
            <a:r>
              <a:rPr lang="en-US" dirty="0" smtClean="0"/>
              <a:t>Lookup method injection is the ability of the container to override methods on </a:t>
            </a:r>
            <a:r>
              <a:rPr lang="en-US" i="1" dirty="0" smtClean="0"/>
              <a:t>container managed beans</a:t>
            </a:r>
            <a:r>
              <a:rPr lang="en-US" dirty="0" smtClean="0"/>
              <a:t>, to return the lookup result for another named bean in the container.</a:t>
            </a:r>
          </a:p>
          <a:p>
            <a:r>
              <a:rPr lang="en-US" dirty="0" smtClean="0"/>
              <a:t>The Spring Framework implements this method injection by using </a:t>
            </a:r>
            <a:r>
              <a:rPr lang="en-US" dirty="0" err="1" smtClean="0"/>
              <a:t>bytecode</a:t>
            </a:r>
            <a:r>
              <a:rPr lang="en-US" dirty="0" smtClean="0"/>
              <a:t> generation from the </a:t>
            </a:r>
            <a:r>
              <a:rPr lang="en-US" dirty="0" smtClean="0">
                <a:solidFill>
                  <a:srgbClr val="002060"/>
                </a:solidFill>
              </a:rPr>
              <a:t>CGLIB </a:t>
            </a:r>
            <a:r>
              <a:rPr lang="en-US" dirty="0" smtClean="0"/>
              <a:t>library to generate dynamically, a subclass that overrides the method.</a:t>
            </a:r>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117</a:t>
            </a:fld>
            <a:endParaRPr lang="en-US" sz="1400" dirty="0"/>
          </a:p>
        </p:txBody>
      </p:sp>
    </p:spTree>
    <p:extLst>
      <p:ext uri="{BB962C8B-B14F-4D97-AF65-F5344CB8AC3E}">
        <p14:creationId xmlns:p14="http://schemas.microsoft.com/office/powerpoint/2010/main" val="2647408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Activity</a:t>
            </a:r>
            <a:endParaRPr lang="en-US" dirty="0"/>
          </a:p>
        </p:txBody>
      </p:sp>
      <p:sp>
        <p:nvSpPr>
          <p:cNvPr id="3" name="Content Placeholder 2"/>
          <p:cNvSpPr>
            <a:spLocks noGrp="1"/>
          </p:cNvSpPr>
          <p:nvPr>
            <p:ph idx="1"/>
          </p:nvPr>
        </p:nvSpPr>
        <p:spPr>
          <a:xfrm>
            <a:off x="228600" y="1447800"/>
            <a:ext cx="8686800" cy="4946650"/>
          </a:xfrm>
        </p:spPr>
        <p:txBody>
          <a:bodyPr/>
          <a:lstStyle/>
          <a:p>
            <a:r>
              <a:rPr lang="en-US" dirty="0" smtClean="0"/>
              <a:t>Fill in the blanks with the appropriate options: </a:t>
            </a:r>
          </a:p>
          <a:p>
            <a:pPr marL="914400" lvl="1" indent="-457200">
              <a:buFont typeface="+mj-lt"/>
              <a:buAutoNum type="arabicPeriod"/>
            </a:pPr>
            <a:r>
              <a:rPr lang="en-US" dirty="0" smtClean="0"/>
              <a:t>_____________ </a:t>
            </a:r>
            <a:r>
              <a:rPr lang="en-US" dirty="0"/>
              <a:t>bean post processor checks if the bean property is </a:t>
            </a:r>
            <a:r>
              <a:rPr lang="en-US" dirty="0" smtClean="0"/>
              <a:t>set.</a:t>
            </a:r>
          </a:p>
          <a:p>
            <a:pPr marL="914400" lvl="1" indent="-457200">
              <a:buFont typeface="+mj-lt"/>
              <a:buAutoNum type="arabicPeriod"/>
            </a:pPr>
            <a:r>
              <a:rPr lang="en-US" dirty="0" smtClean="0"/>
              <a:t>List the modes of auto-wiring supported by Spring.</a:t>
            </a:r>
          </a:p>
          <a:p>
            <a:pPr marL="914400" lvl="1" indent="-457200">
              <a:buFont typeface="+mj-lt"/>
              <a:buAutoNum type="arabicPeriod"/>
            </a:pPr>
            <a:r>
              <a:rPr lang="en-US" dirty="0" smtClean="0"/>
              <a:t>____________ </a:t>
            </a:r>
            <a:r>
              <a:rPr lang="en-US" dirty="0"/>
              <a:t>annotation is used with Spring to manage </a:t>
            </a:r>
            <a:r>
              <a:rPr lang="en-US" dirty="0" smtClean="0"/>
              <a:t>components.</a:t>
            </a:r>
            <a:endParaRPr lang="en-US" dirty="0"/>
          </a:p>
          <a:p>
            <a:pPr marL="914400" lvl="1" indent="-457200">
              <a:buFont typeface="+mj-lt"/>
              <a:buAutoNum type="arabicPeriod"/>
            </a:pPr>
            <a:r>
              <a:rPr lang="en-US" dirty="0"/>
              <a:t>___________ scope attribute forces the spring container to create a new bean instance each time it is </a:t>
            </a:r>
            <a:r>
              <a:rPr lang="en-US" dirty="0" smtClean="0"/>
              <a:t>requested.</a:t>
            </a:r>
          </a:p>
          <a:p>
            <a:pPr lvl="1">
              <a:defRPr/>
            </a:pPr>
            <a:r>
              <a:rPr lang="en-US" sz="2200" dirty="0"/>
              <a:t>Type in your response in the chat window.</a:t>
            </a:r>
          </a:p>
          <a:p>
            <a:pPr lvl="1">
              <a:defRPr/>
            </a:pPr>
            <a:r>
              <a:rPr lang="en-US" sz="2200" dirty="0"/>
              <a:t>When asked, submit your response.</a:t>
            </a:r>
          </a:p>
          <a:p>
            <a:pPr lvl="1">
              <a:defRPr/>
            </a:pPr>
            <a:r>
              <a:rPr lang="en-US" sz="2200" dirty="0"/>
              <a:t>Begin now.</a:t>
            </a:r>
          </a:p>
          <a:p>
            <a:pPr marL="914400" lvl="1" indent="-457200">
              <a:buFont typeface="+mj-lt"/>
              <a:buAutoNum type="arabicPeriod"/>
            </a:pPr>
            <a:endParaRPr lang="en-US" dirty="0"/>
          </a:p>
        </p:txBody>
      </p:sp>
      <p:pic>
        <p:nvPicPr>
          <p:cNvPr id="5" name="Picture 2" descr="C:\Documents and Settings\148282\Desktop\interactive-Activity.png"/>
          <p:cNvPicPr>
            <a:picLocks noChangeAspect="1" noChangeArrowheads="1"/>
          </p:cNvPicPr>
          <p:nvPr/>
        </p:nvPicPr>
        <p:blipFill>
          <a:blip r:embed="rId3" cstate="print"/>
          <a:srcRect/>
          <a:stretch>
            <a:fillRect/>
          </a:stretch>
        </p:blipFill>
        <p:spPr bwMode="auto">
          <a:xfrm>
            <a:off x="7402417" y="0"/>
            <a:ext cx="1165439" cy="1275296"/>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118</a:t>
            </a:fld>
            <a:endParaRPr lang="en-US" sz="1400" dirty="0"/>
          </a:p>
        </p:txBody>
      </p:sp>
    </p:spTree>
    <p:extLst>
      <p:ext uri="{BB962C8B-B14F-4D97-AF65-F5344CB8AC3E}">
        <p14:creationId xmlns:p14="http://schemas.microsoft.com/office/powerpoint/2010/main" val="1654594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Activity</a:t>
            </a:r>
            <a:endParaRPr lang="en-US" dirty="0"/>
          </a:p>
        </p:txBody>
      </p:sp>
      <p:sp>
        <p:nvSpPr>
          <p:cNvPr id="3" name="Content Placeholder 2"/>
          <p:cNvSpPr>
            <a:spLocks noGrp="1"/>
          </p:cNvSpPr>
          <p:nvPr>
            <p:ph idx="1"/>
          </p:nvPr>
        </p:nvSpPr>
        <p:spPr>
          <a:xfrm>
            <a:off x="228600" y="1447800"/>
            <a:ext cx="8686800" cy="4946650"/>
          </a:xfrm>
        </p:spPr>
        <p:txBody>
          <a:bodyPr/>
          <a:lstStyle/>
          <a:p>
            <a:r>
              <a:rPr lang="en-US" dirty="0"/>
              <a:t>Let us discuss difference between &lt;ref bean….&gt; and &lt;ref </a:t>
            </a:r>
            <a:r>
              <a:rPr lang="en-US" dirty="0" smtClean="0"/>
              <a:t>local …&gt;.</a:t>
            </a:r>
          </a:p>
          <a:p>
            <a:pPr lvl="1">
              <a:defRPr/>
            </a:pPr>
            <a:r>
              <a:rPr lang="en-US" dirty="0"/>
              <a:t>Raise your hand if you wish to respond.</a:t>
            </a:r>
          </a:p>
          <a:p>
            <a:pPr lvl="1">
              <a:defRPr/>
            </a:pPr>
            <a:r>
              <a:rPr lang="en-US" dirty="0"/>
              <a:t>Type in your response in the chat window.</a:t>
            </a:r>
          </a:p>
          <a:p>
            <a:pPr lvl="1">
              <a:defRPr/>
            </a:pPr>
            <a:r>
              <a:rPr lang="en-US" dirty="0"/>
              <a:t>Be prepared to speak to explain your response.</a:t>
            </a:r>
          </a:p>
          <a:p>
            <a:pPr lvl="1">
              <a:defRPr/>
            </a:pPr>
            <a:r>
              <a:rPr lang="en-US" dirty="0"/>
              <a:t>Begin now.</a:t>
            </a:r>
          </a:p>
          <a:p>
            <a:endParaRPr lang="en-US" dirty="0"/>
          </a:p>
          <a:p>
            <a:endParaRPr lang="en-US" dirty="0"/>
          </a:p>
        </p:txBody>
      </p:sp>
      <p:pic>
        <p:nvPicPr>
          <p:cNvPr id="5" name="Picture 2" descr="C:\Documents and Settings\148282\Desktop\interactive-Activity.png"/>
          <p:cNvPicPr>
            <a:picLocks noChangeAspect="1" noChangeArrowheads="1"/>
          </p:cNvPicPr>
          <p:nvPr/>
        </p:nvPicPr>
        <p:blipFill>
          <a:blip r:embed="rId3" cstate="print"/>
          <a:srcRect/>
          <a:stretch>
            <a:fillRect/>
          </a:stretch>
        </p:blipFill>
        <p:spPr bwMode="auto">
          <a:xfrm>
            <a:off x="7402417" y="0"/>
            <a:ext cx="1165439" cy="1275296"/>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119</a:t>
            </a:fld>
            <a:endParaRPr lang="en-US" sz="1400" dirty="0"/>
          </a:p>
        </p:txBody>
      </p:sp>
    </p:spTree>
    <p:extLst>
      <p:ext uri="{BB962C8B-B14F-4D97-AF65-F5344CB8AC3E}">
        <p14:creationId xmlns:p14="http://schemas.microsoft.com/office/powerpoint/2010/main" val="77265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447800" y="0"/>
            <a:ext cx="7391400" cy="1219199"/>
          </a:xfrm>
        </p:spPr>
        <p:txBody>
          <a:bodyPr/>
          <a:lstStyle/>
          <a:p>
            <a:r>
              <a:rPr lang="en-US" dirty="0" smtClean="0"/>
              <a:t>Do You Know</a:t>
            </a:r>
          </a:p>
        </p:txBody>
      </p:sp>
      <p:sp>
        <p:nvSpPr>
          <p:cNvPr id="819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79153C23-E86C-4032-810B-50C29BE973F3}" type="slidenum">
              <a:rPr lang="en-US" b="0" smtClean="0">
                <a:solidFill>
                  <a:srgbClr val="000000"/>
                </a:solidFill>
                <a:latin typeface="Verdana" pitchFamily="34" charset="0"/>
              </a:rPr>
              <a:pPr eaLnBrk="1" hangingPunct="1"/>
              <a:t>12</a:t>
            </a:fld>
            <a:endParaRPr lang="en-US" b="0" smtClean="0">
              <a:solidFill>
                <a:srgbClr val="000000"/>
              </a:solidFill>
              <a:latin typeface="Verdana" pitchFamily="34" charset="0"/>
            </a:endParaRPr>
          </a:p>
        </p:txBody>
      </p:sp>
      <p:pic>
        <p:nvPicPr>
          <p:cNvPr id="8197" name="Picture 5" descr="do you know.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5715000"/>
            <a:ext cx="9017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a:spLocks noGrp="1"/>
          </p:cNvSpPr>
          <p:nvPr>
            <p:ph idx="1"/>
          </p:nvPr>
        </p:nvSpPr>
        <p:spPr>
          <a:xfrm>
            <a:off x="304800" y="1676400"/>
            <a:ext cx="8610600" cy="4114800"/>
          </a:xfrm>
          <a:solidFill>
            <a:schemeClr val="accent3">
              <a:lumMod val="60000"/>
              <a:lumOff val="40000"/>
            </a:schemeClr>
          </a:solidFill>
        </p:spPr>
        <p:txBody>
          <a:bodyPr/>
          <a:lstStyle/>
          <a:p>
            <a:pPr>
              <a:spcBef>
                <a:spcPts val="0"/>
              </a:spcBef>
              <a:defRPr/>
            </a:pPr>
            <a:r>
              <a:rPr lang="en-US" dirty="0" smtClean="0"/>
              <a:t>As an application developer when you are using Spring framework, you can:</a:t>
            </a:r>
          </a:p>
          <a:p>
            <a:pPr marL="1079500" indent="-457200">
              <a:spcBef>
                <a:spcPts val="0"/>
              </a:spcBef>
              <a:buClr>
                <a:schemeClr val="tx1"/>
              </a:buClr>
              <a:buFont typeface="Arial" pitchFamily="34" charset="0"/>
              <a:buChar char="–"/>
              <a:defRPr/>
            </a:pPr>
            <a:r>
              <a:rPr lang="en-US" sz="2400" dirty="0" smtClean="0"/>
              <a:t>Make a Java method execute in a database transaction without having to deal with transaction APIs.</a:t>
            </a:r>
          </a:p>
          <a:p>
            <a:pPr marL="1079500" indent="-457200">
              <a:spcBef>
                <a:spcPts val="0"/>
              </a:spcBef>
              <a:buClr>
                <a:schemeClr val="tx1"/>
              </a:buClr>
              <a:buFont typeface="Arial" pitchFamily="34" charset="0"/>
              <a:buChar char="–"/>
              <a:defRPr/>
            </a:pPr>
            <a:r>
              <a:rPr lang="en-US" sz="2400" dirty="0" smtClean="0"/>
              <a:t>Make a local Java method a remote procedure without having to deal with remote APIs.</a:t>
            </a:r>
          </a:p>
          <a:p>
            <a:pPr marL="1079500" indent="-457200">
              <a:spcBef>
                <a:spcPts val="0"/>
              </a:spcBef>
              <a:buClr>
                <a:schemeClr val="tx1"/>
              </a:buClr>
              <a:buFont typeface="Arial" pitchFamily="34" charset="0"/>
              <a:buChar char="–"/>
              <a:defRPr/>
            </a:pPr>
            <a:r>
              <a:rPr lang="en-US" sz="2400" dirty="0" smtClean="0"/>
              <a:t> Make a local Java method a management operation without having to deal with JMX APIs.</a:t>
            </a:r>
          </a:p>
          <a:p>
            <a:pPr marL="1079500" indent="-457200">
              <a:spcBef>
                <a:spcPts val="0"/>
              </a:spcBef>
              <a:buClr>
                <a:schemeClr val="tx1"/>
              </a:buClr>
              <a:buFont typeface="Arial" pitchFamily="34" charset="0"/>
              <a:buChar char="–"/>
              <a:defRPr/>
            </a:pPr>
            <a:r>
              <a:rPr lang="en-US" sz="2400" dirty="0" smtClean="0"/>
              <a:t> Make a local Java method a message handler without having to deal with JMS APIs.</a:t>
            </a:r>
          </a:p>
        </p:txBody>
      </p:sp>
    </p:spTree>
    <p:extLst>
      <p:ext uri="{BB962C8B-B14F-4D97-AF65-F5344CB8AC3E}">
        <p14:creationId xmlns:p14="http://schemas.microsoft.com/office/powerpoint/2010/main" val="7566617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Bean Initialization and Destruction</a:t>
            </a:r>
          </a:p>
        </p:txBody>
      </p:sp>
      <p:sp>
        <p:nvSpPr>
          <p:cNvPr id="6" name="Content Placeholder 2"/>
          <p:cNvSpPr>
            <a:spLocks noGrp="1"/>
          </p:cNvSpPr>
          <p:nvPr>
            <p:ph idx="1"/>
          </p:nvPr>
        </p:nvSpPr>
        <p:spPr>
          <a:xfrm>
            <a:off x="228600" y="1447800"/>
            <a:ext cx="8686800" cy="4946650"/>
          </a:xfrm>
        </p:spPr>
        <p:txBody>
          <a:bodyPr/>
          <a:lstStyle/>
          <a:p>
            <a:pPr eaLnBrk="1" hangingPunct="1">
              <a:buFont typeface="Arial" pitchFamily="34" charset="0"/>
              <a:buChar char="•"/>
            </a:pPr>
            <a:r>
              <a:rPr dirty="0" smtClean="0"/>
              <a:t>Many real-world components have to perform certain types of initialization tasks before they are ready to be used. </a:t>
            </a:r>
          </a:p>
          <a:p>
            <a:pPr eaLnBrk="1" hangingPunct="1">
              <a:buFont typeface="Arial" pitchFamily="34" charset="0"/>
              <a:buChar char="•"/>
            </a:pPr>
            <a:r>
              <a:rPr dirty="0" smtClean="0"/>
              <a:t>Such tasks include opening a file, opening a network/database connection, allocating memory, and so on. Also, they have to perform the corresponding destruction tasks at the end of their life cycle. </a:t>
            </a:r>
          </a:p>
          <a:p>
            <a:pPr eaLnBrk="1" hangingPunct="1">
              <a:buFont typeface="Arial" pitchFamily="34" charset="0"/>
              <a:buChar char="•"/>
            </a:pPr>
            <a:r>
              <a:rPr dirty="0" smtClean="0"/>
              <a:t>So, you have a need to customize bean initialization and destruction in the Spring </a:t>
            </a:r>
            <a:r>
              <a:rPr dirty="0" err="1" smtClean="0"/>
              <a:t>IoC</a:t>
            </a:r>
            <a:r>
              <a:rPr dirty="0" smtClean="0"/>
              <a:t> container.</a:t>
            </a:r>
          </a:p>
          <a:p>
            <a:pPr eaLnBrk="1" hangingPunct="1">
              <a:buFont typeface="Wingdings" pitchFamily="2" charset="2"/>
              <a:buNone/>
            </a:pPr>
            <a:endParaRPr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120</a:t>
            </a:fld>
            <a:endParaRPr lang="en-US" sz="1400" dirty="0"/>
          </a:p>
        </p:txBody>
      </p:sp>
    </p:spTree>
    <p:extLst>
      <p:ext uri="{BB962C8B-B14F-4D97-AF65-F5344CB8AC3E}">
        <p14:creationId xmlns:p14="http://schemas.microsoft.com/office/powerpoint/2010/main" val="418466309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1447800" y="206375"/>
            <a:ext cx="7696200" cy="533400"/>
          </a:xfrm>
        </p:spPr>
        <p:txBody>
          <a:bodyPr/>
          <a:lstStyle/>
          <a:p>
            <a:r>
              <a:rPr lang="en-US" sz="3600" smtClean="0"/>
              <a:t>Bean Initialization and Destruction(Contd.)</a:t>
            </a:r>
          </a:p>
        </p:txBody>
      </p:sp>
      <p:sp>
        <p:nvSpPr>
          <p:cNvPr id="3" name="Content Placeholder 2"/>
          <p:cNvSpPr>
            <a:spLocks noGrp="1"/>
          </p:cNvSpPr>
          <p:nvPr>
            <p:ph idx="1"/>
          </p:nvPr>
        </p:nvSpPr>
        <p:spPr>
          <a:xfrm>
            <a:off x="228600" y="1477328"/>
            <a:ext cx="8686800" cy="3399472"/>
          </a:xfrm>
        </p:spPr>
        <p:txBody>
          <a:bodyPr/>
          <a:lstStyle/>
          <a:p>
            <a:pPr>
              <a:spcBef>
                <a:spcPts val="0"/>
              </a:spcBef>
              <a:defRPr/>
            </a:pPr>
            <a:r>
              <a:rPr lang="en-US" dirty="0" smtClean="0"/>
              <a:t>The following list shows the steps through which the Spring </a:t>
            </a:r>
            <a:r>
              <a:rPr lang="en-US" dirty="0" err="1" smtClean="0"/>
              <a:t>IoC</a:t>
            </a:r>
            <a:r>
              <a:rPr lang="en-US" dirty="0" smtClean="0"/>
              <a:t> container manages the life cycle of a bean. </a:t>
            </a:r>
          </a:p>
          <a:p>
            <a:pPr marL="914400" lvl="1" indent="-457200">
              <a:spcBef>
                <a:spcPts val="0"/>
              </a:spcBef>
              <a:buFont typeface="+mj-lt"/>
              <a:buAutoNum type="arabicPeriod"/>
              <a:defRPr/>
            </a:pPr>
            <a:r>
              <a:rPr lang="en-US" dirty="0" smtClean="0">
                <a:ea typeface="+mn-ea"/>
                <a:cs typeface="+mn-cs"/>
              </a:rPr>
              <a:t>Create the bean instance either by a constructor or by a factory method.</a:t>
            </a:r>
          </a:p>
          <a:p>
            <a:pPr marL="914400" lvl="1" indent="-457200">
              <a:spcBef>
                <a:spcPts val="0"/>
              </a:spcBef>
              <a:buFont typeface="+mj-lt"/>
              <a:buAutoNum type="arabicPeriod"/>
              <a:defRPr/>
            </a:pPr>
            <a:r>
              <a:rPr lang="en-US" dirty="0" smtClean="0">
                <a:ea typeface="+mn-ea"/>
                <a:cs typeface="+mn-cs"/>
              </a:rPr>
              <a:t>Set the values and bean references to the bean properties.</a:t>
            </a:r>
          </a:p>
          <a:p>
            <a:pPr marL="914400" lvl="1" indent="-457200">
              <a:spcBef>
                <a:spcPts val="0"/>
              </a:spcBef>
              <a:buFont typeface="+mj-lt"/>
              <a:buAutoNum type="arabicPeriod"/>
              <a:defRPr/>
            </a:pPr>
            <a:r>
              <a:rPr lang="en-US" dirty="0" smtClean="0">
                <a:ea typeface="+mn-ea"/>
                <a:cs typeface="+mn-cs"/>
              </a:rPr>
              <a:t>Call the initialization callback methods.</a:t>
            </a:r>
          </a:p>
          <a:p>
            <a:pPr marL="914400" lvl="1" indent="-457200">
              <a:spcBef>
                <a:spcPts val="0"/>
              </a:spcBef>
              <a:buFont typeface="+mj-lt"/>
              <a:buAutoNum type="arabicPeriod"/>
              <a:defRPr/>
            </a:pPr>
            <a:r>
              <a:rPr lang="en-US" dirty="0" smtClean="0">
                <a:ea typeface="+mn-ea"/>
                <a:cs typeface="+mn-cs"/>
              </a:rPr>
              <a:t>The bean is ready to be used.</a:t>
            </a:r>
          </a:p>
          <a:p>
            <a:pPr marL="914400" lvl="1" indent="-457200">
              <a:spcBef>
                <a:spcPts val="0"/>
              </a:spcBef>
              <a:buFont typeface="+mj-lt"/>
              <a:buAutoNum type="arabicPeriod"/>
              <a:defRPr/>
            </a:pPr>
            <a:r>
              <a:rPr lang="en-US" dirty="0" smtClean="0">
                <a:ea typeface="+mn-ea"/>
                <a:cs typeface="+mn-cs"/>
              </a:rPr>
              <a:t>When the container is shut down, call the destruction callback methods.</a:t>
            </a:r>
          </a:p>
          <a:p>
            <a:pPr>
              <a:spcBef>
                <a:spcPts val="0"/>
              </a:spcBef>
              <a:buFont typeface="Wingdings" pitchFamily="2" charset="2"/>
              <a:buNone/>
              <a:defRPr/>
            </a:pPr>
            <a:endParaRPr lang="en-US" sz="2400" dirty="0"/>
          </a:p>
        </p:txBody>
      </p:sp>
      <p:sp>
        <p:nvSpPr>
          <p:cNvPr id="83973" name="TextBox 4"/>
          <p:cNvSpPr txBox="1">
            <a:spLocks noChangeArrowheads="1"/>
          </p:cNvSpPr>
          <p:nvPr/>
        </p:nvSpPr>
        <p:spPr bwMode="auto">
          <a:xfrm>
            <a:off x="649476" y="4771072"/>
            <a:ext cx="14841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eaLnBrk="1" hangingPunct="1"/>
            <a:r>
              <a:rPr lang="en-US" sz="9000" dirty="0"/>
              <a:t>3</a:t>
            </a:r>
            <a:r>
              <a:rPr lang="en-US" dirty="0"/>
              <a:t> Ways</a:t>
            </a:r>
          </a:p>
        </p:txBody>
      </p:sp>
      <p:sp>
        <p:nvSpPr>
          <p:cNvPr id="83974" name="TextBox 5"/>
          <p:cNvSpPr txBox="1">
            <a:spLocks noChangeArrowheads="1"/>
          </p:cNvSpPr>
          <p:nvPr/>
        </p:nvSpPr>
        <p:spPr bwMode="auto">
          <a:xfrm>
            <a:off x="2819400" y="5040312"/>
            <a:ext cx="536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eaLnBrk="1" hangingPunct="1"/>
            <a:r>
              <a:rPr lang="en-US" dirty="0" err="1"/>
              <a:t>InitializingBean</a:t>
            </a:r>
            <a:r>
              <a:rPr lang="en-US" dirty="0"/>
              <a:t> and </a:t>
            </a:r>
            <a:r>
              <a:rPr lang="en-US" dirty="0" err="1"/>
              <a:t>DisposableBean</a:t>
            </a:r>
            <a:r>
              <a:rPr lang="en-US" dirty="0"/>
              <a:t> interfaces</a:t>
            </a:r>
          </a:p>
        </p:txBody>
      </p:sp>
      <p:sp>
        <p:nvSpPr>
          <p:cNvPr id="83975" name="TextBox 6"/>
          <p:cNvSpPr txBox="1">
            <a:spLocks noChangeArrowheads="1"/>
          </p:cNvSpPr>
          <p:nvPr/>
        </p:nvSpPr>
        <p:spPr bwMode="auto">
          <a:xfrm>
            <a:off x="2819400" y="5497512"/>
            <a:ext cx="5916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eaLnBrk="1" hangingPunct="1"/>
            <a:r>
              <a:rPr lang="en-US" dirty="0" err="1"/>
              <a:t>Init</a:t>
            </a:r>
            <a:r>
              <a:rPr lang="en-US" dirty="0"/>
              <a:t>-method and destroy-method attributes of a bean</a:t>
            </a:r>
          </a:p>
        </p:txBody>
      </p:sp>
      <p:sp>
        <p:nvSpPr>
          <p:cNvPr id="83976" name="TextBox 7"/>
          <p:cNvSpPr txBox="1">
            <a:spLocks noChangeArrowheads="1"/>
          </p:cNvSpPr>
          <p:nvPr/>
        </p:nvSpPr>
        <p:spPr bwMode="auto">
          <a:xfrm>
            <a:off x="2743200" y="6030912"/>
            <a:ext cx="5557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eaLnBrk="1" hangingPunct="1"/>
            <a:r>
              <a:rPr lang="en-US" dirty="0"/>
              <a:t>@</a:t>
            </a:r>
            <a:r>
              <a:rPr lang="en-US" dirty="0" err="1"/>
              <a:t>PostConstruct</a:t>
            </a:r>
            <a:r>
              <a:rPr lang="en-US" dirty="0"/>
              <a:t> and @</a:t>
            </a:r>
            <a:r>
              <a:rPr lang="en-US" dirty="0" err="1"/>
              <a:t>PreDestroy</a:t>
            </a:r>
            <a:r>
              <a:rPr lang="en-US" dirty="0"/>
              <a:t> annotations</a:t>
            </a:r>
          </a:p>
        </p:txBody>
      </p:sp>
      <p:cxnSp>
        <p:nvCxnSpPr>
          <p:cNvPr id="10" name="Straight Arrow Connector 9"/>
          <p:cNvCxnSpPr>
            <a:endCxn id="83974" idx="1"/>
          </p:cNvCxnSpPr>
          <p:nvPr/>
        </p:nvCxnSpPr>
        <p:spPr bwMode="auto">
          <a:xfrm flipV="1">
            <a:off x="1524000" y="5225256"/>
            <a:ext cx="1295400" cy="108744"/>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a:endCxn id="83975" idx="1"/>
          </p:cNvCxnSpPr>
          <p:nvPr/>
        </p:nvCxnSpPr>
        <p:spPr bwMode="auto">
          <a:xfrm>
            <a:off x="1447800" y="5345112"/>
            <a:ext cx="1371600" cy="337344"/>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bwMode="auto">
          <a:xfrm>
            <a:off x="1447800" y="5345112"/>
            <a:ext cx="1371600" cy="83820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13"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121</a:t>
            </a:fld>
            <a:endParaRPr lang="en-US" sz="1400" dirty="0"/>
          </a:p>
        </p:txBody>
      </p:sp>
    </p:spTree>
    <p:extLst>
      <p:ext uri="{BB962C8B-B14F-4D97-AF65-F5344CB8AC3E}">
        <p14:creationId xmlns:p14="http://schemas.microsoft.com/office/powerpoint/2010/main" val="10516629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sz="3600" dirty="0" err="1" smtClean="0"/>
              <a:t>Init</a:t>
            </a:r>
            <a:r>
              <a:rPr lang="en-US" sz="3600" dirty="0" smtClean="0"/>
              <a:t>-method and destroy-method</a:t>
            </a:r>
          </a:p>
        </p:txBody>
      </p:sp>
      <p:sp>
        <p:nvSpPr>
          <p:cNvPr id="84995" name="Content Placeholder 2"/>
          <p:cNvSpPr>
            <a:spLocks noGrp="1"/>
          </p:cNvSpPr>
          <p:nvPr>
            <p:ph idx="1"/>
          </p:nvPr>
        </p:nvSpPr>
        <p:spPr>
          <a:xfrm>
            <a:off x="228600" y="1371600"/>
            <a:ext cx="8686800" cy="1219200"/>
          </a:xfrm>
        </p:spPr>
        <p:txBody>
          <a:bodyPr/>
          <a:lstStyle/>
          <a:p>
            <a:r>
              <a:rPr lang="en-US" dirty="0" smtClean="0"/>
              <a:t>The Cashier class should be used to check out the products in a shopping cart. It records the time and the amount of each checkout in a text file.</a:t>
            </a:r>
          </a:p>
          <a:p>
            <a:pPr>
              <a:buFont typeface="Wingdings" pitchFamily="2" charset="2"/>
              <a:buNone/>
            </a:pPr>
            <a:endParaRPr lang="en-US" dirty="0" smtClean="0"/>
          </a:p>
          <a:p>
            <a:pPr>
              <a:buFont typeface="Wingdings" pitchFamily="2" charset="2"/>
              <a:buNone/>
            </a:pPr>
            <a:endParaRPr lang="en-US" dirty="0" smtClean="0"/>
          </a:p>
        </p:txBody>
      </p:sp>
      <p:sp>
        <p:nvSpPr>
          <p:cNvPr id="5" name="Content Placeholder 2"/>
          <p:cNvSpPr txBox="1">
            <a:spLocks/>
          </p:cNvSpPr>
          <p:nvPr/>
        </p:nvSpPr>
        <p:spPr bwMode="gray">
          <a:xfrm>
            <a:off x="228600" y="2743200"/>
            <a:ext cx="5334000" cy="3810000"/>
          </a:xfrm>
          <a:prstGeom prst="rect">
            <a:avLst/>
          </a:prstGeom>
          <a:noFill/>
          <a:ln w="9525">
            <a:noFill/>
            <a:miter lim="800000"/>
            <a:headEnd/>
            <a:tailEnd/>
          </a:ln>
        </p:spPr>
        <p:txBody>
          <a:bodyPr/>
          <a:lstStyle/>
          <a:p>
            <a:pPr algn="l">
              <a:defRPr/>
            </a:pPr>
            <a:r>
              <a:rPr lang="en-US" sz="1700" dirty="0"/>
              <a:t>public class Cashier {</a:t>
            </a:r>
          </a:p>
          <a:p>
            <a:pPr algn="l">
              <a:defRPr/>
            </a:pPr>
            <a:r>
              <a:rPr lang="en-US" sz="1700" dirty="0"/>
              <a:t>private String name;</a:t>
            </a:r>
          </a:p>
          <a:p>
            <a:pPr algn="l">
              <a:defRPr/>
            </a:pPr>
            <a:r>
              <a:rPr lang="en-US" sz="1700" dirty="0"/>
              <a:t>private String path;</a:t>
            </a:r>
          </a:p>
          <a:p>
            <a:pPr algn="l">
              <a:defRPr/>
            </a:pPr>
            <a:r>
              <a:rPr lang="en-US" sz="1700" dirty="0"/>
              <a:t>private </a:t>
            </a:r>
            <a:r>
              <a:rPr lang="en-US" sz="1700" dirty="0" err="1"/>
              <a:t>BufferedWriter</a:t>
            </a:r>
            <a:r>
              <a:rPr lang="en-US" sz="1700" dirty="0"/>
              <a:t> writer;</a:t>
            </a:r>
          </a:p>
          <a:p>
            <a:pPr algn="l">
              <a:defRPr/>
            </a:pPr>
            <a:r>
              <a:rPr lang="en-US" sz="1700" dirty="0"/>
              <a:t>public void </a:t>
            </a:r>
            <a:r>
              <a:rPr lang="en-US" sz="1700" dirty="0" err="1"/>
              <a:t>openFile</a:t>
            </a:r>
            <a:r>
              <a:rPr lang="en-US" sz="1700" dirty="0"/>
              <a:t>() throws </a:t>
            </a:r>
            <a:r>
              <a:rPr lang="en-US" sz="1700" dirty="0" err="1"/>
              <a:t>IOException</a:t>
            </a:r>
            <a:r>
              <a:rPr lang="en-US" sz="1700" dirty="0"/>
              <a:t> {</a:t>
            </a:r>
          </a:p>
          <a:p>
            <a:pPr algn="l">
              <a:defRPr/>
            </a:pPr>
            <a:r>
              <a:rPr lang="en-US" sz="1700" dirty="0"/>
              <a:t>…</a:t>
            </a:r>
          </a:p>
          <a:p>
            <a:pPr algn="l">
              <a:defRPr/>
            </a:pPr>
            <a:r>
              <a:rPr lang="en-US" sz="1700" dirty="0"/>
              <a:t>}</a:t>
            </a:r>
          </a:p>
          <a:p>
            <a:pPr algn="l">
              <a:defRPr/>
            </a:pPr>
            <a:r>
              <a:rPr lang="en-US" sz="1700" dirty="0"/>
              <a:t>public void checkout(ShoppingCart cart) throws </a:t>
            </a:r>
            <a:r>
              <a:rPr lang="en-US" sz="1700" dirty="0" err="1"/>
              <a:t>IOException</a:t>
            </a:r>
            <a:r>
              <a:rPr lang="en-US" sz="1700" dirty="0"/>
              <a:t> {</a:t>
            </a:r>
          </a:p>
          <a:p>
            <a:pPr algn="l">
              <a:defRPr/>
            </a:pPr>
            <a:r>
              <a:rPr lang="en-US" sz="1700" dirty="0"/>
              <a:t>…</a:t>
            </a:r>
          </a:p>
          <a:p>
            <a:pPr algn="l">
              <a:defRPr/>
            </a:pPr>
            <a:r>
              <a:rPr lang="en-US" sz="1700" dirty="0"/>
              <a:t>}</a:t>
            </a:r>
          </a:p>
          <a:p>
            <a:pPr algn="l">
              <a:defRPr/>
            </a:pPr>
            <a:r>
              <a:rPr lang="en-US" sz="1700" dirty="0"/>
              <a:t>public void </a:t>
            </a:r>
            <a:r>
              <a:rPr lang="en-US" sz="1700" dirty="0" err="1"/>
              <a:t>closeFile</a:t>
            </a:r>
            <a:r>
              <a:rPr lang="en-US" sz="1700" dirty="0"/>
              <a:t>() throws </a:t>
            </a:r>
            <a:r>
              <a:rPr lang="en-US" sz="1700" dirty="0" err="1"/>
              <a:t>IOException</a:t>
            </a:r>
            <a:r>
              <a:rPr lang="en-US" sz="1700" dirty="0"/>
              <a:t> {</a:t>
            </a:r>
          </a:p>
          <a:p>
            <a:pPr algn="l">
              <a:defRPr/>
            </a:pPr>
            <a:r>
              <a:rPr lang="en-US" sz="1700" dirty="0"/>
              <a:t>…</a:t>
            </a:r>
          </a:p>
          <a:p>
            <a:pPr algn="l">
              <a:defRPr/>
            </a:pPr>
            <a:r>
              <a:rPr lang="en-US" sz="1700" dirty="0"/>
              <a:t>}</a:t>
            </a:r>
          </a:p>
          <a:p>
            <a:pPr algn="l">
              <a:defRPr/>
            </a:pPr>
            <a:endParaRPr lang="en-US" sz="1700" dirty="0">
              <a:latin typeface="Arial" charset="0"/>
            </a:endParaRPr>
          </a:p>
          <a:p>
            <a:pPr algn="l">
              <a:defRPr/>
            </a:pPr>
            <a:endParaRPr lang="en-US" sz="1700" dirty="0">
              <a:latin typeface="Arial" charset="0"/>
            </a:endParaRPr>
          </a:p>
          <a:p>
            <a:pPr marL="342900" indent="-342900" algn="l" eaLnBrk="0" hangingPunct="0">
              <a:spcBef>
                <a:spcPct val="20000"/>
              </a:spcBef>
              <a:buSzPct val="95000"/>
              <a:buFont typeface="Wingdings" pitchFamily="2" charset="2"/>
              <a:buNone/>
              <a:defRPr/>
            </a:pPr>
            <a:endParaRPr lang="en-US" sz="1700" b="0" kern="0" dirty="0">
              <a:solidFill>
                <a:srgbClr val="C00000"/>
              </a:solidFill>
            </a:endParaRPr>
          </a:p>
          <a:p>
            <a:pPr marL="342900" indent="-342900" algn="l" eaLnBrk="0" hangingPunct="0">
              <a:spcBef>
                <a:spcPct val="20000"/>
              </a:spcBef>
              <a:buSzPct val="95000"/>
              <a:buFont typeface="Wingdings" pitchFamily="2" charset="2"/>
              <a:buNone/>
              <a:defRPr/>
            </a:pPr>
            <a:endParaRPr lang="en-US" sz="1700" b="0" kern="0" dirty="0"/>
          </a:p>
          <a:p>
            <a:pPr marL="342900" indent="-342900" algn="l" eaLnBrk="0" hangingPunct="0">
              <a:spcBef>
                <a:spcPct val="20000"/>
              </a:spcBef>
              <a:buSzPct val="95000"/>
              <a:buFont typeface="Wingdings" pitchFamily="2" charset="2"/>
              <a:buNone/>
              <a:defRPr/>
            </a:pPr>
            <a:endParaRPr lang="en-US" sz="1700" b="0" kern="0" dirty="0"/>
          </a:p>
        </p:txBody>
      </p:sp>
      <p:sp>
        <p:nvSpPr>
          <p:cNvPr id="7" name="Content Placeholder 2"/>
          <p:cNvSpPr txBox="1">
            <a:spLocks/>
          </p:cNvSpPr>
          <p:nvPr/>
        </p:nvSpPr>
        <p:spPr bwMode="gray">
          <a:xfrm>
            <a:off x="5715000" y="2743200"/>
            <a:ext cx="3200400" cy="2895600"/>
          </a:xfrm>
          <a:prstGeom prst="rect">
            <a:avLst/>
          </a:prstGeom>
          <a:noFill/>
          <a:ln w="9525">
            <a:noFill/>
            <a:miter lim="800000"/>
            <a:headEnd/>
            <a:tailEnd/>
          </a:ln>
        </p:spPr>
        <p:txBody>
          <a:bodyPr/>
          <a:lstStyle/>
          <a:p>
            <a:pPr algn="l">
              <a:defRPr/>
            </a:pPr>
            <a:r>
              <a:rPr lang="en-US" sz="1700" dirty="0">
                <a:latin typeface="+mn-lt"/>
              </a:rPr>
              <a:t>&lt;bean id="cashier1" class="</a:t>
            </a:r>
            <a:r>
              <a:rPr lang="en-US" sz="1700" dirty="0" err="1">
                <a:latin typeface="+mn-lt"/>
              </a:rPr>
              <a:t>com.spring.ioc.Cashier</a:t>
            </a:r>
            <a:r>
              <a:rPr lang="en-US" sz="1700" dirty="0">
                <a:latin typeface="+mn-lt"/>
              </a:rPr>
              <a:t>"</a:t>
            </a:r>
          </a:p>
          <a:p>
            <a:pPr algn="l">
              <a:defRPr/>
            </a:pPr>
            <a:r>
              <a:rPr lang="en-US" sz="1700" dirty="0">
                <a:latin typeface="+mn-lt"/>
              </a:rPr>
              <a:t>init-method="</a:t>
            </a:r>
            <a:r>
              <a:rPr lang="en-US" sz="1700" dirty="0" err="1">
                <a:latin typeface="+mn-lt"/>
              </a:rPr>
              <a:t>openFile</a:t>
            </a:r>
            <a:r>
              <a:rPr lang="en-US" sz="1700" dirty="0">
                <a:latin typeface="+mn-lt"/>
              </a:rPr>
              <a:t>" destroy-method="</a:t>
            </a:r>
            <a:r>
              <a:rPr lang="en-US" sz="1700" dirty="0" err="1">
                <a:latin typeface="+mn-lt"/>
              </a:rPr>
              <a:t>closeFile</a:t>
            </a:r>
            <a:r>
              <a:rPr lang="en-US" sz="1700" dirty="0">
                <a:latin typeface="+mn-lt"/>
              </a:rPr>
              <a:t>“&gt;</a:t>
            </a:r>
          </a:p>
          <a:p>
            <a:pPr algn="l">
              <a:defRPr/>
            </a:pPr>
            <a:r>
              <a:rPr lang="en-US" sz="1700" dirty="0">
                <a:latin typeface="+mn-lt"/>
              </a:rPr>
              <a:t>&lt;property name="name" value="cashier1" /&gt;</a:t>
            </a:r>
          </a:p>
          <a:p>
            <a:pPr algn="l">
              <a:defRPr/>
            </a:pPr>
            <a:r>
              <a:rPr lang="en-US" sz="1700" dirty="0">
                <a:latin typeface="+mn-lt"/>
              </a:rPr>
              <a:t>&lt;property name="path" value="c:/cashier" /&gt;</a:t>
            </a:r>
          </a:p>
          <a:p>
            <a:pPr algn="l">
              <a:defRPr/>
            </a:pPr>
            <a:r>
              <a:rPr lang="en-US" sz="1700" dirty="0">
                <a:latin typeface="+mn-lt"/>
              </a:rPr>
              <a:t>&lt;/bean&gt;</a:t>
            </a:r>
          </a:p>
          <a:p>
            <a:pPr marL="342900" indent="-342900" algn="l" eaLnBrk="0" hangingPunct="0">
              <a:spcBef>
                <a:spcPct val="20000"/>
              </a:spcBef>
              <a:buSzPct val="95000"/>
              <a:buFont typeface="Wingdings" pitchFamily="2" charset="2"/>
              <a:buNone/>
              <a:defRPr/>
            </a:pPr>
            <a:endParaRPr lang="en-US" sz="1700" b="0" kern="0" dirty="0">
              <a:solidFill>
                <a:srgbClr val="C00000"/>
              </a:solidFill>
              <a:latin typeface="+mn-lt"/>
            </a:endParaRPr>
          </a:p>
          <a:p>
            <a:pPr marL="342900" indent="-342900" algn="l" eaLnBrk="0" hangingPunct="0">
              <a:spcBef>
                <a:spcPct val="20000"/>
              </a:spcBef>
              <a:buSzPct val="95000"/>
              <a:buFont typeface="Wingdings" pitchFamily="2" charset="2"/>
              <a:buNone/>
              <a:defRPr/>
            </a:pPr>
            <a:endParaRPr lang="en-US" sz="1700" b="0" kern="0" dirty="0">
              <a:latin typeface="+mn-lt"/>
            </a:endParaRPr>
          </a:p>
          <a:p>
            <a:pPr marL="342900" indent="-342900" algn="l" eaLnBrk="0" hangingPunct="0">
              <a:spcBef>
                <a:spcPct val="20000"/>
              </a:spcBef>
              <a:buSzPct val="95000"/>
              <a:buFont typeface="Wingdings" pitchFamily="2" charset="2"/>
              <a:buNone/>
              <a:defRPr/>
            </a:pPr>
            <a:endParaRPr lang="en-US" sz="1700" b="0" kern="0" dirty="0">
              <a:latin typeface="+mn-lt"/>
            </a:endParaRPr>
          </a:p>
        </p:txBody>
      </p:sp>
      <p:cxnSp>
        <p:nvCxnSpPr>
          <p:cNvPr id="9" name="Straight Arrow Connector 8"/>
          <p:cNvCxnSpPr/>
          <p:nvPr/>
        </p:nvCxnSpPr>
        <p:spPr bwMode="auto">
          <a:xfrm>
            <a:off x="4953000" y="3733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122</a:t>
            </a:fld>
            <a:endParaRPr lang="en-US" sz="1400" dirty="0"/>
          </a:p>
        </p:txBody>
      </p:sp>
    </p:spTree>
    <p:extLst>
      <p:ext uri="{BB962C8B-B14F-4D97-AF65-F5344CB8AC3E}">
        <p14:creationId xmlns:p14="http://schemas.microsoft.com/office/powerpoint/2010/main" val="19775051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1447800" y="0"/>
            <a:ext cx="7696200" cy="1263650"/>
          </a:xfrm>
        </p:spPr>
        <p:txBody>
          <a:bodyPr/>
          <a:lstStyle/>
          <a:p>
            <a:r>
              <a:rPr lang="en-US" sz="3600" dirty="0" smtClean="0"/>
              <a:t>@</a:t>
            </a:r>
            <a:r>
              <a:rPr lang="en-US" sz="3600" dirty="0" err="1" smtClean="0"/>
              <a:t>PostConstruct</a:t>
            </a:r>
            <a:r>
              <a:rPr lang="en-US" sz="3600" dirty="0" smtClean="0"/>
              <a:t> and </a:t>
            </a:r>
            <a:br>
              <a:rPr lang="en-US" sz="3600" dirty="0" smtClean="0"/>
            </a:br>
            <a:r>
              <a:rPr lang="en-US" sz="3600" dirty="0" smtClean="0"/>
              <a:t>@</a:t>
            </a:r>
            <a:r>
              <a:rPr lang="en-US" sz="3600" dirty="0" err="1" smtClean="0"/>
              <a:t>PreDestroy</a:t>
            </a:r>
            <a:r>
              <a:rPr lang="en-US" sz="3600" dirty="0" smtClean="0"/>
              <a:t> Annotations</a:t>
            </a:r>
            <a:endParaRPr lang="en-US" sz="3200" dirty="0" smtClean="0"/>
          </a:p>
        </p:txBody>
      </p:sp>
      <p:sp>
        <p:nvSpPr>
          <p:cNvPr id="86019" name="Content Placeholder 2"/>
          <p:cNvSpPr>
            <a:spLocks noGrp="1"/>
          </p:cNvSpPr>
          <p:nvPr>
            <p:ph idx="1"/>
          </p:nvPr>
        </p:nvSpPr>
        <p:spPr>
          <a:xfrm>
            <a:off x="228600" y="1447800"/>
            <a:ext cx="8686800" cy="4946650"/>
          </a:xfrm>
        </p:spPr>
        <p:txBody>
          <a:bodyPr/>
          <a:lstStyle/>
          <a:p>
            <a:r>
              <a:rPr lang="en-US" sz="2500" dirty="0" smtClean="0"/>
              <a:t>In Spring 2.5 or later, you can annotate the initialization and destruction callback methods with the JSR-250 life cycle annotations </a:t>
            </a:r>
            <a:r>
              <a:rPr lang="en-US" sz="2500" b="1" dirty="0" smtClean="0"/>
              <a:t>@</a:t>
            </a:r>
            <a:r>
              <a:rPr lang="en-US" sz="2500" b="1" dirty="0" err="1" smtClean="0"/>
              <a:t>PostConstruct</a:t>
            </a:r>
            <a:r>
              <a:rPr lang="en-US" sz="2500" b="1" dirty="0" smtClean="0"/>
              <a:t> </a:t>
            </a:r>
            <a:r>
              <a:rPr lang="en-US" sz="2500" dirty="0" smtClean="0"/>
              <a:t>and </a:t>
            </a:r>
            <a:r>
              <a:rPr lang="en-US" sz="2500" b="1" dirty="0" smtClean="0"/>
              <a:t>@</a:t>
            </a:r>
            <a:r>
              <a:rPr lang="en-US" sz="2500" b="1" dirty="0" err="1" smtClean="0"/>
              <a:t>PreDestroy</a:t>
            </a:r>
            <a:endParaRPr lang="en-US" sz="2500" b="1" dirty="0" smtClean="0"/>
          </a:p>
          <a:p>
            <a:pPr>
              <a:buFont typeface="Wingdings" pitchFamily="2" charset="2"/>
              <a:buNone/>
            </a:pPr>
            <a:r>
              <a:rPr lang="en-US" sz="1400" b="1" dirty="0" smtClean="0"/>
              <a:t>import </a:t>
            </a:r>
            <a:r>
              <a:rPr lang="en-US" sz="1400" b="1" dirty="0" err="1" smtClean="0"/>
              <a:t>javax.annotation.PostConstruct</a:t>
            </a:r>
            <a:r>
              <a:rPr lang="en-US" sz="1400" b="1" dirty="0" smtClean="0"/>
              <a:t>;</a:t>
            </a:r>
            <a:endParaRPr lang="en-US" sz="1400" dirty="0" smtClean="0"/>
          </a:p>
          <a:p>
            <a:pPr>
              <a:buFont typeface="Wingdings" pitchFamily="2" charset="2"/>
              <a:buNone/>
            </a:pPr>
            <a:r>
              <a:rPr lang="en-US" sz="1400" b="1" dirty="0" smtClean="0"/>
              <a:t>import </a:t>
            </a:r>
            <a:r>
              <a:rPr lang="en-US" sz="1400" b="1" dirty="0" err="1" smtClean="0"/>
              <a:t>javax.annotation.PreDestroy</a:t>
            </a:r>
            <a:r>
              <a:rPr lang="en-US" sz="1400" b="1" dirty="0" smtClean="0"/>
              <a:t>;</a:t>
            </a:r>
            <a:endParaRPr lang="en-US" sz="1400" dirty="0" smtClean="0"/>
          </a:p>
          <a:p>
            <a:pPr>
              <a:buFont typeface="Wingdings" pitchFamily="2" charset="2"/>
              <a:buNone/>
            </a:pPr>
            <a:r>
              <a:rPr lang="en-US" sz="1400" b="1" dirty="0" smtClean="0"/>
              <a:t>public class Cashier {</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solidFill>
                  <a:srgbClr val="D8750D"/>
                </a:solidFill>
              </a:rPr>
              <a:t>@</a:t>
            </a:r>
            <a:r>
              <a:rPr lang="en-US" sz="1400" b="1" dirty="0" err="1" smtClean="0">
                <a:solidFill>
                  <a:srgbClr val="D8750D"/>
                </a:solidFill>
              </a:rPr>
              <a:t>PostConstruct</a:t>
            </a:r>
            <a:endParaRPr lang="en-US" sz="1400" dirty="0" smtClean="0">
              <a:solidFill>
                <a:srgbClr val="D8750D"/>
              </a:solidFill>
            </a:endParaRPr>
          </a:p>
          <a:p>
            <a:pPr>
              <a:buFont typeface="Wingdings" pitchFamily="2" charset="2"/>
              <a:buNone/>
            </a:pPr>
            <a:r>
              <a:rPr lang="en-US" sz="1400" b="1" dirty="0" smtClean="0"/>
              <a:t>public void </a:t>
            </a:r>
            <a:r>
              <a:rPr lang="en-US" sz="1400" b="1" dirty="0" err="1" smtClean="0"/>
              <a:t>openFile</a:t>
            </a:r>
            <a:r>
              <a:rPr lang="en-US" sz="1400" b="1" dirty="0" smtClean="0"/>
              <a:t>() throws </a:t>
            </a:r>
            <a:r>
              <a:rPr lang="en-US" sz="1400" b="1" dirty="0" err="1" smtClean="0"/>
              <a:t>IOException</a:t>
            </a:r>
            <a:r>
              <a:rPr lang="en-US" sz="1400" b="1" dirty="0" smtClean="0"/>
              <a:t> {</a:t>
            </a:r>
            <a:endParaRPr lang="en-US" sz="1400" dirty="0" smtClean="0"/>
          </a:p>
          <a:p>
            <a:pPr>
              <a:buFont typeface="Wingdings" pitchFamily="2" charset="2"/>
              <a:buNone/>
            </a:pPr>
            <a:r>
              <a:rPr lang="en-US" sz="1400" b="1" dirty="0" smtClean="0"/>
              <a:t>File </a:t>
            </a:r>
            <a:r>
              <a:rPr lang="en-US" sz="1400" b="1" dirty="0" err="1" smtClean="0"/>
              <a:t>logFile</a:t>
            </a:r>
            <a:r>
              <a:rPr lang="en-US" sz="1400" b="1" dirty="0" smtClean="0"/>
              <a:t> = new File(path, name + ".txt");</a:t>
            </a:r>
            <a:endParaRPr lang="en-US" sz="1400" dirty="0" smtClean="0"/>
          </a:p>
          <a:p>
            <a:pPr>
              <a:buFont typeface="Wingdings" pitchFamily="2" charset="2"/>
              <a:buNone/>
            </a:pPr>
            <a:r>
              <a:rPr lang="en-US" sz="1400" b="1" dirty="0" smtClean="0"/>
              <a:t>writer = new </a:t>
            </a:r>
            <a:r>
              <a:rPr lang="en-US" sz="1400" b="1" dirty="0" err="1" smtClean="0"/>
              <a:t>BufferedWriter</a:t>
            </a:r>
            <a:r>
              <a:rPr lang="en-US" sz="1400" b="1" dirty="0" smtClean="0"/>
              <a:t>(new </a:t>
            </a:r>
            <a:r>
              <a:rPr lang="en-US" sz="1400" b="1" dirty="0" err="1" smtClean="0"/>
              <a:t>OutputStreamWriter</a:t>
            </a:r>
            <a:r>
              <a:rPr lang="en-US" sz="1400" b="1" dirty="0" smtClean="0"/>
              <a:t>(</a:t>
            </a:r>
            <a:endParaRPr lang="en-US" sz="1400" dirty="0" smtClean="0"/>
          </a:p>
          <a:p>
            <a:pPr>
              <a:buFont typeface="Wingdings" pitchFamily="2" charset="2"/>
              <a:buNone/>
            </a:pPr>
            <a:r>
              <a:rPr lang="en-US" sz="1400" b="1" dirty="0" smtClean="0"/>
              <a:t>new </a:t>
            </a:r>
            <a:r>
              <a:rPr lang="en-US" sz="1400" b="1" dirty="0" err="1" smtClean="0"/>
              <a:t>FileOutputStream</a:t>
            </a:r>
            <a:r>
              <a:rPr lang="en-US" sz="1400" b="1" dirty="0" smtClean="0"/>
              <a:t>(</a:t>
            </a:r>
            <a:r>
              <a:rPr lang="en-US" sz="1400" b="1" dirty="0" err="1" smtClean="0"/>
              <a:t>logFile</a:t>
            </a:r>
            <a:r>
              <a:rPr lang="en-US" sz="1400" b="1" dirty="0" smtClean="0"/>
              <a:t>, true)));</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solidFill>
                  <a:srgbClr val="D8750D"/>
                </a:solidFill>
              </a:rPr>
              <a:t>@</a:t>
            </a:r>
            <a:r>
              <a:rPr lang="en-US" sz="1400" b="1" dirty="0" err="1" smtClean="0">
                <a:solidFill>
                  <a:srgbClr val="D8750D"/>
                </a:solidFill>
              </a:rPr>
              <a:t>PreDestroy</a:t>
            </a:r>
            <a:endParaRPr lang="en-US" sz="1400" dirty="0" smtClean="0">
              <a:solidFill>
                <a:srgbClr val="D8750D"/>
              </a:solidFill>
            </a:endParaRPr>
          </a:p>
          <a:p>
            <a:pPr>
              <a:buFont typeface="Wingdings" pitchFamily="2" charset="2"/>
              <a:buNone/>
            </a:pPr>
            <a:r>
              <a:rPr lang="en-US" sz="1400" b="1" dirty="0" smtClean="0"/>
              <a:t>public void </a:t>
            </a:r>
            <a:r>
              <a:rPr lang="en-US" sz="1400" b="1" dirty="0" err="1" smtClean="0"/>
              <a:t>closeFile</a:t>
            </a:r>
            <a:r>
              <a:rPr lang="en-US" sz="1400" b="1" dirty="0" smtClean="0"/>
              <a:t>() throws </a:t>
            </a:r>
            <a:r>
              <a:rPr lang="en-US" sz="1400" b="1" dirty="0" err="1" smtClean="0"/>
              <a:t>IOException</a:t>
            </a:r>
            <a:r>
              <a:rPr lang="en-US" sz="1400" b="1" dirty="0" smtClean="0"/>
              <a:t> {</a:t>
            </a:r>
            <a:endParaRPr lang="en-US" sz="1400" dirty="0" smtClean="0"/>
          </a:p>
          <a:p>
            <a:pPr>
              <a:buFont typeface="Wingdings" pitchFamily="2" charset="2"/>
              <a:buNone/>
            </a:pPr>
            <a:r>
              <a:rPr lang="en-US" sz="1400" b="1" dirty="0" err="1" smtClean="0"/>
              <a:t>writer.close</a:t>
            </a:r>
            <a:r>
              <a:rPr lang="en-US" sz="1400" b="1" dirty="0" smtClean="0"/>
              <a:t>();</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t>}</a:t>
            </a:r>
            <a:endParaRPr lang="en-US" dirty="0" smtClean="0"/>
          </a:p>
          <a:p>
            <a:endParaRPr lang="en-US" dirty="0" smtClean="0"/>
          </a:p>
        </p:txBody>
      </p:sp>
      <p:sp>
        <p:nvSpPr>
          <p:cNvPr id="6" name="Snip and Round Single Corner Rectangle 5"/>
          <p:cNvSpPr/>
          <p:nvPr/>
        </p:nvSpPr>
        <p:spPr bwMode="auto">
          <a:xfrm>
            <a:off x="4038600" y="5105400"/>
            <a:ext cx="4876800" cy="762000"/>
          </a:xfrm>
          <a:prstGeom prst="snipRoundRect">
            <a:avLst/>
          </a:prstGeom>
          <a:solidFill>
            <a:schemeClr val="accent3">
              <a:lumMod val="60000"/>
              <a:lumOff val="40000"/>
            </a:schemeClr>
          </a:solidFill>
          <a:ln w="952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l">
              <a:defRPr/>
            </a:pPr>
            <a:r>
              <a:rPr lang="en-US" dirty="0">
                <a:latin typeface="+mn-lt"/>
              </a:rPr>
              <a:t>Include the &lt;</a:t>
            </a:r>
            <a:r>
              <a:rPr lang="en-US" dirty="0" err="1">
                <a:latin typeface="+mn-lt"/>
              </a:rPr>
              <a:t>context:annotation-config</a:t>
            </a:r>
            <a:r>
              <a:rPr lang="en-US" dirty="0">
                <a:latin typeface="+mn-lt"/>
              </a:rPr>
              <a:t>&gt; element in your bean configuration file</a:t>
            </a:r>
          </a:p>
        </p:txBody>
      </p:sp>
      <p:pic>
        <p:nvPicPr>
          <p:cNvPr id="7"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123</a:t>
            </a:fld>
            <a:endParaRPr lang="en-US" sz="1400" dirty="0"/>
          </a:p>
        </p:txBody>
      </p:sp>
    </p:spTree>
    <p:extLst>
      <p:ext uri="{BB962C8B-B14F-4D97-AF65-F5344CB8AC3E}">
        <p14:creationId xmlns:p14="http://schemas.microsoft.com/office/powerpoint/2010/main" val="30715171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686800" cy="4946650"/>
          </a:xfrm>
        </p:spPr>
        <p:txBody>
          <a:bodyPr/>
          <a:lstStyle/>
          <a:p>
            <a:r>
              <a:rPr lang="en-US" dirty="0" smtClean="0"/>
              <a:t>Fill in the blanks with appropriate options:</a:t>
            </a:r>
          </a:p>
          <a:p>
            <a:pPr marL="914400" lvl="1" indent="-457200">
              <a:buFont typeface="+mj-lt"/>
              <a:buAutoNum type="arabicPeriod"/>
            </a:pPr>
            <a:r>
              <a:rPr lang="en-US" dirty="0" smtClean="0"/>
              <a:t>Bean </a:t>
            </a:r>
            <a:r>
              <a:rPr lang="en-US" dirty="0"/>
              <a:t>initialization and destruction are taken care by_________ and__________ </a:t>
            </a:r>
            <a:r>
              <a:rPr lang="en-US" dirty="0" smtClean="0"/>
              <a:t>annotations</a:t>
            </a:r>
            <a:endParaRPr lang="en-US" dirty="0"/>
          </a:p>
          <a:p>
            <a:pPr lvl="1">
              <a:defRPr/>
            </a:pPr>
            <a:r>
              <a:rPr lang="en-US" sz="2200" dirty="0"/>
              <a:t>Type in your response in the chat window.</a:t>
            </a:r>
          </a:p>
          <a:p>
            <a:pPr lvl="1">
              <a:defRPr/>
            </a:pPr>
            <a:r>
              <a:rPr lang="en-US" sz="2200" dirty="0"/>
              <a:t>When asked, submit your response.</a:t>
            </a:r>
          </a:p>
          <a:p>
            <a:pPr lvl="1">
              <a:defRPr/>
            </a:pPr>
            <a:r>
              <a:rPr lang="en-US" sz="2200" dirty="0"/>
              <a:t>Begin now.</a:t>
            </a:r>
          </a:p>
          <a:p>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124</a:t>
            </a:fld>
            <a:endParaRPr lang="en-US" dirty="0"/>
          </a:p>
        </p:txBody>
      </p:sp>
      <p:sp>
        <p:nvSpPr>
          <p:cNvPr id="5" name="Title 2"/>
          <p:cNvSpPr txBox="1">
            <a:spLocks/>
          </p:cNvSpPr>
          <p:nvPr/>
        </p:nvSpPr>
        <p:spPr>
          <a:xfrm>
            <a:off x="1371600" y="163286"/>
            <a:ext cx="7543800" cy="1066800"/>
          </a:xfrm>
          <a:prstGeom prst="rect">
            <a:avLst/>
          </a:prstGeom>
          <a:noFill/>
          <a:ln w="25400" cap="flat" cmpd="sng" algn="ctr">
            <a:noFill/>
            <a:prstDash val="solid"/>
          </a:ln>
          <a:effectLst/>
        </p:spPr>
        <p:txBody>
          <a:bodyPr anchor="ctr"/>
          <a:lstStyle>
            <a:lvl1pPr algn="l" rtl="0" eaLnBrk="1" fontAlgn="base" hangingPunct="1">
              <a:spcBef>
                <a:spcPct val="0"/>
              </a:spcBef>
              <a:spcAft>
                <a:spcPct val="0"/>
              </a:spcAft>
              <a:defRPr lang="en-GB" sz="3400" kern="1200">
                <a:solidFill>
                  <a:schemeClr val="tx2">
                    <a:lumMod val="75000"/>
                  </a:schemeClr>
                </a:solidFill>
                <a:latin typeface="Verdana" pitchFamily="34" charset="0"/>
                <a:ea typeface="+mn-ea"/>
                <a:cs typeface="+mn-cs"/>
              </a:defRPr>
            </a:lvl1pPr>
            <a:lvl2pPr algn="l" rtl="0" eaLnBrk="1" fontAlgn="base" hangingPunct="1">
              <a:spcBef>
                <a:spcPct val="0"/>
              </a:spcBef>
              <a:spcAft>
                <a:spcPct val="0"/>
              </a:spcAft>
              <a:defRPr sz="3600">
                <a:solidFill>
                  <a:schemeClr val="lt1"/>
                </a:solidFill>
                <a:latin typeface="Monotype Corsiva" pitchFamily="66" charset="0"/>
              </a:defRPr>
            </a:lvl2pPr>
            <a:lvl3pPr algn="l" rtl="0" eaLnBrk="1" fontAlgn="base" hangingPunct="1">
              <a:spcBef>
                <a:spcPct val="0"/>
              </a:spcBef>
              <a:spcAft>
                <a:spcPct val="0"/>
              </a:spcAft>
              <a:defRPr sz="3600">
                <a:solidFill>
                  <a:schemeClr val="lt1"/>
                </a:solidFill>
                <a:latin typeface="Monotype Corsiva" pitchFamily="66" charset="0"/>
              </a:defRPr>
            </a:lvl3pPr>
            <a:lvl4pPr algn="l" rtl="0" eaLnBrk="1" fontAlgn="base" hangingPunct="1">
              <a:spcBef>
                <a:spcPct val="0"/>
              </a:spcBef>
              <a:spcAft>
                <a:spcPct val="0"/>
              </a:spcAft>
              <a:defRPr sz="3600">
                <a:solidFill>
                  <a:schemeClr val="lt1"/>
                </a:solidFill>
                <a:latin typeface="Monotype Corsiva" pitchFamily="66" charset="0"/>
              </a:defRPr>
            </a:lvl4pPr>
            <a:lvl5pPr algn="l" rtl="0" eaLnBrk="1" fontAlgn="base" hangingPunct="1">
              <a:spcBef>
                <a:spcPct val="0"/>
              </a:spcBef>
              <a:spcAft>
                <a:spcPct val="0"/>
              </a:spcAft>
              <a:defRPr sz="3600">
                <a:solidFill>
                  <a:schemeClr val="lt1"/>
                </a:solidFill>
                <a:latin typeface="Monotype Corsiva" pitchFamily="66" charset="0"/>
              </a:defRPr>
            </a:lvl5pPr>
            <a:lvl6pPr marL="457200" algn="l" rtl="0" eaLnBrk="1" fontAlgn="base" hangingPunct="1">
              <a:spcBef>
                <a:spcPct val="0"/>
              </a:spcBef>
              <a:spcAft>
                <a:spcPct val="0"/>
              </a:spcAft>
              <a:defRPr sz="3600">
                <a:solidFill>
                  <a:schemeClr val="lt1"/>
                </a:solidFill>
                <a:latin typeface="Monotype Corsiva" pitchFamily="66" charset="0"/>
              </a:defRPr>
            </a:lvl6pPr>
            <a:lvl7pPr marL="914400" algn="l" rtl="0" eaLnBrk="1" fontAlgn="base" hangingPunct="1">
              <a:spcBef>
                <a:spcPct val="0"/>
              </a:spcBef>
              <a:spcAft>
                <a:spcPct val="0"/>
              </a:spcAft>
              <a:defRPr sz="3600">
                <a:solidFill>
                  <a:schemeClr val="lt1"/>
                </a:solidFill>
                <a:latin typeface="Monotype Corsiva" pitchFamily="66" charset="0"/>
              </a:defRPr>
            </a:lvl7pPr>
            <a:lvl8pPr marL="1371600" algn="l" rtl="0" eaLnBrk="1" fontAlgn="base" hangingPunct="1">
              <a:spcBef>
                <a:spcPct val="0"/>
              </a:spcBef>
              <a:spcAft>
                <a:spcPct val="0"/>
              </a:spcAft>
              <a:defRPr sz="3600">
                <a:solidFill>
                  <a:schemeClr val="lt1"/>
                </a:solidFill>
                <a:latin typeface="Monotype Corsiva" pitchFamily="66" charset="0"/>
              </a:defRPr>
            </a:lvl8pPr>
            <a:lvl9pPr marL="1828800" algn="l" rtl="0" eaLnBrk="1" fontAlgn="base" hangingPunct="1">
              <a:spcBef>
                <a:spcPct val="0"/>
              </a:spcBef>
              <a:spcAft>
                <a:spcPct val="0"/>
              </a:spcAft>
              <a:defRPr sz="3600">
                <a:solidFill>
                  <a:schemeClr val="lt1"/>
                </a:solidFill>
                <a:latin typeface="Monotype Corsiva" pitchFamily="66" charset="0"/>
              </a:defRPr>
            </a:lvl9pPr>
          </a:lstStyle>
          <a:p>
            <a:r>
              <a:rPr lang="en-US" dirty="0" smtClean="0"/>
              <a:t>Interactive Activity</a:t>
            </a:r>
            <a:endParaRPr lang="en-US" dirty="0"/>
          </a:p>
        </p:txBody>
      </p:sp>
      <p:pic>
        <p:nvPicPr>
          <p:cNvPr id="6" name="Picture 2" descr="C:\Documents and Settings\148282\Desktop\interactive-Activity.png"/>
          <p:cNvPicPr>
            <a:picLocks noChangeAspect="1" noChangeArrowheads="1"/>
          </p:cNvPicPr>
          <p:nvPr/>
        </p:nvPicPr>
        <p:blipFill>
          <a:blip r:embed="rId3" cstate="print"/>
          <a:srcRect/>
          <a:stretch>
            <a:fillRect/>
          </a:stretch>
        </p:blipFill>
        <p:spPr bwMode="auto">
          <a:xfrm>
            <a:off x="7402417" y="59038"/>
            <a:ext cx="1165439" cy="1275296"/>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9008769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Content Placeholder 2"/>
          <p:cNvSpPr>
            <a:spLocks noGrp="1"/>
          </p:cNvSpPr>
          <p:nvPr>
            <p:ph idx="1"/>
          </p:nvPr>
        </p:nvSpPr>
        <p:spPr>
          <a:xfrm>
            <a:off x="228600" y="1447800"/>
            <a:ext cx="8686800" cy="4946650"/>
          </a:xfrm>
        </p:spPr>
        <p:txBody>
          <a:bodyPr/>
          <a:lstStyle/>
          <a:p>
            <a:r>
              <a:rPr lang="en-US" dirty="0" smtClean="0"/>
              <a:t>When configuring beans in the configuration file, you must remember that it is not a good practice to mix deployment details, such as the file path, server address, username, and password, with your bean configurations.</a:t>
            </a:r>
          </a:p>
          <a:p>
            <a:endParaRPr lang="en-US" dirty="0" smtClean="0"/>
          </a:p>
          <a:p>
            <a:r>
              <a:rPr lang="en-US" dirty="0" smtClean="0"/>
              <a:t>Usually, the bean configurations are written by application developers while the deployment details are matters for the </a:t>
            </a:r>
            <a:r>
              <a:rPr lang="en-US" dirty="0" err="1" smtClean="0"/>
              <a:t>deployers</a:t>
            </a:r>
            <a:r>
              <a:rPr lang="en-US" dirty="0" smtClean="0"/>
              <a:t> or system administrators.</a:t>
            </a:r>
          </a:p>
          <a:p>
            <a:endParaRPr lang="en-US" dirty="0" smtClean="0"/>
          </a:p>
        </p:txBody>
      </p:sp>
      <p:sp>
        <p:nvSpPr>
          <p:cNvPr id="2" name="Title 1"/>
          <p:cNvSpPr>
            <a:spLocks noGrp="1"/>
          </p:cNvSpPr>
          <p:nvPr>
            <p:ph type="title"/>
          </p:nvPr>
        </p:nvSpPr>
        <p:spPr>
          <a:xfrm>
            <a:off x="1371600" y="76200"/>
            <a:ext cx="7543800" cy="1143000"/>
          </a:xfrm>
        </p:spPr>
        <p:txBody>
          <a:bodyPr/>
          <a:lstStyle/>
          <a:p>
            <a:r>
              <a:rPr lang="en-US" dirty="0"/>
              <a:t>Externalizing Bean Configurations</a:t>
            </a:r>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125</a:t>
            </a:fld>
            <a:endParaRPr lang="en-US" sz="1400" dirty="0"/>
          </a:p>
        </p:txBody>
      </p:sp>
    </p:spTree>
    <p:extLst>
      <p:ext uri="{BB962C8B-B14F-4D97-AF65-F5344CB8AC3E}">
        <p14:creationId xmlns:p14="http://schemas.microsoft.com/office/powerpoint/2010/main" val="266920908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2"/>
          <p:cNvSpPr>
            <a:spLocks noGrp="1"/>
          </p:cNvSpPr>
          <p:nvPr>
            <p:ph idx="1"/>
          </p:nvPr>
        </p:nvSpPr>
        <p:spPr>
          <a:xfrm>
            <a:off x="228600" y="1454150"/>
            <a:ext cx="8686800" cy="4946650"/>
          </a:xfrm>
        </p:spPr>
        <p:txBody>
          <a:bodyPr/>
          <a:lstStyle/>
          <a:p>
            <a:r>
              <a:rPr lang="en-US" dirty="0" smtClean="0"/>
              <a:t>Spring comes with a bean factory post processor called </a:t>
            </a:r>
            <a:r>
              <a:rPr lang="en-US" b="1" dirty="0" err="1" smtClean="0"/>
              <a:t>PropertyPlaceholderConfigurer</a:t>
            </a:r>
            <a:r>
              <a:rPr lang="en-US" dirty="0" smtClean="0"/>
              <a:t> for you to externalize part of the bean configurations into a properties file. </a:t>
            </a:r>
          </a:p>
          <a:p>
            <a:endParaRPr lang="en-US" dirty="0" smtClean="0"/>
          </a:p>
          <a:p>
            <a:r>
              <a:rPr lang="en-US" dirty="0" smtClean="0"/>
              <a:t>You can use variables of the form ${</a:t>
            </a:r>
            <a:r>
              <a:rPr lang="en-US" dirty="0" err="1" smtClean="0"/>
              <a:t>var</a:t>
            </a:r>
            <a:r>
              <a:rPr lang="en-US" dirty="0" smtClean="0"/>
              <a:t>} in your bean configuration file. </a:t>
            </a:r>
            <a:r>
              <a:rPr lang="en-US" b="1" dirty="0" err="1" smtClean="0"/>
              <a:t>PropertyPlaceholderConfigurer</a:t>
            </a:r>
            <a:r>
              <a:rPr lang="en-US" dirty="0" smtClean="0"/>
              <a:t> will then load the properties from a properties file and use them to replace the variables.</a:t>
            </a:r>
          </a:p>
          <a:p>
            <a:endParaRPr lang="en-US" dirty="0" smtClean="0"/>
          </a:p>
        </p:txBody>
      </p:sp>
      <p:sp>
        <p:nvSpPr>
          <p:cNvPr id="88068" name="Title 1"/>
          <p:cNvSpPr>
            <a:spLocks noGrp="1"/>
          </p:cNvSpPr>
          <p:nvPr>
            <p:ph type="title"/>
          </p:nvPr>
        </p:nvSpPr>
        <p:spPr>
          <a:xfrm>
            <a:off x="1524000" y="0"/>
            <a:ext cx="7620000" cy="1143000"/>
          </a:xfrm>
        </p:spPr>
        <p:txBody>
          <a:bodyPr/>
          <a:lstStyle/>
          <a:p>
            <a:r>
              <a:rPr lang="en-US" sz="3600" dirty="0" smtClean="0"/>
              <a:t>Externalizing Bean Configurations (Contd.)</a:t>
            </a:r>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126</a:t>
            </a:fld>
            <a:endParaRPr lang="en-US" sz="1400" dirty="0"/>
          </a:p>
        </p:txBody>
      </p:sp>
    </p:spTree>
    <p:extLst>
      <p:ext uri="{BB962C8B-B14F-4D97-AF65-F5344CB8AC3E}">
        <p14:creationId xmlns:p14="http://schemas.microsoft.com/office/powerpoint/2010/main" val="78311114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sz="3600" dirty="0" smtClean="0"/>
              <a:t>Externalizing Bean Configurations (Contd.)</a:t>
            </a:r>
          </a:p>
        </p:txBody>
      </p:sp>
      <p:sp>
        <p:nvSpPr>
          <p:cNvPr id="89091" name="Content Placeholder 2"/>
          <p:cNvSpPr>
            <a:spLocks noGrp="1"/>
          </p:cNvSpPr>
          <p:nvPr>
            <p:ph idx="1"/>
          </p:nvPr>
        </p:nvSpPr>
        <p:spPr>
          <a:xfrm>
            <a:off x="228600" y="1447800"/>
            <a:ext cx="8686800" cy="4946650"/>
          </a:xfrm>
        </p:spPr>
        <p:txBody>
          <a:bodyPr/>
          <a:lstStyle/>
          <a:p>
            <a:pPr>
              <a:buFont typeface="Wingdings" pitchFamily="2" charset="2"/>
              <a:buNone/>
            </a:pPr>
            <a:r>
              <a:rPr lang="en-US" sz="1600" b="1" dirty="0" smtClean="0"/>
              <a:t>&lt;beans </a:t>
            </a:r>
            <a:r>
              <a:rPr lang="en-US" sz="1600" b="1" dirty="0" err="1" smtClean="0"/>
              <a:t>xmlns</a:t>
            </a:r>
            <a:r>
              <a:rPr lang="en-US" sz="1600" b="1" dirty="0" smtClean="0"/>
              <a:t>="http://www.springframework.org/schema/beans"</a:t>
            </a:r>
            <a:endParaRPr lang="en-US" sz="1600" dirty="0" smtClean="0"/>
          </a:p>
          <a:p>
            <a:pPr>
              <a:buFont typeface="Wingdings" pitchFamily="2" charset="2"/>
              <a:buNone/>
            </a:pPr>
            <a:r>
              <a:rPr lang="en-US" sz="1600" b="1" dirty="0" err="1" smtClean="0"/>
              <a:t>xmlns:xsi</a:t>
            </a:r>
            <a:r>
              <a:rPr lang="en-US" sz="1600" b="1" dirty="0" smtClean="0"/>
              <a:t>="http://www.w3.org/2001/XMLSchema-instance"</a:t>
            </a:r>
            <a:endParaRPr lang="en-US" sz="1600" dirty="0" smtClean="0"/>
          </a:p>
          <a:p>
            <a:pPr>
              <a:buFont typeface="Wingdings" pitchFamily="2" charset="2"/>
              <a:buNone/>
            </a:pPr>
            <a:r>
              <a:rPr lang="en-US" sz="1600" b="1" dirty="0" err="1" smtClean="0"/>
              <a:t>xmlns:context</a:t>
            </a:r>
            <a:r>
              <a:rPr lang="en-US" sz="1600" b="1" dirty="0" smtClean="0"/>
              <a:t>="http://www.springframework.org/schema/context"</a:t>
            </a:r>
            <a:endParaRPr lang="en-US" sz="1600" dirty="0" smtClean="0"/>
          </a:p>
          <a:p>
            <a:pPr>
              <a:buFont typeface="Wingdings" pitchFamily="2" charset="2"/>
              <a:buNone/>
            </a:pPr>
            <a:r>
              <a:rPr lang="en-US" sz="1600" b="1" dirty="0" err="1" smtClean="0"/>
              <a:t>xsi:schemaLocation</a:t>
            </a:r>
            <a:r>
              <a:rPr lang="en-US" sz="1600" b="1" dirty="0" smtClean="0"/>
              <a:t>="http://www.springframework.org/schema/beans</a:t>
            </a:r>
            <a:endParaRPr lang="en-US" sz="1600" dirty="0" smtClean="0"/>
          </a:p>
          <a:p>
            <a:pPr>
              <a:buFont typeface="Wingdings" pitchFamily="2" charset="2"/>
              <a:buNone/>
            </a:pPr>
            <a:r>
              <a:rPr lang="en-US" sz="1600" b="1" dirty="0" smtClean="0"/>
              <a:t>http://www.springframework.org/schema/beans/spring-beans-3.0.xsd</a:t>
            </a:r>
            <a:endParaRPr lang="en-US" sz="1600" dirty="0" smtClean="0"/>
          </a:p>
          <a:p>
            <a:pPr>
              <a:buFont typeface="Wingdings" pitchFamily="2" charset="2"/>
              <a:buNone/>
            </a:pPr>
            <a:r>
              <a:rPr lang="en-US" sz="1600" b="1" dirty="0" smtClean="0"/>
              <a:t>http://www.springframework.org/schema/context</a:t>
            </a:r>
            <a:endParaRPr lang="en-US" sz="1600" dirty="0" smtClean="0"/>
          </a:p>
          <a:p>
            <a:pPr>
              <a:buFont typeface="Wingdings" pitchFamily="2" charset="2"/>
              <a:buNone/>
            </a:pPr>
            <a:r>
              <a:rPr lang="en-US" sz="1600" b="1" dirty="0" smtClean="0"/>
              <a:t>http://www.springframework.org/schema/context/spring-context-3.0.xsd"&gt;</a:t>
            </a:r>
          </a:p>
          <a:p>
            <a:pPr>
              <a:buFont typeface="Wingdings" pitchFamily="2" charset="2"/>
              <a:buNone/>
            </a:pPr>
            <a:r>
              <a:rPr lang="en-US" sz="1600" b="1" dirty="0" smtClean="0"/>
              <a:t> </a:t>
            </a:r>
          </a:p>
          <a:p>
            <a:pPr>
              <a:buFont typeface="Wingdings" pitchFamily="2" charset="2"/>
              <a:buNone/>
            </a:pPr>
            <a:r>
              <a:rPr lang="en-US" sz="1600" b="1" dirty="0" smtClean="0"/>
              <a:t>&lt;</a:t>
            </a:r>
            <a:r>
              <a:rPr lang="en-US" sz="1600" b="1" dirty="0" err="1" smtClean="0"/>
              <a:t>context:property-placeholder</a:t>
            </a:r>
            <a:r>
              <a:rPr lang="en-US" sz="1600" b="1" dirty="0" smtClean="0"/>
              <a:t> location="</a:t>
            </a:r>
            <a:r>
              <a:rPr lang="en-US" sz="1600" b="1" dirty="0" err="1" smtClean="0"/>
              <a:t>config.properties</a:t>
            </a:r>
            <a:r>
              <a:rPr lang="en-US" sz="1600" b="1" dirty="0" smtClean="0"/>
              <a:t>" /&gt;</a:t>
            </a:r>
          </a:p>
          <a:p>
            <a:pPr>
              <a:buFont typeface="Wingdings" pitchFamily="2" charset="2"/>
              <a:buNone/>
            </a:pPr>
            <a:r>
              <a:rPr lang="en-US" sz="1600" b="1" dirty="0" smtClean="0"/>
              <a:t>&lt;/bean&gt;</a:t>
            </a:r>
          </a:p>
          <a:p>
            <a:pPr>
              <a:buFont typeface="Wingdings" pitchFamily="2" charset="2"/>
              <a:buNone/>
            </a:pPr>
            <a:r>
              <a:rPr lang="en-US" sz="1600" b="1" dirty="0" smtClean="0"/>
              <a:t>&lt;bean id="cashier1" class="</a:t>
            </a:r>
            <a:r>
              <a:rPr lang="en-US" sz="1600" b="1" dirty="0" err="1" smtClean="0"/>
              <a:t>com.spring.ioc.Cashier</a:t>
            </a:r>
            <a:r>
              <a:rPr lang="en-US" sz="1600" b="1" dirty="0" smtClean="0"/>
              <a:t>"&gt;</a:t>
            </a:r>
          </a:p>
          <a:p>
            <a:pPr>
              <a:buFont typeface="Wingdings" pitchFamily="2" charset="2"/>
              <a:buNone/>
            </a:pPr>
            <a:r>
              <a:rPr lang="en-US" sz="1600" b="1" dirty="0" smtClean="0"/>
              <a:t>&lt;property name="path" value="${</a:t>
            </a:r>
            <a:r>
              <a:rPr lang="en-US" sz="1600" b="1" dirty="0" err="1" smtClean="0"/>
              <a:t>cashier.path</a:t>
            </a:r>
            <a:r>
              <a:rPr lang="en-US" sz="1600" b="1" dirty="0" smtClean="0"/>
              <a:t>}" /&gt;</a:t>
            </a:r>
          </a:p>
          <a:p>
            <a:pPr>
              <a:buFont typeface="Wingdings" pitchFamily="2" charset="2"/>
              <a:buNone/>
            </a:pPr>
            <a:r>
              <a:rPr lang="en-US" sz="1600" b="1" dirty="0" smtClean="0"/>
              <a:t>&lt;/bean&gt;</a:t>
            </a:r>
          </a:p>
          <a:p>
            <a:pPr>
              <a:buFont typeface="Wingdings" pitchFamily="2" charset="2"/>
              <a:buNone/>
            </a:pPr>
            <a:r>
              <a:rPr lang="en-US" sz="1600" b="1" dirty="0" smtClean="0"/>
              <a:t>&lt;/beans&gt;</a:t>
            </a:r>
          </a:p>
          <a:p>
            <a:pPr>
              <a:buFont typeface="Wingdings" pitchFamily="2" charset="2"/>
              <a:buNone/>
            </a:pPr>
            <a:r>
              <a:rPr lang="en-US" sz="2000" b="1" u="sng" dirty="0" err="1" smtClean="0"/>
              <a:t>Config.properties</a:t>
            </a:r>
            <a:r>
              <a:rPr lang="en-US" sz="2000" b="1" u="sng" dirty="0" smtClean="0"/>
              <a:t> File(in </a:t>
            </a:r>
            <a:r>
              <a:rPr lang="en-US" sz="2000" b="1" u="sng" dirty="0" err="1" smtClean="0"/>
              <a:t>classpath</a:t>
            </a:r>
            <a:r>
              <a:rPr lang="en-US" sz="2000" b="1" u="sng" dirty="0" smtClean="0"/>
              <a:t>)</a:t>
            </a:r>
          </a:p>
          <a:p>
            <a:pPr>
              <a:buFont typeface="Wingdings" pitchFamily="2" charset="2"/>
              <a:buNone/>
            </a:pPr>
            <a:r>
              <a:rPr lang="en-US" sz="2000" b="1" dirty="0" err="1" smtClean="0"/>
              <a:t>cashier.path</a:t>
            </a:r>
            <a:r>
              <a:rPr lang="en-US" sz="2000" b="1" dirty="0" smtClean="0"/>
              <a:t>=c:/cashier</a:t>
            </a:r>
          </a:p>
          <a:p>
            <a:pPr>
              <a:buFont typeface="Wingdings" pitchFamily="2" charset="2"/>
              <a:buNone/>
            </a:pPr>
            <a:endParaRPr lang="en-US" dirty="0" smtClean="0"/>
          </a:p>
        </p:txBody>
      </p:sp>
      <p:pic>
        <p:nvPicPr>
          <p:cNvPr id="5"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127</a:t>
            </a:fld>
            <a:endParaRPr lang="en-US" sz="1400" dirty="0"/>
          </a:p>
        </p:txBody>
      </p:sp>
    </p:spTree>
    <p:extLst>
      <p:ext uri="{BB962C8B-B14F-4D97-AF65-F5344CB8AC3E}">
        <p14:creationId xmlns:p14="http://schemas.microsoft.com/office/powerpoint/2010/main" val="104159956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eaLnBrk="1" hangingPunct="1"/>
            <a:r>
              <a:rPr lang="en-US" sz="3600" dirty="0" smtClean="0"/>
              <a:t>Lend a Hand</a:t>
            </a:r>
          </a:p>
        </p:txBody>
      </p:sp>
      <p:sp>
        <p:nvSpPr>
          <p:cNvPr id="90116" name="Rectangle 3"/>
          <p:cNvSpPr>
            <a:spLocks noGrp="1" noChangeArrowheads="1"/>
          </p:cNvSpPr>
          <p:nvPr>
            <p:ph type="body" idx="1"/>
          </p:nvPr>
        </p:nvSpPr>
        <p:spPr>
          <a:xfrm>
            <a:off x="228600" y="1371600"/>
            <a:ext cx="8575675" cy="4943475"/>
          </a:xfrm>
        </p:spPr>
        <p:txBody>
          <a:bodyPr/>
          <a:lstStyle/>
          <a:p>
            <a:pPr>
              <a:buFont typeface="Arial" pitchFamily="34" charset="0"/>
              <a:buChar char="•"/>
              <a:defRPr/>
            </a:pPr>
            <a:r>
              <a:rPr lang="en-US" altLang="en-US" dirty="0"/>
              <a:t>Give implementation to the logging functionality of the Cashier Class. Whenever the customer check out the product the information should be logged in the text file. </a:t>
            </a:r>
          </a:p>
          <a:p>
            <a:pPr>
              <a:buFont typeface="Arial" pitchFamily="34" charset="0"/>
              <a:buChar char="•"/>
              <a:defRPr/>
            </a:pPr>
            <a:r>
              <a:rPr lang="en-US" dirty="0"/>
              <a:t>Case Study 1: </a:t>
            </a:r>
            <a:r>
              <a:rPr lang="en-US" dirty="0" err="1"/>
              <a:t>ShoppingCart</a:t>
            </a:r>
            <a:r>
              <a:rPr lang="en-US" dirty="0"/>
              <a:t> (Dependency Injection)  </a:t>
            </a:r>
            <a:r>
              <a:rPr lang="en-US" altLang="en-US" dirty="0"/>
              <a:t>in Hands-on Document : Hands-</a:t>
            </a:r>
            <a:r>
              <a:rPr lang="en-US" altLang="en-US" dirty="0" err="1"/>
              <a:t>on_Core_Spring</a:t>
            </a:r>
            <a:r>
              <a:rPr lang="en-US" altLang="en-US" dirty="0"/>
              <a:t>.</a:t>
            </a:r>
          </a:p>
          <a:p>
            <a:pPr marL="0" indent="0">
              <a:buNone/>
              <a:defRPr/>
            </a:pPr>
            <a:endParaRPr lang="en-US" altLang="en-US" dirty="0"/>
          </a:p>
        </p:txBody>
      </p:sp>
      <p:pic>
        <p:nvPicPr>
          <p:cNvPr id="9011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0118"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038600"/>
            <a:ext cx="2667000" cy="266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128</a:t>
            </a:fld>
            <a:endParaRPr lang="en-US" sz="1400" dirty="0"/>
          </a:p>
        </p:txBody>
      </p:sp>
    </p:spTree>
    <p:extLst>
      <p:ext uri="{BB962C8B-B14F-4D97-AF65-F5344CB8AC3E}">
        <p14:creationId xmlns:p14="http://schemas.microsoft.com/office/powerpoint/2010/main" val="54063614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Questions</a:t>
            </a:r>
            <a:endParaRPr lang="en-US" sz="3400" dirty="0">
              <a:solidFill>
                <a:schemeClr val="tx2">
                  <a:lumMod val="75000"/>
                </a:schemeClr>
              </a:solidFill>
            </a:endParaRPr>
          </a:p>
        </p:txBody>
      </p:sp>
      <p:pic>
        <p:nvPicPr>
          <p:cNvPr id="5" name="Picture 6"/>
          <p:cNvPicPr>
            <a:picLocks noChangeAspect="1" noChangeArrowheads="1"/>
          </p:cNvPicPr>
          <p:nvPr/>
        </p:nvPicPr>
        <p:blipFill>
          <a:blip r:embed="rId2" cstate="print"/>
          <a:srcRect/>
          <a:stretch>
            <a:fillRect/>
          </a:stretch>
        </p:blipFill>
        <p:spPr bwMode="auto">
          <a:xfrm>
            <a:off x="4054366" y="2924502"/>
            <a:ext cx="1023938" cy="1023938"/>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129</a:t>
            </a:fld>
            <a:endParaRPr lang="en-US" sz="1400" dirty="0"/>
          </a:p>
        </p:txBody>
      </p:sp>
    </p:spTree>
    <p:extLst>
      <p:ext uri="{BB962C8B-B14F-4D97-AF65-F5344CB8AC3E}">
        <p14:creationId xmlns:p14="http://schemas.microsoft.com/office/powerpoint/2010/main" val="4087314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3AF4B4C5-E6EE-4A57-923E-E83E655C962F}" type="slidenum">
              <a:rPr lang="en-US" b="0" smtClean="0">
                <a:solidFill>
                  <a:srgbClr val="000000"/>
                </a:solidFill>
                <a:latin typeface="Verdana" pitchFamily="34" charset="0"/>
              </a:rPr>
              <a:pPr eaLnBrk="1" hangingPunct="1"/>
              <a:t>13</a:t>
            </a:fld>
            <a:endParaRPr lang="en-US" b="0" smtClean="0">
              <a:solidFill>
                <a:srgbClr val="000000"/>
              </a:solidFill>
              <a:latin typeface="Verdana" pitchFamily="34" charset="0"/>
            </a:endParaRPr>
          </a:p>
        </p:txBody>
      </p:sp>
      <p:sp>
        <p:nvSpPr>
          <p:cNvPr id="9219" name="Rectangle 2"/>
          <p:cNvSpPr>
            <a:spLocks noGrp="1" noChangeArrowheads="1"/>
          </p:cNvSpPr>
          <p:nvPr>
            <p:ph type="title"/>
          </p:nvPr>
        </p:nvSpPr>
        <p:spPr/>
        <p:txBody>
          <a:bodyPr/>
          <a:lstStyle/>
          <a:p>
            <a:r>
              <a:rPr lang="en-US" sz="3600" dirty="0" smtClean="0"/>
              <a:t>Tools</a:t>
            </a:r>
          </a:p>
        </p:txBody>
      </p:sp>
      <p:sp>
        <p:nvSpPr>
          <p:cNvPr id="9220" name="Rectangle 3"/>
          <p:cNvSpPr>
            <a:spLocks noGrp="1" noChangeArrowheads="1"/>
          </p:cNvSpPr>
          <p:nvPr>
            <p:ph type="body" idx="1"/>
          </p:nvPr>
        </p:nvSpPr>
        <p:spPr/>
        <p:txBody>
          <a:bodyPr/>
          <a:lstStyle/>
          <a:p>
            <a:pPr eaLnBrk="1" hangingPunct="1"/>
            <a:r>
              <a:rPr lang="en-US" dirty="0" smtClean="0">
                <a:latin typeface="+mj-lt"/>
              </a:rPr>
              <a:t>The resources that you </a:t>
            </a:r>
            <a:r>
              <a:rPr lang="en-US" dirty="0" smtClean="0">
                <a:solidFill>
                  <a:srgbClr val="002060"/>
                </a:solidFill>
                <a:latin typeface="+mj-lt"/>
              </a:rPr>
              <a:t>need</a:t>
            </a:r>
            <a:r>
              <a:rPr lang="en-US" dirty="0" smtClean="0">
                <a:latin typeface="+mj-lt"/>
              </a:rPr>
              <a:t> for this training are:</a:t>
            </a:r>
          </a:p>
          <a:p>
            <a:pPr lvl="1">
              <a:buClrTx/>
            </a:pPr>
            <a:r>
              <a:rPr lang="en-US" dirty="0" err="1" smtClean="0">
                <a:latin typeface="+mj-lt"/>
                <a:cs typeface="Arial" charset="0"/>
              </a:rPr>
              <a:t>NetBeans</a:t>
            </a:r>
            <a:r>
              <a:rPr lang="en-US" dirty="0" smtClean="0">
                <a:latin typeface="+mj-lt"/>
                <a:cs typeface="Arial" charset="0"/>
              </a:rPr>
              <a:t> 6.9.1 or above</a:t>
            </a:r>
          </a:p>
          <a:p>
            <a:pPr lvl="1">
              <a:buClrTx/>
            </a:pPr>
            <a:r>
              <a:rPr lang="en-US" dirty="0" err="1" smtClean="0">
                <a:latin typeface="+mj-lt"/>
                <a:cs typeface="Arial" charset="0"/>
              </a:rPr>
              <a:t>Jdk</a:t>
            </a:r>
            <a:r>
              <a:rPr lang="en-US" dirty="0" smtClean="0">
                <a:latin typeface="+mj-lt"/>
                <a:cs typeface="Arial" charset="0"/>
              </a:rPr>
              <a:t> 1.5/1.6</a:t>
            </a:r>
          </a:p>
          <a:p>
            <a:pPr lvl="1">
              <a:buClrTx/>
            </a:pPr>
            <a:r>
              <a:rPr lang="en-US" dirty="0" smtClean="0">
                <a:latin typeface="+mj-lt"/>
                <a:cs typeface="Arial" charset="0"/>
              </a:rPr>
              <a:t>Spring Framework 3.x</a:t>
            </a:r>
          </a:p>
          <a:p>
            <a:pPr lvl="1">
              <a:buClrTx/>
            </a:pPr>
            <a:r>
              <a:rPr lang="en-US" dirty="0" smtClean="0">
                <a:latin typeface="+mj-lt"/>
                <a:cs typeface="Arial" charset="0"/>
              </a:rPr>
              <a:t>Derby DB</a:t>
            </a:r>
          </a:p>
          <a:p>
            <a:pPr lvl="1">
              <a:buClrTx/>
            </a:pPr>
            <a:r>
              <a:rPr lang="en-US" dirty="0" smtClean="0">
                <a:latin typeface="+mj-lt"/>
                <a:cs typeface="Arial" charset="0"/>
              </a:rPr>
              <a:t>Tomcat 6.x</a:t>
            </a:r>
          </a:p>
          <a:p>
            <a:pPr lvl="1" eaLnBrk="1" hangingPunct="1">
              <a:buFont typeface="Wingdings 2" pitchFamily="18" charset="2"/>
              <a:buNone/>
            </a:pPr>
            <a:endParaRPr lang="en-US" sz="2600" dirty="0" smtClean="0">
              <a:latin typeface="+mj-lt"/>
            </a:endParaRPr>
          </a:p>
        </p:txBody>
      </p:sp>
      <p:pic>
        <p:nvPicPr>
          <p:cNvPr id="5" name="Picture 13"/>
          <p:cNvPicPr>
            <a:picLocks noChangeAspect="1" noChangeArrowheads="1"/>
          </p:cNvPicPr>
          <p:nvPr/>
        </p:nvPicPr>
        <p:blipFill>
          <a:blip r:embed="rId3" cstate="print"/>
          <a:srcRect/>
          <a:stretch>
            <a:fillRect/>
          </a:stretch>
        </p:blipFill>
        <p:spPr bwMode="auto">
          <a:xfrm>
            <a:off x="7794625" y="-33638"/>
            <a:ext cx="968375" cy="987425"/>
          </a:xfrm>
          <a:prstGeom prst="rect">
            <a:avLst/>
          </a:prstGeom>
          <a:noFill/>
          <a:ln w="9525" algn="ctr">
            <a:noFill/>
            <a:miter lim="800000"/>
            <a:headEnd/>
            <a:tailEnd/>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683244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Welcome Break</a:t>
            </a:r>
            <a:endParaRPr lang="en-US" sz="3400" dirty="0">
              <a:solidFill>
                <a:schemeClr val="tx2">
                  <a:lumMod val="75000"/>
                </a:schemeClr>
              </a:solidFill>
            </a:endParaRPr>
          </a:p>
        </p:txBody>
      </p:sp>
      <p:pic>
        <p:nvPicPr>
          <p:cNvPr id="5" name="Picture 20"/>
          <p:cNvPicPr>
            <a:picLocks noChangeAspect="1" noChangeArrowheads="1"/>
          </p:cNvPicPr>
          <p:nvPr/>
        </p:nvPicPr>
        <p:blipFill>
          <a:blip r:embed="rId2" cstate="print"/>
          <a:srcRect/>
          <a:stretch>
            <a:fillRect/>
          </a:stretch>
        </p:blipFill>
        <p:spPr bwMode="auto">
          <a:xfrm>
            <a:off x="4191000" y="2743200"/>
            <a:ext cx="963613" cy="1066800"/>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130</a:t>
            </a:fld>
            <a:endParaRPr lang="en-US" sz="1400" dirty="0"/>
          </a:p>
        </p:txBody>
      </p:sp>
    </p:spTree>
    <p:extLst>
      <p:ext uri="{BB962C8B-B14F-4D97-AF65-F5344CB8AC3E}">
        <p14:creationId xmlns:p14="http://schemas.microsoft.com/office/powerpoint/2010/main" val="423183502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8686800" cy="4946650"/>
          </a:xfrm>
        </p:spPr>
        <p:txBody>
          <a:bodyPr/>
          <a:lstStyle/>
          <a:p>
            <a:r>
              <a:rPr lang="en-US" dirty="0"/>
              <a:t>To write a simple hello world program using Spring framework</a:t>
            </a:r>
          </a:p>
          <a:p>
            <a:pPr lvl="1"/>
            <a:r>
              <a:rPr dirty="0" smtClean="0"/>
              <a:t>The objective of this application is to </a:t>
            </a:r>
            <a:r>
              <a:rPr lang="en-US" dirty="0"/>
              <a:t>understand how to configure simple Spring </a:t>
            </a:r>
            <a:r>
              <a:rPr lang="en-US" dirty="0" smtClean="0"/>
              <a:t>bean.</a:t>
            </a:r>
            <a:endParaRPr lang="en-US" dirty="0"/>
          </a:p>
          <a:p>
            <a:pPr marL="457200" lvl="1" indent="0">
              <a:buNone/>
            </a:pPr>
            <a:endParaRPr dirty="0" smtClean="0"/>
          </a:p>
          <a:p>
            <a:pPr lvl="1"/>
            <a:r>
              <a:rPr dirty="0" smtClean="0"/>
              <a:t>Refer the next slide to complete the Case Study</a:t>
            </a:r>
          </a:p>
          <a:p>
            <a:pPr lvl="1"/>
            <a:endParaRPr lang="en-US" dirty="0"/>
          </a:p>
        </p:txBody>
      </p:sp>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Case Study</a:t>
            </a:r>
            <a:endParaRPr lang="en-US" sz="3400" dirty="0">
              <a:solidFill>
                <a:schemeClr val="tx2">
                  <a:lumMod val="75000"/>
                </a:schemeClr>
              </a:solidFill>
            </a:endParaRPr>
          </a:p>
        </p:txBody>
      </p:sp>
      <p:pic>
        <p:nvPicPr>
          <p:cNvPr id="5" name="Picture 2" descr="C:\Users\120891\Desktop\Case Study.png"/>
          <p:cNvPicPr>
            <a:picLocks noChangeAspect="1" noChangeArrowheads="1"/>
          </p:cNvPicPr>
          <p:nvPr/>
        </p:nvPicPr>
        <p:blipFill>
          <a:blip r:embed="rId3" cstate="print"/>
          <a:srcRect/>
          <a:stretch>
            <a:fillRect/>
          </a:stretch>
        </p:blipFill>
        <p:spPr bwMode="auto">
          <a:xfrm>
            <a:off x="7574089" y="228600"/>
            <a:ext cx="1112711" cy="1018413"/>
          </a:xfrm>
          <a:prstGeom prst="rect">
            <a:avLst/>
          </a:prstGeom>
          <a:noFill/>
          <a:effectLst>
            <a:outerShdw blurRad="50800" dist="38100" dir="5400000" algn="t" rotWithShape="0">
              <a:prstClr val="black">
                <a:alpha val="40000"/>
              </a:prstClr>
            </a:outerShdw>
          </a:effectLst>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131</a:t>
            </a:fld>
            <a:endParaRPr lang="en-US" sz="1400" dirty="0"/>
          </a:p>
        </p:txBody>
      </p:sp>
    </p:spTree>
    <p:extLst>
      <p:ext uri="{BB962C8B-B14F-4D97-AF65-F5344CB8AC3E}">
        <p14:creationId xmlns:p14="http://schemas.microsoft.com/office/powerpoint/2010/main" val="379444432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371600"/>
            <a:ext cx="8686800" cy="4946650"/>
          </a:xfrm>
        </p:spPr>
        <p:txBody>
          <a:bodyPr/>
          <a:lstStyle/>
          <a:p>
            <a:pPr marL="0" indent="0">
              <a:buNone/>
            </a:pPr>
            <a:r>
              <a:rPr lang="en-US" sz="1800" b="1" dirty="0"/>
              <a:t>Step 1:</a:t>
            </a:r>
            <a:r>
              <a:rPr lang="en-US" sz="1800" dirty="0"/>
              <a:t> Set up a Spring project in </a:t>
            </a:r>
            <a:r>
              <a:rPr lang="en-US" sz="1800" dirty="0" err="1"/>
              <a:t>Netbeans</a:t>
            </a:r>
            <a:r>
              <a:rPr lang="en-US" sz="1800" dirty="0"/>
              <a:t> 9.6.1(add Spring framework 3.0 library in to the project) </a:t>
            </a:r>
          </a:p>
          <a:p>
            <a:pPr marL="0" indent="0">
              <a:buNone/>
            </a:pPr>
            <a:r>
              <a:rPr lang="en-US" sz="1800" b="1" dirty="0"/>
              <a:t>Step 2:</a:t>
            </a:r>
            <a:r>
              <a:rPr lang="en-US" sz="1800" dirty="0"/>
              <a:t> Write a simple Hello World class as follows</a:t>
            </a:r>
          </a:p>
          <a:p>
            <a:pPr marL="0" indent="0">
              <a:buNone/>
            </a:pPr>
            <a:r>
              <a:rPr lang="en-US" sz="1100" dirty="0"/>
              <a:t> </a:t>
            </a:r>
          </a:p>
          <a:p>
            <a:pPr marL="0" indent="0">
              <a:buNone/>
            </a:pPr>
            <a:r>
              <a:rPr lang="en-US" sz="1100" dirty="0"/>
              <a:t>package </a:t>
            </a:r>
            <a:r>
              <a:rPr lang="en-US" sz="1100" dirty="0" err="1"/>
              <a:t>com.spring.intro</a:t>
            </a:r>
            <a:r>
              <a:rPr lang="en-US" sz="1100" dirty="0"/>
              <a:t>;</a:t>
            </a:r>
          </a:p>
          <a:p>
            <a:pPr marL="0" indent="0">
              <a:buNone/>
            </a:pPr>
            <a:r>
              <a:rPr lang="en-US" sz="1100" dirty="0"/>
              <a:t> </a:t>
            </a:r>
          </a:p>
          <a:p>
            <a:pPr marL="0" indent="0">
              <a:buNone/>
            </a:pPr>
            <a:r>
              <a:rPr lang="en-US" sz="1100" dirty="0"/>
              <a:t>import </a:t>
            </a:r>
            <a:r>
              <a:rPr lang="en-US" sz="1100" dirty="0" err="1"/>
              <a:t>java.util.List</a:t>
            </a:r>
            <a:r>
              <a:rPr lang="en-US" sz="1100" dirty="0"/>
              <a:t>;</a:t>
            </a:r>
          </a:p>
          <a:p>
            <a:pPr marL="0" indent="0">
              <a:buNone/>
            </a:pPr>
            <a:r>
              <a:rPr lang="en-US" sz="1100" dirty="0"/>
              <a:t> </a:t>
            </a:r>
          </a:p>
          <a:p>
            <a:pPr marL="0" indent="0">
              <a:buNone/>
            </a:pPr>
            <a:r>
              <a:rPr lang="en-US" sz="1100" dirty="0"/>
              <a:t>public class </a:t>
            </a:r>
            <a:r>
              <a:rPr lang="en-US" sz="1100" dirty="0" err="1"/>
              <a:t>HelloWorld</a:t>
            </a:r>
            <a:r>
              <a:rPr lang="en-US" sz="1100" dirty="0"/>
              <a:t> {</a:t>
            </a:r>
          </a:p>
          <a:p>
            <a:pPr marL="0" indent="0">
              <a:buNone/>
            </a:pPr>
            <a:r>
              <a:rPr lang="en-US" sz="1100" dirty="0"/>
              <a:t> </a:t>
            </a:r>
          </a:p>
          <a:p>
            <a:pPr marL="0" indent="0">
              <a:buNone/>
            </a:pPr>
            <a:r>
              <a:rPr lang="en-US" sz="1100" dirty="0"/>
              <a:t>    private String message;</a:t>
            </a:r>
          </a:p>
          <a:p>
            <a:pPr marL="0" indent="0">
              <a:buNone/>
            </a:pPr>
            <a:r>
              <a:rPr lang="en-US" sz="1100" dirty="0"/>
              <a:t>    private List&lt;Holiday&gt; holidays;</a:t>
            </a:r>
          </a:p>
          <a:p>
            <a:pPr marL="0" indent="0">
              <a:buNone/>
            </a:pPr>
            <a:r>
              <a:rPr lang="en-US" sz="1100" dirty="0"/>
              <a:t> </a:t>
            </a:r>
          </a:p>
          <a:p>
            <a:pPr marL="0" indent="0">
              <a:buNone/>
            </a:pPr>
            <a:r>
              <a:rPr lang="en-US" sz="1100" dirty="0"/>
              <a:t>    public void </a:t>
            </a:r>
            <a:r>
              <a:rPr lang="en-US" sz="1100" dirty="0" err="1"/>
              <a:t>setMessage</a:t>
            </a:r>
            <a:r>
              <a:rPr lang="en-US" sz="1100" dirty="0"/>
              <a:t>(String message) {</a:t>
            </a:r>
          </a:p>
          <a:p>
            <a:pPr marL="0" indent="0">
              <a:buNone/>
            </a:pPr>
            <a:r>
              <a:rPr lang="en-US" sz="1100" dirty="0"/>
              <a:t>        </a:t>
            </a:r>
            <a:r>
              <a:rPr lang="en-US" sz="1100" dirty="0" err="1"/>
              <a:t>this.message</a:t>
            </a:r>
            <a:r>
              <a:rPr lang="en-US" sz="1100" dirty="0"/>
              <a:t> = message;</a:t>
            </a:r>
          </a:p>
          <a:p>
            <a:pPr marL="0" indent="0">
              <a:buNone/>
            </a:pPr>
            <a:r>
              <a:rPr lang="en-US" sz="1100" dirty="0"/>
              <a:t>    }</a:t>
            </a:r>
          </a:p>
          <a:p>
            <a:pPr marL="0" indent="0">
              <a:buNone/>
            </a:pPr>
            <a:r>
              <a:rPr lang="en-US" sz="1100" dirty="0"/>
              <a:t> </a:t>
            </a:r>
          </a:p>
          <a:p>
            <a:pPr marL="0" indent="0">
              <a:buNone/>
            </a:pPr>
            <a:r>
              <a:rPr lang="en-US" sz="1100" dirty="0"/>
              <a:t>    public void </a:t>
            </a:r>
            <a:r>
              <a:rPr lang="en-US" sz="1100" dirty="0" err="1"/>
              <a:t>setHolidays</a:t>
            </a:r>
            <a:r>
              <a:rPr lang="en-US" sz="1100" dirty="0"/>
              <a:t>(List&lt;Holiday&gt; holidays) {</a:t>
            </a:r>
          </a:p>
          <a:p>
            <a:pPr marL="0" indent="0">
              <a:buNone/>
            </a:pPr>
            <a:r>
              <a:rPr lang="en-US" sz="1100" dirty="0"/>
              <a:t>        </a:t>
            </a:r>
            <a:r>
              <a:rPr lang="en-US" sz="1100" dirty="0" err="1"/>
              <a:t>this.holidays</a:t>
            </a:r>
            <a:r>
              <a:rPr lang="en-US" sz="1100" dirty="0"/>
              <a:t> = holidays;</a:t>
            </a:r>
          </a:p>
          <a:p>
            <a:pPr marL="0" indent="0">
              <a:buNone/>
            </a:pPr>
            <a:r>
              <a:rPr lang="en-US" sz="1100" dirty="0"/>
              <a:t>    }</a:t>
            </a:r>
          </a:p>
          <a:p>
            <a:pPr marL="0" indent="0">
              <a:buNone/>
            </a:pPr>
            <a:r>
              <a:rPr lang="en-US" sz="1100" dirty="0"/>
              <a:t> </a:t>
            </a:r>
          </a:p>
          <a:p>
            <a:pPr marL="0" indent="0">
              <a:buNone/>
            </a:pPr>
            <a:r>
              <a:rPr lang="en-US" sz="1100" dirty="0"/>
              <a:t>    public void hello() {</a:t>
            </a:r>
          </a:p>
          <a:p>
            <a:pPr marL="0" indent="0">
              <a:buNone/>
            </a:pPr>
            <a:r>
              <a:rPr lang="en-US" sz="1100" dirty="0"/>
              <a:t>        </a:t>
            </a:r>
            <a:r>
              <a:rPr lang="en-US" sz="1100" dirty="0" err="1"/>
              <a:t>System.out.println</a:t>
            </a:r>
            <a:r>
              <a:rPr lang="en-US" sz="1100" dirty="0"/>
              <a:t>("Hello! " + message);</a:t>
            </a:r>
          </a:p>
          <a:p>
            <a:pPr marL="0" indent="0">
              <a:buNone/>
            </a:pPr>
            <a:r>
              <a:rPr lang="en-US" sz="1100" dirty="0"/>
              <a:t>    }</a:t>
            </a:r>
          </a:p>
          <a:p>
            <a:pPr marL="0" indent="0">
              <a:buNone/>
            </a:pPr>
            <a:r>
              <a:rPr lang="en-US" sz="1100" dirty="0"/>
              <a:t>}</a:t>
            </a:r>
          </a:p>
          <a:p>
            <a:endParaRPr lang="en-US" dirty="0"/>
          </a:p>
        </p:txBody>
      </p:sp>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Model Solution to the </a:t>
            </a:r>
            <a:br>
              <a:rPr lang="en-US" sz="3400" dirty="0" smtClean="0">
                <a:solidFill>
                  <a:schemeClr val="tx2">
                    <a:lumMod val="75000"/>
                  </a:schemeClr>
                </a:solidFill>
              </a:rPr>
            </a:br>
            <a:r>
              <a:rPr lang="en-US" sz="3400" dirty="0" smtClean="0">
                <a:solidFill>
                  <a:schemeClr val="tx2">
                    <a:lumMod val="75000"/>
                  </a:schemeClr>
                </a:solidFill>
              </a:rPr>
              <a:t>Case Study</a:t>
            </a:r>
            <a:endParaRPr lang="en-US" sz="3400" dirty="0">
              <a:solidFill>
                <a:schemeClr val="tx2">
                  <a:lumMod val="75000"/>
                </a:schemeClr>
              </a:solidFill>
            </a:endParaRPr>
          </a:p>
        </p:txBody>
      </p:sp>
      <p:pic>
        <p:nvPicPr>
          <p:cNvPr id="6" name="Picture 2" descr="C:\Users\120891\Desktop\Case Study.png"/>
          <p:cNvPicPr>
            <a:picLocks noChangeAspect="1" noChangeArrowheads="1"/>
          </p:cNvPicPr>
          <p:nvPr/>
        </p:nvPicPr>
        <p:blipFill>
          <a:blip r:embed="rId3" cstate="print"/>
          <a:srcRect/>
          <a:stretch>
            <a:fillRect/>
          </a:stretch>
        </p:blipFill>
        <p:spPr bwMode="auto">
          <a:xfrm>
            <a:off x="7574089" y="228600"/>
            <a:ext cx="1112711" cy="1018413"/>
          </a:xfrm>
          <a:prstGeom prst="rect">
            <a:avLst/>
          </a:prstGeom>
          <a:noFill/>
          <a:effectLst>
            <a:outerShdw blurRad="50800" dist="38100" dir="5400000" algn="t" rotWithShape="0">
              <a:prstClr val="black">
                <a:alpha val="40000"/>
              </a:prstClr>
            </a:outerShdw>
          </a:effectLst>
        </p:spPr>
      </p:pic>
      <p:sp>
        <p:nvSpPr>
          <p:cNvPr id="8"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132</a:t>
            </a:fld>
            <a:endParaRPr lang="en-US" sz="1400" dirty="0"/>
          </a:p>
        </p:txBody>
      </p:sp>
    </p:spTree>
    <p:extLst>
      <p:ext uri="{BB962C8B-B14F-4D97-AF65-F5344CB8AC3E}">
        <p14:creationId xmlns:p14="http://schemas.microsoft.com/office/powerpoint/2010/main" val="185053958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8686800" cy="4946650"/>
          </a:xfrm>
        </p:spPr>
        <p:txBody>
          <a:bodyPr/>
          <a:lstStyle/>
          <a:p>
            <a:pPr marL="0" indent="0">
              <a:buNone/>
            </a:pPr>
            <a:r>
              <a:rPr lang="en-US" sz="1800" b="1" dirty="0"/>
              <a:t>Step 3:</a:t>
            </a:r>
            <a:r>
              <a:rPr lang="en-US" sz="1800" dirty="0"/>
              <a:t> Write a Holiday class as </a:t>
            </a:r>
            <a:r>
              <a:rPr lang="en-US" sz="1800" dirty="0" smtClean="0"/>
              <a:t>follows:</a:t>
            </a:r>
            <a:r>
              <a:rPr lang="en-US" sz="1100" dirty="0"/>
              <a:t> </a:t>
            </a:r>
          </a:p>
          <a:p>
            <a:pPr marL="0" indent="0">
              <a:buNone/>
            </a:pPr>
            <a:r>
              <a:rPr lang="en-US" sz="1300" dirty="0"/>
              <a:t>package </a:t>
            </a:r>
            <a:r>
              <a:rPr lang="en-US" sz="1300" dirty="0" err="1"/>
              <a:t>com.spring.intro</a:t>
            </a:r>
            <a:r>
              <a:rPr lang="en-US" sz="1300" dirty="0"/>
              <a:t>;</a:t>
            </a:r>
          </a:p>
          <a:p>
            <a:pPr marL="0" indent="0">
              <a:buNone/>
            </a:pPr>
            <a:r>
              <a:rPr lang="en-US" sz="1300" dirty="0"/>
              <a:t> </a:t>
            </a:r>
          </a:p>
          <a:p>
            <a:pPr marL="0" indent="0">
              <a:buNone/>
            </a:pPr>
            <a:r>
              <a:rPr lang="en-US" sz="1300" dirty="0"/>
              <a:t>public class Holiday {</a:t>
            </a:r>
          </a:p>
          <a:p>
            <a:pPr marL="0" indent="0">
              <a:buNone/>
            </a:pPr>
            <a:r>
              <a:rPr lang="en-US" sz="1300" dirty="0"/>
              <a:t> </a:t>
            </a:r>
          </a:p>
          <a:p>
            <a:pPr marL="0" indent="0">
              <a:buNone/>
            </a:pPr>
            <a:r>
              <a:rPr lang="en-US" sz="1300" dirty="0"/>
              <a:t>    private </a:t>
            </a:r>
            <a:r>
              <a:rPr lang="en-US" sz="1300" dirty="0" err="1"/>
              <a:t>int</a:t>
            </a:r>
            <a:r>
              <a:rPr lang="en-US" sz="1300" dirty="0"/>
              <a:t> month;</a:t>
            </a:r>
          </a:p>
          <a:p>
            <a:pPr marL="0" indent="0">
              <a:buNone/>
            </a:pPr>
            <a:r>
              <a:rPr lang="en-US" sz="1300" dirty="0"/>
              <a:t>    private </a:t>
            </a:r>
            <a:r>
              <a:rPr lang="en-US" sz="1300" dirty="0" err="1"/>
              <a:t>int</a:t>
            </a:r>
            <a:r>
              <a:rPr lang="en-US" sz="1300" dirty="0"/>
              <a:t> day;</a:t>
            </a:r>
          </a:p>
          <a:p>
            <a:pPr marL="0" indent="0">
              <a:buNone/>
            </a:pPr>
            <a:r>
              <a:rPr lang="en-US" sz="1300" dirty="0"/>
              <a:t>    private String greeting;</a:t>
            </a:r>
          </a:p>
          <a:p>
            <a:pPr marL="0" indent="0">
              <a:buNone/>
            </a:pPr>
            <a:r>
              <a:rPr lang="en-US" sz="1300" dirty="0"/>
              <a:t> </a:t>
            </a:r>
          </a:p>
          <a:p>
            <a:pPr marL="0" indent="0">
              <a:buNone/>
            </a:pPr>
            <a:r>
              <a:rPr lang="en-US" sz="1300" dirty="0"/>
              <a:t>    public </a:t>
            </a:r>
            <a:r>
              <a:rPr lang="en-US" sz="1300" dirty="0" err="1"/>
              <a:t>int</a:t>
            </a:r>
            <a:r>
              <a:rPr lang="en-US" sz="1300" dirty="0"/>
              <a:t> </a:t>
            </a:r>
            <a:r>
              <a:rPr lang="en-US" sz="1300" dirty="0" err="1"/>
              <a:t>getMonth</a:t>
            </a:r>
            <a:r>
              <a:rPr lang="en-US" sz="1300" dirty="0"/>
              <a:t>() {</a:t>
            </a:r>
          </a:p>
          <a:p>
            <a:pPr marL="0" indent="0">
              <a:buNone/>
            </a:pPr>
            <a:r>
              <a:rPr lang="en-US" sz="1300" dirty="0"/>
              <a:t>        return month;</a:t>
            </a:r>
          </a:p>
          <a:p>
            <a:pPr marL="0" indent="0">
              <a:buNone/>
            </a:pPr>
            <a:r>
              <a:rPr lang="en-US" sz="1300" dirty="0"/>
              <a:t>    }</a:t>
            </a:r>
          </a:p>
          <a:p>
            <a:pPr marL="0" indent="0">
              <a:buNone/>
            </a:pPr>
            <a:r>
              <a:rPr lang="en-US" sz="1300" dirty="0"/>
              <a:t> </a:t>
            </a:r>
          </a:p>
          <a:p>
            <a:pPr marL="0" indent="0">
              <a:buNone/>
            </a:pPr>
            <a:r>
              <a:rPr lang="en-US" sz="1300" dirty="0"/>
              <a:t>    public void </a:t>
            </a:r>
            <a:r>
              <a:rPr lang="en-US" sz="1300" dirty="0" err="1"/>
              <a:t>setMonth</a:t>
            </a:r>
            <a:r>
              <a:rPr lang="en-US" sz="1300" dirty="0"/>
              <a:t>(</a:t>
            </a:r>
            <a:r>
              <a:rPr lang="en-US" sz="1300" dirty="0" err="1"/>
              <a:t>int</a:t>
            </a:r>
            <a:r>
              <a:rPr lang="en-US" sz="1300" dirty="0"/>
              <a:t> month) {</a:t>
            </a:r>
          </a:p>
          <a:p>
            <a:pPr marL="0" indent="0">
              <a:buNone/>
            </a:pPr>
            <a:r>
              <a:rPr lang="en-US" sz="1300" dirty="0"/>
              <a:t>        </a:t>
            </a:r>
            <a:r>
              <a:rPr lang="en-US" sz="1300" dirty="0" err="1"/>
              <a:t>this.month</a:t>
            </a:r>
            <a:r>
              <a:rPr lang="en-US" sz="1300" dirty="0"/>
              <a:t> = month;</a:t>
            </a:r>
          </a:p>
          <a:p>
            <a:pPr marL="0" indent="0">
              <a:buNone/>
            </a:pPr>
            <a:r>
              <a:rPr lang="en-US" sz="1300" dirty="0"/>
              <a:t>    }</a:t>
            </a:r>
          </a:p>
          <a:p>
            <a:pPr marL="0" indent="0">
              <a:buNone/>
            </a:pPr>
            <a:r>
              <a:rPr lang="en-US" sz="1300" dirty="0"/>
              <a:t> </a:t>
            </a:r>
          </a:p>
          <a:p>
            <a:pPr marL="0" indent="0">
              <a:buNone/>
            </a:pPr>
            <a:r>
              <a:rPr lang="en-US" sz="1300" dirty="0"/>
              <a:t>    public </a:t>
            </a:r>
            <a:r>
              <a:rPr lang="en-US" sz="1300" dirty="0" err="1"/>
              <a:t>int</a:t>
            </a:r>
            <a:r>
              <a:rPr lang="en-US" sz="1300" dirty="0"/>
              <a:t> </a:t>
            </a:r>
            <a:r>
              <a:rPr lang="en-US" sz="1300" dirty="0" err="1"/>
              <a:t>getDay</a:t>
            </a:r>
            <a:r>
              <a:rPr lang="en-US" sz="1300" dirty="0"/>
              <a:t>() {</a:t>
            </a:r>
          </a:p>
          <a:p>
            <a:pPr marL="0" indent="0">
              <a:buNone/>
            </a:pPr>
            <a:r>
              <a:rPr lang="en-US" sz="1300" dirty="0"/>
              <a:t>        return day;</a:t>
            </a:r>
          </a:p>
          <a:p>
            <a:pPr marL="0" indent="0">
              <a:buNone/>
            </a:pPr>
            <a:r>
              <a:rPr lang="en-US" sz="1300" dirty="0"/>
              <a:t>    }</a:t>
            </a:r>
          </a:p>
          <a:p>
            <a:pPr marL="0" indent="0">
              <a:buNone/>
            </a:pPr>
            <a:r>
              <a:rPr lang="en-US" sz="1100" dirty="0"/>
              <a:t> </a:t>
            </a:r>
          </a:p>
        </p:txBody>
      </p:sp>
      <p:sp>
        <p:nvSpPr>
          <p:cNvPr id="6" name="Title 5"/>
          <p:cNvSpPr>
            <a:spLocks noGrp="1"/>
          </p:cNvSpPr>
          <p:nvPr>
            <p:ph type="title"/>
          </p:nvPr>
        </p:nvSpPr>
        <p:spPr/>
        <p:txBody>
          <a:bodyPr/>
          <a:lstStyle/>
          <a:p>
            <a:r>
              <a:rPr lang="en-US" dirty="0">
                <a:solidFill>
                  <a:schemeClr val="tx2">
                    <a:lumMod val="75000"/>
                  </a:schemeClr>
                </a:solidFill>
              </a:rPr>
              <a:t>Model Solution to the </a:t>
            </a:r>
            <a:br>
              <a:rPr lang="en-US" dirty="0">
                <a:solidFill>
                  <a:schemeClr val="tx2">
                    <a:lumMod val="75000"/>
                  </a:schemeClr>
                </a:solidFill>
              </a:rPr>
            </a:br>
            <a:r>
              <a:rPr lang="en-US" dirty="0">
                <a:solidFill>
                  <a:schemeClr val="tx2">
                    <a:lumMod val="75000"/>
                  </a:schemeClr>
                </a:solidFill>
              </a:rPr>
              <a:t>Case Study (Contd.)</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133</a:t>
            </a:fld>
            <a:endParaRPr lang="en-US" dirty="0"/>
          </a:p>
        </p:txBody>
      </p:sp>
      <p:sp>
        <p:nvSpPr>
          <p:cNvPr id="5" name="TextBox 4"/>
          <p:cNvSpPr txBox="1"/>
          <p:nvPr/>
        </p:nvSpPr>
        <p:spPr>
          <a:xfrm>
            <a:off x="4038600" y="3429000"/>
            <a:ext cx="2743200" cy="3133165"/>
          </a:xfrm>
          <a:prstGeom prst="rect">
            <a:avLst/>
          </a:prstGeom>
          <a:noFill/>
        </p:spPr>
        <p:txBody>
          <a:bodyPr wrap="square" rtlCol="0">
            <a:spAutoFit/>
          </a:bodyPr>
          <a:lstStyle/>
          <a:p>
            <a:pPr fontAlgn="base">
              <a:spcBef>
                <a:spcPct val="20000"/>
              </a:spcBef>
              <a:spcAft>
                <a:spcPct val="0"/>
              </a:spcAft>
            </a:pPr>
            <a:r>
              <a:rPr lang="en-US" sz="1300" dirty="0"/>
              <a:t> public void </a:t>
            </a:r>
            <a:r>
              <a:rPr lang="en-US" sz="1300" dirty="0" err="1"/>
              <a:t>setDay</a:t>
            </a:r>
            <a:r>
              <a:rPr lang="en-US" sz="1300" dirty="0"/>
              <a:t>(</a:t>
            </a:r>
            <a:r>
              <a:rPr lang="en-US" sz="1300" dirty="0" err="1"/>
              <a:t>int</a:t>
            </a:r>
            <a:r>
              <a:rPr lang="en-US" sz="1300" dirty="0"/>
              <a:t> day) {</a:t>
            </a:r>
          </a:p>
          <a:p>
            <a:pPr fontAlgn="base">
              <a:spcBef>
                <a:spcPct val="20000"/>
              </a:spcBef>
              <a:spcAft>
                <a:spcPct val="0"/>
              </a:spcAft>
            </a:pPr>
            <a:r>
              <a:rPr lang="en-US" sz="1300" dirty="0"/>
              <a:t>        </a:t>
            </a:r>
            <a:r>
              <a:rPr lang="en-US" sz="1300" dirty="0" err="1"/>
              <a:t>this.day</a:t>
            </a:r>
            <a:r>
              <a:rPr lang="en-US" sz="1300" dirty="0"/>
              <a:t> = day;</a:t>
            </a:r>
          </a:p>
          <a:p>
            <a:pPr fontAlgn="base">
              <a:spcBef>
                <a:spcPct val="20000"/>
              </a:spcBef>
              <a:spcAft>
                <a:spcPct val="0"/>
              </a:spcAft>
            </a:pPr>
            <a:r>
              <a:rPr lang="en-US" sz="1300" dirty="0"/>
              <a:t>    }</a:t>
            </a:r>
          </a:p>
          <a:p>
            <a:pPr fontAlgn="base">
              <a:spcBef>
                <a:spcPct val="20000"/>
              </a:spcBef>
              <a:spcAft>
                <a:spcPct val="0"/>
              </a:spcAft>
            </a:pPr>
            <a:r>
              <a:rPr lang="en-US" sz="1300" dirty="0"/>
              <a:t> </a:t>
            </a:r>
          </a:p>
          <a:p>
            <a:pPr fontAlgn="base">
              <a:spcBef>
                <a:spcPct val="20000"/>
              </a:spcBef>
              <a:spcAft>
                <a:spcPct val="0"/>
              </a:spcAft>
            </a:pPr>
            <a:r>
              <a:rPr lang="en-US" sz="1300" dirty="0"/>
              <a:t>    public String </a:t>
            </a:r>
            <a:r>
              <a:rPr lang="en-US" sz="1300" dirty="0" err="1"/>
              <a:t>getGreeting</a:t>
            </a:r>
            <a:r>
              <a:rPr lang="en-US" sz="1300" dirty="0"/>
              <a:t>() {</a:t>
            </a:r>
          </a:p>
          <a:p>
            <a:pPr fontAlgn="base">
              <a:spcBef>
                <a:spcPct val="20000"/>
              </a:spcBef>
              <a:spcAft>
                <a:spcPct val="0"/>
              </a:spcAft>
            </a:pPr>
            <a:r>
              <a:rPr lang="en-US" sz="1300" dirty="0"/>
              <a:t>        return greeting;</a:t>
            </a:r>
          </a:p>
          <a:p>
            <a:pPr fontAlgn="base">
              <a:spcBef>
                <a:spcPct val="20000"/>
              </a:spcBef>
              <a:spcAft>
                <a:spcPct val="0"/>
              </a:spcAft>
            </a:pPr>
            <a:r>
              <a:rPr lang="en-US" sz="1300" dirty="0"/>
              <a:t>    }</a:t>
            </a:r>
          </a:p>
          <a:p>
            <a:pPr fontAlgn="base">
              <a:spcBef>
                <a:spcPct val="20000"/>
              </a:spcBef>
              <a:spcAft>
                <a:spcPct val="0"/>
              </a:spcAft>
            </a:pPr>
            <a:r>
              <a:rPr lang="en-US" sz="1300" dirty="0"/>
              <a:t> </a:t>
            </a:r>
          </a:p>
          <a:p>
            <a:pPr fontAlgn="base">
              <a:spcBef>
                <a:spcPct val="20000"/>
              </a:spcBef>
              <a:spcAft>
                <a:spcPct val="0"/>
              </a:spcAft>
            </a:pPr>
            <a:r>
              <a:rPr lang="en-US" sz="1300" dirty="0"/>
              <a:t>    public void </a:t>
            </a:r>
            <a:r>
              <a:rPr lang="en-US" sz="1300" dirty="0" err="1"/>
              <a:t>setGreeting</a:t>
            </a:r>
            <a:r>
              <a:rPr lang="en-US" sz="1300" dirty="0"/>
              <a:t>(String greeting) {</a:t>
            </a:r>
          </a:p>
          <a:p>
            <a:pPr fontAlgn="base">
              <a:spcBef>
                <a:spcPct val="20000"/>
              </a:spcBef>
              <a:spcAft>
                <a:spcPct val="0"/>
              </a:spcAft>
            </a:pPr>
            <a:r>
              <a:rPr lang="en-US" sz="1300" dirty="0"/>
              <a:t>        </a:t>
            </a:r>
            <a:r>
              <a:rPr lang="en-US" sz="1300" dirty="0" err="1"/>
              <a:t>this.greeting</a:t>
            </a:r>
            <a:r>
              <a:rPr lang="en-US" sz="1300" dirty="0"/>
              <a:t> = greeting;</a:t>
            </a:r>
          </a:p>
          <a:p>
            <a:pPr fontAlgn="base">
              <a:spcBef>
                <a:spcPct val="20000"/>
              </a:spcBef>
              <a:spcAft>
                <a:spcPct val="0"/>
              </a:spcAft>
            </a:pPr>
            <a:r>
              <a:rPr lang="en-US" sz="1300" dirty="0"/>
              <a:t>    }</a:t>
            </a:r>
          </a:p>
          <a:p>
            <a:pPr fontAlgn="base">
              <a:spcBef>
                <a:spcPct val="20000"/>
              </a:spcBef>
              <a:spcAft>
                <a:spcPct val="0"/>
              </a:spcAft>
            </a:pPr>
            <a:r>
              <a:rPr lang="en-US" sz="1300" dirty="0"/>
              <a:t>}</a:t>
            </a:r>
          </a:p>
        </p:txBody>
      </p:sp>
    </p:spTree>
    <p:extLst>
      <p:ext uri="{BB962C8B-B14F-4D97-AF65-F5344CB8AC3E}">
        <p14:creationId xmlns:p14="http://schemas.microsoft.com/office/powerpoint/2010/main" val="37676633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4953000" cy="4946650"/>
          </a:xfrm>
        </p:spPr>
        <p:txBody>
          <a:bodyPr/>
          <a:lstStyle/>
          <a:p>
            <a:pPr marL="0" indent="0">
              <a:buNone/>
            </a:pPr>
            <a:r>
              <a:rPr lang="en-US" sz="1800" b="1" dirty="0"/>
              <a:t>Step 4:</a:t>
            </a:r>
            <a:r>
              <a:rPr lang="en-US" sz="1800" dirty="0"/>
              <a:t> Write beans.xml and store in the project </a:t>
            </a:r>
            <a:r>
              <a:rPr lang="en-US" sz="1800" dirty="0" err="1"/>
              <a:t>classpath</a:t>
            </a:r>
            <a:r>
              <a:rPr lang="en-US" sz="1800" dirty="0"/>
              <a:t>(source folder)</a:t>
            </a:r>
          </a:p>
          <a:p>
            <a:pPr marL="0" indent="0">
              <a:buNone/>
            </a:pPr>
            <a:r>
              <a:rPr lang="en-US" sz="1100" dirty="0"/>
              <a:t> </a:t>
            </a:r>
          </a:p>
          <a:p>
            <a:pPr marL="0" indent="0">
              <a:buNone/>
            </a:pPr>
            <a:r>
              <a:rPr lang="en-US" sz="1300" dirty="0"/>
              <a:t>&lt;beans </a:t>
            </a:r>
            <a:r>
              <a:rPr lang="en-US" sz="1300" dirty="0" err="1"/>
              <a:t>xmlns</a:t>
            </a:r>
            <a:r>
              <a:rPr lang="en-US" sz="1300" dirty="0"/>
              <a:t>="http://www.springframework.org/schema/beans"</a:t>
            </a:r>
          </a:p>
          <a:p>
            <a:pPr marL="0" indent="0">
              <a:buNone/>
            </a:pPr>
            <a:r>
              <a:rPr lang="en-US" sz="1300" dirty="0"/>
              <a:t>    </a:t>
            </a:r>
            <a:r>
              <a:rPr lang="en-US" sz="1300" dirty="0" err="1"/>
              <a:t>xmlns:xsi</a:t>
            </a:r>
            <a:r>
              <a:rPr lang="en-US" sz="1300" dirty="0"/>
              <a:t>="http://www.w3.org/2001/XMLSchema-instance"</a:t>
            </a:r>
          </a:p>
          <a:p>
            <a:pPr marL="0" indent="0">
              <a:buNone/>
            </a:pPr>
            <a:r>
              <a:rPr lang="en-US" sz="1300" dirty="0"/>
              <a:t>    </a:t>
            </a:r>
            <a:r>
              <a:rPr lang="en-US" sz="1300" dirty="0" err="1"/>
              <a:t>xsi:schemaLocation</a:t>
            </a:r>
            <a:r>
              <a:rPr lang="en-US" sz="1300" dirty="0"/>
              <a:t>="http://www.springframework.org/schema/beans</a:t>
            </a:r>
          </a:p>
          <a:p>
            <a:pPr marL="0" indent="0">
              <a:buNone/>
            </a:pPr>
            <a:r>
              <a:rPr lang="en-US" sz="1300" dirty="0"/>
              <a:t>        http://www.springframework.org/schema/beans/spring-beans-3.0.xsd"&gt;</a:t>
            </a:r>
          </a:p>
          <a:p>
            <a:pPr marL="0" indent="0">
              <a:buNone/>
            </a:pPr>
            <a:r>
              <a:rPr lang="en-US" sz="1300" dirty="0"/>
              <a:t> </a:t>
            </a:r>
          </a:p>
          <a:p>
            <a:pPr marL="0" indent="0">
              <a:buNone/>
            </a:pPr>
            <a:r>
              <a:rPr lang="en-US" sz="1300" dirty="0"/>
              <a:t>    &lt;bean id="</a:t>
            </a:r>
            <a:r>
              <a:rPr lang="en-US" sz="1300" dirty="0" err="1"/>
              <a:t>christmas</a:t>
            </a:r>
            <a:r>
              <a:rPr lang="en-US" sz="1300" dirty="0"/>
              <a:t>" class="</a:t>
            </a:r>
            <a:r>
              <a:rPr lang="en-US" sz="1300" dirty="0" err="1"/>
              <a:t>com.spring.intro.Holiday</a:t>
            </a:r>
            <a:r>
              <a:rPr lang="en-US" sz="1300" dirty="0"/>
              <a:t>"&gt;</a:t>
            </a:r>
          </a:p>
          <a:p>
            <a:pPr marL="0" indent="0">
              <a:buNone/>
            </a:pPr>
            <a:r>
              <a:rPr lang="en-US" sz="1300" dirty="0"/>
              <a:t>        &lt;property name="month" value="12" /&gt;</a:t>
            </a:r>
          </a:p>
          <a:p>
            <a:pPr marL="0" indent="0">
              <a:buNone/>
            </a:pPr>
            <a:r>
              <a:rPr lang="en-US" sz="1300" dirty="0"/>
              <a:t>        &lt;property name="day" value="25" /&gt;</a:t>
            </a:r>
          </a:p>
          <a:p>
            <a:pPr marL="0" indent="0">
              <a:buNone/>
            </a:pPr>
            <a:r>
              <a:rPr lang="en-US" sz="1300" dirty="0"/>
              <a:t>        &lt;property name="greeting" value="Merry Christmas!" /&gt;</a:t>
            </a:r>
          </a:p>
          <a:p>
            <a:pPr marL="0" indent="0">
              <a:buNone/>
            </a:pPr>
            <a:r>
              <a:rPr lang="en-US" sz="1300" dirty="0"/>
              <a:t>    &lt;/bean&gt;</a:t>
            </a:r>
          </a:p>
          <a:p>
            <a:pPr marL="0" indent="0">
              <a:buNone/>
            </a:pPr>
            <a:r>
              <a:rPr lang="en-US" sz="1300" dirty="0"/>
              <a:t> </a:t>
            </a:r>
          </a:p>
          <a:p>
            <a:pPr marL="0" indent="0">
              <a:buNone/>
            </a:pPr>
            <a:r>
              <a:rPr lang="en-US" sz="1300" dirty="0"/>
              <a:t>    &lt;bean id="</a:t>
            </a:r>
            <a:r>
              <a:rPr lang="en-US" sz="1300" dirty="0" err="1"/>
              <a:t>newYear</a:t>
            </a:r>
            <a:r>
              <a:rPr lang="en-US" sz="1300" dirty="0"/>
              <a:t>" class="</a:t>
            </a:r>
            <a:r>
              <a:rPr lang="en-US" sz="1300" dirty="0" err="1"/>
              <a:t>com.spring.intro.Holiday</a:t>
            </a:r>
            <a:r>
              <a:rPr lang="en-US" sz="1300" dirty="0"/>
              <a:t>"&gt;</a:t>
            </a:r>
          </a:p>
          <a:p>
            <a:pPr marL="0" indent="0">
              <a:buNone/>
            </a:pPr>
            <a:r>
              <a:rPr lang="en-US" sz="1300" dirty="0"/>
              <a:t>        &lt;property name="month" value="1" /&gt;</a:t>
            </a:r>
          </a:p>
          <a:p>
            <a:pPr marL="0" indent="0">
              <a:buNone/>
            </a:pPr>
            <a:r>
              <a:rPr lang="en-US" sz="1300" dirty="0"/>
              <a:t>        &lt;property name="day" value="1" /&gt;</a:t>
            </a:r>
          </a:p>
          <a:p>
            <a:pPr marL="0" indent="0">
              <a:buNone/>
            </a:pPr>
            <a:r>
              <a:rPr lang="en-US" sz="1300" dirty="0"/>
              <a:t>        &lt;property name="greeting" value="Happy New Year!" /&gt;</a:t>
            </a:r>
          </a:p>
          <a:p>
            <a:pPr marL="0" indent="0">
              <a:buNone/>
            </a:pPr>
            <a:r>
              <a:rPr lang="en-US" sz="1300" dirty="0"/>
              <a:t>    &lt;/bean&gt;</a:t>
            </a:r>
          </a:p>
          <a:p>
            <a:pPr marL="0" indent="0">
              <a:buNone/>
            </a:pPr>
            <a:r>
              <a:rPr lang="en-US" sz="1100" dirty="0"/>
              <a:t> </a:t>
            </a:r>
          </a:p>
          <a:p>
            <a:pPr marL="0" indent="0">
              <a:buNone/>
            </a:pPr>
            <a:r>
              <a:rPr lang="en-US" sz="1100" dirty="0"/>
              <a:t>    </a:t>
            </a:r>
            <a:endParaRPr lang="en-US" dirty="0"/>
          </a:p>
        </p:txBody>
      </p:sp>
      <p:sp>
        <p:nvSpPr>
          <p:cNvPr id="3" name="Title 2"/>
          <p:cNvSpPr>
            <a:spLocks noGrp="1"/>
          </p:cNvSpPr>
          <p:nvPr>
            <p:ph type="title"/>
          </p:nvPr>
        </p:nvSpPr>
        <p:spPr>
          <a:xfrm>
            <a:off x="1600200" y="0"/>
            <a:ext cx="7543800" cy="1219200"/>
          </a:xfrm>
        </p:spPr>
        <p:txBody>
          <a:bodyPr/>
          <a:lstStyle/>
          <a:p>
            <a:r>
              <a:rPr lang="en-US" dirty="0">
                <a:solidFill>
                  <a:schemeClr val="tx2">
                    <a:lumMod val="75000"/>
                  </a:schemeClr>
                </a:solidFill>
              </a:rPr>
              <a:t>Model Solution to the </a:t>
            </a:r>
            <a:br>
              <a:rPr lang="en-US" dirty="0">
                <a:solidFill>
                  <a:schemeClr val="tx2">
                    <a:lumMod val="75000"/>
                  </a:schemeClr>
                </a:solidFill>
              </a:rPr>
            </a:br>
            <a:r>
              <a:rPr lang="en-US" dirty="0">
                <a:solidFill>
                  <a:schemeClr val="tx2">
                    <a:lumMod val="75000"/>
                  </a:schemeClr>
                </a:solidFill>
              </a:rPr>
              <a:t>Case </a:t>
            </a:r>
            <a:r>
              <a:rPr lang="en-US" dirty="0" smtClean="0">
                <a:solidFill>
                  <a:schemeClr val="tx2">
                    <a:lumMod val="75000"/>
                  </a:schemeClr>
                </a:solidFill>
              </a:rPr>
              <a:t>Study (Contd.)</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134</a:t>
            </a:fld>
            <a:endParaRPr lang="en-US" dirty="0"/>
          </a:p>
        </p:txBody>
      </p:sp>
      <p:sp>
        <p:nvSpPr>
          <p:cNvPr id="5" name="TextBox 4"/>
          <p:cNvSpPr txBox="1"/>
          <p:nvPr/>
        </p:nvSpPr>
        <p:spPr>
          <a:xfrm>
            <a:off x="5029200" y="3581400"/>
            <a:ext cx="2895600" cy="2693045"/>
          </a:xfrm>
          <a:prstGeom prst="rect">
            <a:avLst/>
          </a:prstGeom>
          <a:noFill/>
        </p:spPr>
        <p:txBody>
          <a:bodyPr wrap="square" rtlCol="0">
            <a:spAutoFit/>
          </a:bodyPr>
          <a:lstStyle/>
          <a:p>
            <a:r>
              <a:rPr lang="en-US" sz="1300" dirty="0"/>
              <a:t>&lt;bean id="</a:t>
            </a:r>
            <a:r>
              <a:rPr lang="en-US" sz="1300" dirty="0" err="1"/>
              <a:t>helloWorld</a:t>
            </a:r>
            <a:r>
              <a:rPr lang="en-US" sz="1300" dirty="0"/>
              <a:t>" class="</a:t>
            </a:r>
            <a:r>
              <a:rPr lang="en-US" sz="1300" dirty="0" err="1"/>
              <a:t>com.spring.intro.HelloWorld</a:t>
            </a:r>
            <a:r>
              <a:rPr lang="en-US" sz="1300" dirty="0"/>
              <a:t>"&gt;</a:t>
            </a:r>
          </a:p>
          <a:p>
            <a:r>
              <a:rPr lang="en-US" sz="1300" dirty="0"/>
              <a:t>        &lt;property name="message" value="Welcome to the world of Spring" /&gt;</a:t>
            </a:r>
          </a:p>
          <a:p>
            <a:r>
              <a:rPr lang="en-US" sz="1300" dirty="0"/>
              <a:t>        &lt;property name="holidays"&gt;</a:t>
            </a:r>
          </a:p>
          <a:p>
            <a:r>
              <a:rPr lang="en-US" sz="1300" dirty="0"/>
              <a:t>            &lt;list&gt;</a:t>
            </a:r>
          </a:p>
          <a:p>
            <a:r>
              <a:rPr lang="en-US" sz="1300" dirty="0"/>
              <a:t>                &lt;ref local="</a:t>
            </a:r>
            <a:r>
              <a:rPr lang="en-US" sz="1300" dirty="0" err="1"/>
              <a:t>christmas</a:t>
            </a:r>
            <a:r>
              <a:rPr lang="en-US" sz="1300" dirty="0"/>
              <a:t>" /&gt;</a:t>
            </a:r>
          </a:p>
          <a:p>
            <a:r>
              <a:rPr lang="en-US" sz="1300" dirty="0"/>
              <a:t>                &lt;ref local="</a:t>
            </a:r>
            <a:r>
              <a:rPr lang="en-US" sz="1300" dirty="0" err="1"/>
              <a:t>newYear</a:t>
            </a:r>
            <a:r>
              <a:rPr lang="en-US" sz="1300" dirty="0"/>
              <a:t>" /&gt;</a:t>
            </a:r>
          </a:p>
          <a:p>
            <a:r>
              <a:rPr lang="en-US" sz="1300" dirty="0"/>
              <a:t>            &lt;/list&gt;</a:t>
            </a:r>
          </a:p>
          <a:p>
            <a:r>
              <a:rPr lang="en-US" sz="1300" dirty="0"/>
              <a:t>        &lt;/property&gt;</a:t>
            </a:r>
          </a:p>
          <a:p>
            <a:r>
              <a:rPr lang="en-US" sz="1300" dirty="0"/>
              <a:t>    &lt;/bean&gt;</a:t>
            </a:r>
          </a:p>
          <a:p>
            <a:r>
              <a:rPr lang="en-US" sz="1300" dirty="0"/>
              <a:t>&lt;/beans&gt;</a:t>
            </a:r>
          </a:p>
        </p:txBody>
      </p:sp>
    </p:spTree>
    <p:extLst>
      <p:ext uri="{BB962C8B-B14F-4D97-AF65-F5344CB8AC3E}">
        <p14:creationId xmlns:p14="http://schemas.microsoft.com/office/powerpoint/2010/main" val="591843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54150"/>
            <a:ext cx="8686800" cy="4946650"/>
          </a:xfrm>
        </p:spPr>
        <p:txBody>
          <a:bodyPr/>
          <a:lstStyle/>
          <a:p>
            <a:pPr>
              <a:defRPr/>
            </a:pPr>
            <a:r>
              <a:rPr lang="en-US" dirty="0" smtClean="0"/>
              <a:t>Avoid using </a:t>
            </a:r>
            <a:r>
              <a:rPr lang="en-US" dirty="0" err="1" smtClean="0"/>
              <a:t>autowiring</a:t>
            </a:r>
            <a:r>
              <a:rPr lang="en-US" dirty="0" smtClean="0"/>
              <a:t>: Though </a:t>
            </a:r>
            <a:r>
              <a:rPr lang="en-US" dirty="0" err="1" smtClean="0"/>
              <a:t>Autowiring</a:t>
            </a:r>
            <a:r>
              <a:rPr lang="en-US" dirty="0" smtClean="0"/>
              <a:t> can potentially save some typing and reduce clutter. However, you should not use it in real-world projects because it sacrifices the explicitness and maintainability of the configurations.</a:t>
            </a:r>
          </a:p>
          <a:p>
            <a:pPr>
              <a:defRPr/>
            </a:pPr>
            <a:endParaRPr lang="en-US" dirty="0" smtClean="0"/>
          </a:p>
          <a:p>
            <a:pPr>
              <a:defRPr/>
            </a:pPr>
            <a:r>
              <a:rPr lang="en-US" dirty="0" smtClean="0"/>
              <a:t>Use naming conventions: This is the same philosophy as for Java code. Using clear, descriptive, and consistent name conventions across the project is very helpful for developers to understand the XML configurations. For instance the bean ID for an instance of </a:t>
            </a:r>
            <a:r>
              <a:rPr lang="en-US" i="1" dirty="0" err="1" smtClean="0"/>
              <a:t>OrderServiceDAO</a:t>
            </a:r>
            <a:r>
              <a:rPr lang="en-US" dirty="0" smtClean="0"/>
              <a:t> would be </a:t>
            </a:r>
            <a:r>
              <a:rPr lang="en-US" i="1" dirty="0" err="1" smtClean="0"/>
              <a:t>orderServiceDAO</a:t>
            </a:r>
            <a:r>
              <a:rPr lang="en-US" dirty="0" smtClean="0"/>
              <a:t>.</a:t>
            </a:r>
            <a:endParaRPr lang="en-US" dirty="0"/>
          </a:p>
        </p:txBody>
      </p:sp>
      <p:sp>
        <p:nvSpPr>
          <p:cNvPr id="3" name="Title 2"/>
          <p:cNvSpPr>
            <a:spLocks noGrp="1"/>
          </p:cNvSpPr>
          <p:nvPr>
            <p:ph type="title"/>
          </p:nvPr>
        </p:nvSpPr>
        <p:spPr>
          <a:xfrm>
            <a:off x="1371600" y="76200"/>
            <a:ext cx="7543800" cy="1066800"/>
          </a:xfrm>
        </p:spPr>
        <p:txBody>
          <a:bodyPr/>
          <a:lstStyle/>
          <a:p>
            <a:r>
              <a:rPr lang="en-US" sz="3400" dirty="0" smtClean="0">
                <a:solidFill>
                  <a:schemeClr val="tx2">
                    <a:lumMod val="75000"/>
                  </a:schemeClr>
                </a:solidFill>
              </a:rPr>
              <a:t>Best Practices and </a:t>
            </a:r>
            <a:br>
              <a:rPr lang="en-US" sz="3400" dirty="0" smtClean="0">
                <a:solidFill>
                  <a:schemeClr val="tx2">
                    <a:lumMod val="75000"/>
                  </a:schemeClr>
                </a:solidFill>
              </a:rPr>
            </a:br>
            <a:r>
              <a:rPr lang="en-US" sz="3400" dirty="0" smtClean="0">
                <a:solidFill>
                  <a:schemeClr val="tx2">
                    <a:lumMod val="75000"/>
                  </a:schemeClr>
                </a:solidFill>
              </a:rPr>
              <a:t>Industry Standards</a:t>
            </a:r>
            <a:endParaRPr lang="en-US" sz="3400" dirty="0">
              <a:solidFill>
                <a:schemeClr val="tx2">
                  <a:lumMod val="75000"/>
                </a:schemeClr>
              </a:solidFill>
            </a:endParaRPr>
          </a:p>
        </p:txBody>
      </p:sp>
      <p:pic>
        <p:nvPicPr>
          <p:cNvPr id="5" name="Picture 2" descr="C:\Users\120891\Desktop\best practice_1.png"/>
          <p:cNvPicPr>
            <a:picLocks noChangeAspect="1" noChangeArrowheads="1"/>
          </p:cNvPicPr>
          <p:nvPr/>
        </p:nvPicPr>
        <p:blipFill>
          <a:blip r:embed="rId2" cstate="print"/>
          <a:srcRect/>
          <a:stretch>
            <a:fillRect/>
          </a:stretch>
        </p:blipFill>
        <p:spPr bwMode="auto">
          <a:xfrm>
            <a:off x="7696200" y="228600"/>
            <a:ext cx="1066800" cy="1066800"/>
          </a:xfrm>
          <a:prstGeom prst="rect">
            <a:avLst/>
          </a:prstGeom>
          <a:noFill/>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135</a:t>
            </a:fld>
            <a:endParaRPr lang="en-US" sz="1400" dirty="0"/>
          </a:p>
        </p:txBody>
      </p:sp>
    </p:spTree>
    <p:extLst>
      <p:ext uri="{BB962C8B-B14F-4D97-AF65-F5344CB8AC3E}">
        <p14:creationId xmlns:p14="http://schemas.microsoft.com/office/powerpoint/2010/main" val="312375970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54150"/>
            <a:ext cx="8686800" cy="4946650"/>
          </a:xfrm>
        </p:spPr>
        <p:txBody>
          <a:bodyPr/>
          <a:lstStyle/>
          <a:p>
            <a:pPr>
              <a:defRPr/>
            </a:pPr>
            <a:r>
              <a:rPr lang="en-US" dirty="0" smtClean="0"/>
              <a:t>Use </a:t>
            </a:r>
            <a:r>
              <a:rPr lang="en-US" dirty="0"/>
              <a:t>shortcut </a:t>
            </a:r>
            <a:r>
              <a:rPr lang="en-US" dirty="0" smtClean="0"/>
              <a:t>forms: For </a:t>
            </a:r>
            <a:r>
              <a:rPr lang="en-US" dirty="0"/>
              <a:t>example, the following:</a:t>
            </a:r>
          </a:p>
          <a:p>
            <a:pPr marL="0" indent="0">
              <a:buNone/>
              <a:defRPr/>
            </a:pPr>
            <a:endParaRPr sz="2200" dirty="0" smtClean="0"/>
          </a:p>
        </p:txBody>
      </p:sp>
      <p:sp>
        <p:nvSpPr>
          <p:cNvPr id="3" name="Title 2"/>
          <p:cNvSpPr>
            <a:spLocks noGrp="1"/>
          </p:cNvSpPr>
          <p:nvPr>
            <p:ph type="title"/>
          </p:nvPr>
        </p:nvSpPr>
        <p:spPr>
          <a:xfrm>
            <a:off x="1371600" y="76200"/>
            <a:ext cx="7543800" cy="1066800"/>
          </a:xfrm>
        </p:spPr>
        <p:txBody>
          <a:bodyPr/>
          <a:lstStyle/>
          <a:p>
            <a:r>
              <a:rPr lang="en-US" sz="3400" dirty="0" smtClean="0">
                <a:solidFill>
                  <a:schemeClr val="tx2">
                    <a:lumMod val="75000"/>
                  </a:schemeClr>
                </a:solidFill>
              </a:rPr>
              <a:t>Best Practices and </a:t>
            </a:r>
            <a:br>
              <a:rPr lang="en-US" sz="3400" dirty="0" smtClean="0">
                <a:solidFill>
                  <a:schemeClr val="tx2">
                    <a:lumMod val="75000"/>
                  </a:schemeClr>
                </a:solidFill>
              </a:rPr>
            </a:br>
            <a:r>
              <a:rPr lang="en-US" sz="3400" dirty="0" smtClean="0">
                <a:solidFill>
                  <a:schemeClr val="tx2">
                    <a:lumMod val="75000"/>
                  </a:schemeClr>
                </a:solidFill>
              </a:rPr>
              <a:t>Industry Standards (Contd.)</a:t>
            </a:r>
            <a:endParaRPr lang="en-US" sz="3400" dirty="0">
              <a:solidFill>
                <a:schemeClr val="tx2">
                  <a:lumMod val="75000"/>
                </a:schemeClr>
              </a:solidFill>
            </a:endParaRPr>
          </a:p>
        </p:txBody>
      </p:sp>
      <p:pic>
        <p:nvPicPr>
          <p:cNvPr id="5" name="Picture 2" descr="C:\Users\120891\Desktop\best practice_1.png"/>
          <p:cNvPicPr>
            <a:picLocks noChangeAspect="1" noChangeArrowheads="1"/>
          </p:cNvPicPr>
          <p:nvPr/>
        </p:nvPicPr>
        <p:blipFill>
          <a:blip r:embed="rId2" cstate="print"/>
          <a:srcRect/>
          <a:stretch>
            <a:fillRect/>
          </a:stretch>
        </p:blipFill>
        <p:spPr bwMode="auto">
          <a:xfrm>
            <a:off x="7696200" y="228600"/>
            <a:ext cx="1066800" cy="1066800"/>
          </a:xfrm>
          <a:prstGeom prst="rect">
            <a:avLst/>
          </a:prstGeom>
          <a:noFill/>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136</a:t>
            </a:fld>
            <a:endParaRPr lang="en-US" sz="1400" dirty="0"/>
          </a:p>
        </p:txBody>
      </p:sp>
      <p:sp>
        <p:nvSpPr>
          <p:cNvPr id="4" name="Rectangle 3"/>
          <p:cNvSpPr/>
          <p:nvPr/>
        </p:nvSpPr>
        <p:spPr>
          <a:xfrm>
            <a:off x="533400" y="1981200"/>
            <a:ext cx="4343400" cy="18288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&lt;bean id="</a:t>
            </a:r>
            <a:r>
              <a:rPr lang="en-US" sz="1600" dirty="0" err="1">
                <a:solidFill>
                  <a:schemeClr val="tx1"/>
                </a:solidFill>
              </a:rPr>
              <a:t>orderService</a:t>
            </a:r>
            <a:r>
              <a:rPr lang="en-US" sz="1600" dirty="0">
                <a:solidFill>
                  <a:schemeClr val="tx1"/>
                </a:solidFill>
              </a:rPr>
              <a:t>" class="</a:t>
            </a:r>
            <a:r>
              <a:rPr lang="en-US" sz="1600" dirty="0" err="1">
                <a:solidFill>
                  <a:schemeClr val="tx1"/>
                </a:solidFill>
              </a:rPr>
              <a:t>com.lizjason.spring.OrderService</a:t>
            </a:r>
            <a:r>
              <a:rPr lang="en-US" sz="1600" dirty="0">
                <a:solidFill>
                  <a:schemeClr val="tx1"/>
                </a:solidFill>
              </a:rPr>
              <a:t>"&gt; &lt;property name="</a:t>
            </a:r>
            <a:r>
              <a:rPr lang="en-US" sz="1600" dirty="0" err="1">
                <a:solidFill>
                  <a:schemeClr val="tx1"/>
                </a:solidFill>
              </a:rPr>
              <a:t>companyName</a:t>
            </a:r>
            <a:r>
              <a:rPr lang="en-US" sz="1600" dirty="0">
                <a:solidFill>
                  <a:schemeClr val="tx1"/>
                </a:solidFill>
              </a:rPr>
              <a:t>"&gt; &lt;value&gt;</a:t>
            </a:r>
            <a:r>
              <a:rPr lang="en-US" sz="1600" dirty="0" err="1">
                <a:solidFill>
                  <a:schemeClr val="tx1"/>
                </a:solidFill>
              </a:rPr>
              <a:t>lizjason</a:t>
            </a:r>
            <a:r>
              <a:rPr lang="en-US" sz="1600" dirty="0">
                <a:solidFill>
                  <a:schemeClr val="tx1"/>
                </a:solidFill>
              </a:rPr>
              <a:t>&lt;/value&gt; &lt;/property&gt; &lt;constructor-</a:t>
            </a:r>
            <a:r>
              <a:rPr lang="en-US" sz="1600" dirty="0" err="1">
                <a:solidFill>
                  <a:schemeClr val="tx1"/>
                </a:solidFill>
              </a:rPr>
              <a:t>arg</a:t>
            </a:r>
            <a:r>
              <a:rPr lang="en-US" sz="1600" dirty="0">
                <a:solidFill>
                  <a:schemeClr val="tx1"/>
                </a:solidFill>
              </a:rPr>
              <a:t>&gt; &lt;ref bean="</a:t>
            </a:r>
            <a:r>
              <a:rPr lang="en-US" sz="1600" dirty="0" err="1">
                <a:solidFill>
                  <a:schemeClr val="tx1"/>
                </a:solidFill>
              </a:rPr>
              <a:t>orderDAO</a:t>
            </a:r>
            <a:r>
              <a:rPr lang="en-US" sz="1600" dirty="0">
                <a:solidFill>
                  <a:schemeClr val="tx1"/>
                </a:solidFill>
              </a:rPr>
              <a:t>"&gt; &lt;/constructor-</a:t>
            </a:r>
            <a:r>
              <a:rPr lang="en-US" sz="1600" dirty="0" err="1">
                <a:solidFill>
                  <a:schemeClr val="tx1"/>
                </a:solidFill>
              </a:rPr>
              <a:t>arg</a:t>
            </a:r>
            <a:r>
              <a:rPr lang="en-US" sz="1600" dirty="0">
                <a:solidFill>
                  <a:schemeClr val="tx1"/>
                </a:solidFill>
              </a:rPr>
              <a:t>&gt; &lt;/bean</a:t>
            </a:r>
          </a:p>
        </p:txBody>
      </p:sp>
      <p:sp>
        <p:nvSpPr>
          <p:cNvPr id="6" name="Rectangle 5"/>
          <p:cNvSpPr/>
          <p:nvPr/>
        </p:nvSpPr>
        <p:spPr>
          <a:xfrm>
            <a:off x="5257800" y="1981200"/>
            <a:ext cx="3200400" cy="18288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&lt;bean id="</a:t>
            </a:r>
            <a:r>
              <a:rPr lang="en-US" sz="1600" dirty="0" err="1">
                <a:solidFill>
                  <a:schemeClr val="tx1"/>
                </a:solidFill>
              </a:rPr>
              <a:t>orderService</a:t>
            </a:r>
            <a:r>
              <a:rPr lang="en-US" sz="1600" dirty="0">
                <a:solidFill>
                  <a:schemeClr val="tx1"/>
                </a:solidFill>
              </a:rPr>
              <a:t>" class="</a:t>
            </a:r>
            <a:r>
              <a:rPr lang="en-US" sz="1600" dirty="0" err="1">
                <a:solidFill>
                  <a:schemeClr val="tx1"/>
                </a:solidFill>
              </a:rPr>
              <a:t>com.lizjason.spring.OrderService</a:t>
            </a:r>
            <a:r>
              <a:rPr lang="en-US" sz="1600" dirty="0">
                <a:solidFill>
                  <a:schemeClr val="tx1"/>
                </a:solidFill>
              </a:rPr>
              <a:t>"&gt; &lt;property name="</a:t>
            </a:r>
            <a:r>
              <a:rPr lang="en-US" sz="1600" dirty="0" err="1">
                <a:solidFill>
                  <a:schemeClr val="tx1"/>
                </a:solidFill>
              </a:rPr>
              <a:t>companyName</a:t>
            </a:r>
            <a:r>
              <a:rPr lang="en-US" sz="1600" dirty="0">
                <a:solidFill>
                  <a:schemeClr val="tx1"/>
                </a:solidFill>
              </a:rPr>
              <a:t>" value="</a:t>
            </a:r>
            <a:r>
              <a:rPr lang="en-US" sz="1600" dirty="0" err="1">
                <a:solidFill>
                  <a:schemeClr val="tx1"/>
                </a:solidFill>
              </a:rPr>
              <a:t>lizjason</a:t>
            </a:r>
            <a:r>
              <a:rPr lang="en-US" sz="1600" dirty="0">
                <a:solidFill>
                  <a:schemeClr val="tx1"/>
                </a:solidFill>
              </a:rPr>
              <a:t>"/&gt; &lt;constructor-</a:t>
            </a:r>
            <a:r>
              <a:rPr lang="en-US" sz="1600" dirty="0" err="1">
                <a:solidFill>
                  <a:schemeClr val="tx1"/>
                </a:solidFill>
              </a:rPr>
              <a:t>arg</a:t>
            </a:r>
            <a:r>
              <a:rPr lang="en-US" sz="1600" dirty="0">
                <a:solidFill>
                  <a:schemeClr val="tx1"/>
                </a:solidFill>
              </a:rPr>
              <a:t> ref="</a:t>
            </a:r>
            <a:r>
              <a:rPr lang="en-US" sz="1600" dirty="0" err="1">
                <a:solidFill>
                  <a:schemeClr val="tx1"/>
                </a:solidFill>
              </a:rPr>
              <a:t>orderDAO</a:t>
            </a:r>
            <a:r>
              <a:rPr lang="en-US" sz="1600" dirty="0">
                <a:solidFill>
                  <a:schemeClr val="tx1"/>
                </a:solidFill>
              </a:rPr>
              <a:t>"/&gt; &lt;/bean&gt;</a:t>
            </a:r>
          </a:p>
        </p:txBody>
      </p:sp>
    </p:spTree>
    <p:extLst>
      <p:ext uri="{BB962C8B-B14F-4D97-AF65-F5344CB8AC3E}">
        <p14:creationId xmlns:p14="http://schemas.microsoft.com/office/powerpoint/2010/main" val="40239474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47800" y="0"/>
            <a:ext cx="7543800" cy="1143000"/>
          </a:xfrm>
        </p:spPr>
        <p:txBody>
          <a:bodyPr/>
          <a:lstStyle/>
          <a:p>
            <a:r>
              <a:rPr lang="en-US" dirty="0"/>
              <a:t>Best Practices and </a:t>
            </a:r>
            <a:br>
              <a:rPr lang="en-US" dirty="0"/>
            </a:br>
            <a:r>
              <a:rPr lang="en-US" dirty="0"/>
              <a:t>Industry Standards (Contd.)</a:t>
            </a:r>
          </a:p>
        </p:txBody>
      </p:sp>
      <p:sp>
        <p:nvSpPr>
          <p:cNvPr id="2" name="Content Placeholder 1"/>
          <p:cNvSpPr>
            <a:spLocks noGrp="1"/>
          </p:cNvSpPr>
          <p:nvPr>
            <p:ph idx="1"/>
          </p:nvPr>
        </p:nvSpPr>
        <p:spPr>
          <a:xfrm>
            <a:off x="228600" y="1454150"/>
            <a:ext cx="8686800" cy="4946650"/>
          </a:xfrm>
        </p:spPr>
        <p:txBody>
          <a:bodyPr/>
          <a:lstStyle/>
          <a:p>
            <a:r>
              <a:rPr lang="en-US" dirty="0"/>
              <a:t>Prefer type over index for constructor argument </a:t>
            </a:r>
            <a:r>
              <a:rPr lang="en-US" dirty="0" smtClean="0"/>
              <a:t>matching: </a:t>
            </a:r>
            <a:r>
              <a:rPr lang="en-US" dirty="0"/>
              <a:t>Using index is somewhat less verbose, but it is more error-prone and hard to read compared to using the type attribute. You should only use index when there is an ambiguity problem in the constructor </a:t>
            </a:r>
            <a:r>
              <a:rPr lang="en-US" dirty="0" smtClean="0"/>
              <a:t>arguments.</a:t>
            </a:r>
          </a:p>
          <a:p>
            <a:endParaRPr lang="en-US" dirty="0"/>
          </a:p>
          <a:p>
            <a:endParaRPr lang="en-US" dirty="0" smtClean="0"/>
          </a:p>
          <a:p>
            <a:endParaRPr lang="en-US" dirty="0" smtClean="0"/>
          </a:p>
          <a:p>
            <a:r>
              <a:rPr lang="en-US" dirty="0" smtClean="0"/>
              <a:t>It is better to use the type attribute like this:</a:t>
            </a:r>
            <a:endParaRPr lang="en-US" dirty="0"/>
          </a:p>
          <a:p>
            <a:pPr marL="0" indent="0">
              <a:buNone/>
            </a:pPr>
            <a:r>
              <a:rPr lang="en-US" sz="1800" dirty="0"/>
              <a:t/>
            </a:r>
            <a:br>
              <a:rPr lang="en-US" sz="1800" dirty="0"/>
            </a:b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smtClean="0"/>
          </a:p>
          <a:p>
            <a:pPr marL="0" indent="0">
              <a:buNone/>
            </a:pPr>
            <a:endParaRPr lang="en-US" sz="1800"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137</a:t>
            </a:fld>
            <a:endParaRPr lang="en-US" dirty="0"/>
          </a:p>
        </p:txBody>
      </p:sp>
      <p:sp>
        <p:nvSpPr>
          <p:cNvPr id="5" name="Rectangle 4"/>
          <p:cNvSpPr/>
          <p:nvPr/>
        </p:nvSpPr>
        <p:spPr>
          <a:xfrm>
            <a:off x="762000" y="3581400"/>
            <a:ext cx="6781800" cy="9144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&lt;</a:t>
            </a:r>
            <a:r>
              <a:rPr lang="en-US" sz="1400" dirty="0">
                <a:solidFill>
                  <a:schemeClr val="tx1"/>
                </a:solidFill>
              </a:rPr>
              <a:t>bean id="</a:t>
            </a:r>
            <a:r>
              <a:rPr lang="en-US" sz="1400" dirty="0" err="1">
                <a:solidFill>
                  <a:schemeClr val="tx1"/>
                </a:solidFill>
              </a:rPr>
              <a:t>billingService</a:t>
            </a:r>
            <a:r>
              <a:rPr lang="en-US" sz="1400" dirty="0">
                <a:solidFill>
                  <a:schemeClr val="tx1"/>
                </a:solidFill>
              </a:rPr>
              <a:t>" class="</a:t>
            </a:r>
            <a:r>
              <a:rPr lang="en-US" sz="1400" dirty="0" err="1">
                <a:solidFill>
                  <a:schemeClr val="tx1"/>
                </a:solidFill>
              </a:rPr>
              <a:t>com.lizjason.spring.BillingService</a:t>
            </a:r>
            <a:r>
              <a:rPr lang="en-US" sz="1400" dirty="0">
                <a:solidFill>
                  <a:schemeClr val="tx1"/>
                </a:solidFill>
              </a:rPr>
              <a:t>"&gt; </a:t>
            </a:r>
            <a:endParaRPr lang="en-US" sz="1400" dirty="0" smtClean="0">
              <a:solidFill>
                <a:schemeClr val="tx1"/>
              </a:solidFill>
            </a:endParaRPr>
          </a:p>
          <a:p>
            <a:r>
              <a:rPr lang="en-US" sz="1400" dirty="0" smtClean="0">
                <a:solidFill>
                  <a:schemeClr val="tx1"/>
                </a:solidFill>
              </a:rPr>
              <a:t>&lt;</a:t>
            </a:r>
            <a:r>
              <a:rPr lang="en-US" sz="1400" dirty="0">
                <a:solidFill>
                  <a:schemeClr val="tx1"/>
                </a:solidFill>
              </a:rPr>
              <a:t>constructor-</a:t>
            </a:r>
            <a:r>
              <a:rPr lang="en-US" sz="1400" dirty="0" err="1">
                <a:solidFill>
                  <a:schemeClr val="tx1"/>
                </a:solidFill>
              </a:rPr>
              <a:t>arg</a:t>
            </a:r>
            <a:r>
              <a:rPr lang="en-US" sz="1400" dirty="0">
                <a:solidFill>
                  <a:schemeClr val="tx1"/>
                </a:solidFill>
              </a:rPr>
              <a:t> index="0" value="</a:t>
            </a:r>
            <a:r>
              <a:rPr lang="en-US" sz="1400" dirty="0" err="1">
                <a:solidFill>
                  <a:schemeClr val="tx1"/>
                </a:solidFill>
              </a:rPr>
              <a:t>lizjason</a:t>
            </a:r>
            <a:r>
              <a:rPr lang="en-US" sz="1400" dirty="0" smtClean="0">
                <a:solidFill>
                  <a:schemeClr val="tx1"/>
                </a:solidFill>
              </a:rPr>
              <a:t>"/&gt;</a:t>
            </a:r>
          </a:p>
          <a:p>
            <a:r>
              <a:rPr lang="en-US" sz="1400" dirty="0" smtClean="0">
                <a:solidFill>
                  <a:schemeClr val="tx1"/>
                </a:solidFill>
              </a:rPr>
              <a:t> </a:t>
            </a:r>
            <a:r>
              <a:rPr lang="en-US" sz="1400" dirty="0">
                <a:solidFill>
                  <a:schemeClr val="tx1"/>
                </a:solidFill>
              </a:rPr>
              <a:t>&lt;constructor-</a:t>
            </a:r>
            <a:r>
              <a:rPr lang="en-US" sz="1400" dirty="0" err="1">
                <a:solidFill>
                  <a:schemeClr val="tx1"/>
                </a:solidFill>
              </a:rPr>
              <a:t>arg</a:t>
            </a:r>
            <a:r>
              <a:rPr lang="en-US" sz="1400" dirty="0">
                <a:solidFill>
                  <a:schemeClr val="tx1"/>
                </a:solidFill>
              </a:rPr>
              <a:t> index="1" value="100"/&gt; &lt;/bean&gt; </a:t>
            </a:r>
          </a:p>
        </p:txBody>
      </p:sp>
      <p:sp>
        <p:nvSpPr>
          <p:cNvPr id="6" name="Rectangle 5"/>
          <p:cNvSpPr/>
          <p:nvPr/>
        </p:nvSpPr>
        <p:spPr>
          <a:xfrm>
            <a:off x="762000" y="5410200"/>
            <a:ext cx="6781800" cy="9144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&lt;bean id="</a:t>
            </a:r>
            <a:r>
              <a:rPr lang="en-US" sz="1600" dirty="0" err="1">
                <a:solidFill>
                  <a:schemeClr val="tx1"/>
                </a:solidFill>
              </a:rPr>
              <a:t>billingService</a:t>
            </a:r>
            <a:r>
              <a:rPr lang="en-US" sz="1600" dirty="0">
                <a:solidFill>
                  <a:schemeClr val="tx1"/>
                </a:solidFill>
              </a:rPr>
              <a:t>" class="</a:t>
            </a:r>
            <a:r>
              <a:rPr lang="en-US" sz="1600" dirty="0" err="1">
                <a:solidFill>
                  <a:schemeClr val="tx1"/>
                </a:solidFill>
              </a:rPr>
              <a:t>com.lizjason.spring.BillingService</a:t>
            </a:r>
            <a:r>
              <a:rPr lang="en-US" sz="1600" dirty="0" smtClean="0">
                <a:solidFill>
                  <a:schemeClr val="tx1"/>
                </a:solidFill>
              </a:rPr>
              <a:t>"&gt;</a:t>
            </a:r>
          </a:p>
          <a:p>
            <a:r>
              <a:rPr lang="en-US" sz="1600" dirty="0" smtClean="0">
                <a:solidFill>
                  <a:schemeClr val="tx1"/>
                </a:solidFill>
              </a:rPr>
              <a:t> </a:t>
            </a:r>
            <a:r>
              <a:rPr lang="en-US" sz="1600" dirty="0">
                <a:solidFill>
                  <a:schemeClr val="tx1"/>
                </a:solidFill>
              </a:rPr>
              <a:t>&lt;constructor-</a:t>
            </a:r>
            <a:r>
              <a:rPr lang="en-US" sz="1600" dirty="0" err="1">
                <a:solidFill>
                  <a:schemeClr val="tx1"/>
                </a:solidFill>
              </a:rPr>
              <a:t>arg</a:t>
            </a:r>
            <a:r>
              <a:rPr lang="en-US" sz="1600" dirty="0">
                <a:solidFill>
                  <a:schemeClr val="tx1"/>
                </a:solidFill>
              </a:rPr>
              <a:t> type="</a:t>
            </a:r>
            <a:r>
              <a:rPr lang="en-US" sz="1600" dirty="0" err="1">
                <a:solidFill>
                  <a:schemeClr val="tx1"/>
                </a:solidFill>
              </a:rPr>
              <a:t>java.lang.String</a:t>
            </a:r>
            <a:r>
              <a:rPr lang="en-US" sz="1600" dirty="0">
                <a:solidFill>
                  <a:schemeClr val="tx1"/>
                </a:solidFill>
              </a:rPr>
              <a:t>" value="</a:t>
            </a:r>
            <a:r>
              <a:rPr lang="en-US" sz="1600" dirty="0" err="1">
                <a:solidFill>
                  <a:schemeClr val="tx1"/>
                </a:solidFill>
              </a:rPr>
              <a:t>lizjason</a:t>
            </a:r>
            <a:r>
              <a:rPr lang="en-US" sz="1600" dirty="0" smtClean="0">
                <a:solidFill>
                  <a:schemeClr val="tx1"/>
                </a:solidFill>
              </a:rPr>
              <a:t>"/&gt;</a:t>
            </a:r>
          </a:p>
          <a:p>
            <a:r>
              <a:rPr lang="en-US" sz="1600" dirty="0" smtClean="0">
                <a:solidFill>
                  <a:schemeClr val="tx1"/>
                </a:solidFill>
              </a:rPr>
              <a:t> </a:t>
            </a:r>
            <a:r>
              <a:rPr lang="en-US" sz="1600" dirty="0">
                <a:solidFill>
                  <a:schemeClr val="tx1"/>
                </a:solidFill>
              </a:rPr>
              <a:t>&lt;constructor-</a:t>
            </a:r>
            <a:r>
              <a:rPr lang="en-US" sz="1600" dirty="0" err="1">
                <a:solidFill>
                  <a:schemeClr val="tx1"/>
                </a:solidFill>
              </a:rPr>
              <a:t>arg</a:t>
            </a:r>
            <a:r>
              <a:rPr lang="en-US" sz="1600" dirty="0">
                <a:solidFill>
                  <a:schemeClr val="tx1"/>
                </a:solidFill>
              </a:rPr>
              <a:t> type="</a:t>
            </a:r>
            <a:r>
              <a:rPr lang="en-US" sz="1600" dirty="0" err="1">
                <a:solidFill>
                  <a:schemeClr val="tx1"/>
                </a:solidFill>
              </a:rPr>
              <a:t>int</a:t>
            </a:r>
            <a:r>
              <a:rPr lang="en-US" sz="1600" dirty="0">
                <a:solidFill>
                  <a:schemeClr val="tx1"/>
                </a:solidFill>
              </a:rPr>
              <a:t>" value="100"/&gt; &lt;/bean&gt;</a:t>
            </a:r>
          </a:p>
        </p:txBody>
      </p:sp>
      <p:pic>
        <p:nvPicPr>
          <p:cNvPr id="7" name="Picture 2" descr="C:\Users\120891\Desktop\best practice_1.png"/>
          <p:cNvPicPr>
            <a:picLocks noChangeAspect="1" noChangeArrowheads="1"/>
          </p:cNvPicPr>
          <p:nvPr/>
        </p:nvPicPr>
        <p:blipFill>
          <a:blip r:embed="rId2" cstate="print"/>
          <a:srcRect/>
          <a:stretch>
            <a:fillRect/>
          </a:stretch>
        </p:blipFill>
        <p:spPr bwMode="auto">
          <a:xfrm>
            <a:off x="7696200" y="228600"/>
            <a:ext cx="1066800" cy="1066800"/>
          </a:xfrm>
          <a:prstGeom prst="rect">
            <a:avLst/>
          </a:prstGeom>
          <a:noFill/>
        </p:spPr>
      </p:pic>
    </p:spTree>
    <p:extLst>
      <p:ext uri="{BB962C8B-B14F-4D97-AF65-F5344CB8AC3E}">
        <p14:creationId xmlns:p14="http://schemas.microsoft.com/office/powerpoint/2010/main" val="4025149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24000"/>
            <a:ext cx="8686800" cy="4946650"/>
          </a:xfrm>
        </p:spPr>
        <p:txBody>
          <a:bodyPr/>
          <a:lstStyle/>
          <a:p>
            <a:r>
              <a:rPr lang="en-US" dirty="0" smtClean="0"/>
              <a:t>Prefer </a:t>
            </a:r>
            <a:r>
              <a:rPr lang="en-US" dirty="0"/>
              <a:t>setter injection over constructor </a:t>
            </a:r>
            <a:r>
              <a:rPr lang="en-US" dirty="0" smtClean="0"/>
              <a:t>injection</a:t>
            </a:r>
            <a:r>
              <a:rPr lang="en-US" dirty="0"/>
              <a:t>: Constructor injection can ensure that a bean cannot be constructed in an invalid state, but setter injection is more flexible and manageable, especially when the class has multiple properties and some of them are optional</a:t>
            </a:r>
          </a:p>
          <a:p>
            <a:pPr marL="0" indent="0">
              <a:buNone/>
            </a:pPr>
            <a:endParaRPr lang="en-US" sz="1800" dirty="0"/>
          </a:p>
        </p:txBody>
      </p:sp>
      <p:sp>
        <p:nvSpPr>
          <p:cNvPr id="3" name="Title 2"/>
          <p:cNvSpPr>
            <a:spLocks noGrp="1"/>
          </p:cNvSpPr>
          <p:nvPr>
            <p:ph type="title"/>
          </p:nvPr>
        </p:nvSpPr>
        <p:spPr>
          <a:xfrm>
            <a:off x="1447800" y="76200"/>
            <a:ext cx="7543800" cy="1066800"/>
          </a:xfrm>
        </p:spPr>
        <p:txBody>
          <a:bodyPr/>
          <a:lstStyle/>
          <a:p>
            <a:r>
              <a:rPr lang="en-US" dirty="0">
                <a:solidFill>
                  <a:schemeClr val="tx2">
                    <a:lumMod val="75000"/>
                  </a:schemeClr>
                </a:solidFill>
              </a:rPr>
              <a:t>Best Practices and </a:t>
            </a:r>
            <a:br>
              <a:rPr lang="en-US" dirty="0">
                <a:solidFill>
                  <a:schemeClr val="tx2">
                    <a:lumMod val="75000"/>
                  </a:schemeClr>
                </a:solidFill>
              </a:rPr>
            </a:br>
            <a:r>
              <a:rPr lang="en-US" dirty="0">
                <a:solidFill>
                  <a:schemeClr val="tx2">
                    <a:lumMod val="75000"/>
                  </a:schemeClr>
                </a:solidFill>
              </a:rPr>
              <a:t>Industry </a:t>
            </a:r>
            <a:r>
              <a:rPr lang="en-US" dirty="0" smtClean="0">
                <a:solidFill>
                  <a:schemeClr val="tx2">
                    <a:lumMod val="75000"/>
                  </a:schemeClr>
                </a:solidFill>
              </a:rPr>
              <a:t>Standards (Contd.)</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138</a:t>
            </a:fld>
            <a:endParaRPr lang="en-US" dirty="0"/>
          </a:p>
        </p:txBody>
      </p:sp>
      <p:pic>
        <p:nvPicPr>
          <p:cNvPr id="7" name="Picture 2" descr="C:\Users\120891\Desktop\best practice_1.png"/>
          <p:cNvPicPr>
            <a:picLocks noChangeAspect="1" noChangeArrowheads="1"/>
          </p:cNvPicPr>
          <p:nvPr/>
        </p:nvPicPr>
        <p:blipFill>
          <a:blip r:embed="rId2" cstate="print"/>
          <a:srcRect/>
          <a:stretch>
            <a:fillRect/>
          </a:stretch>
        </p:blipFill>
        <p:spPr bwMode="auto">
          <a:xfrm>
            <a:off x="7696200" y="228600"/>
            <a:ext cx="1066800" cy="1066800"/>
          </a:xfrm>
          <a:prstGeom prst="rect">
            <a:avLst/>
          </a:prstGeom>
          <a:noFill/>
        </p:spPr>
      </p:pic>
    </p:spTree>
    <p:extLst>
      <p:ext uri="{BB962C8B-B14F-4D97-AF65-F5344CB8AC3E}">
        <p14:creationId xmlns:p14="http://schemas.microsoft.com/office/powerpoint/2010/main" val="21096078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686800" cy="4946650"/>
          </a:xfrm>
        </p:spPr>
        <p:txBody>
          <a:bodyPr/>
          <a:lstStyle/>
          <a:p>
            <a:pPr>
              <a:spcBef>
                <a:spcPts val="0"/>
              </a:spcBef>
            </a:pPr>
            <a:r>
              <a:rPr lang="en-US" sz="2400" dirty="0"/>
              <a:t>Reuse bean definitions, if </a:t>
            </a:r>
            <a:r>
              <a:rPr lang="en-US" sz="2400" dirty="0" smtClean="0"/>
              <a:t>possible: </a:t>
            </a:r>
            <a:r>
              <a:rPr lang="en-US" sz="2400" dirty="0"/>
              <a:t>Spring offers an inheritance-like mechanism to reduce the duplication of configuration information and make the XML configuration simpler. A child bean definition can inherit configuration information from its parent bean, which essentially serves as a template for the child beans. This is a must-use feature for large projects. All you need to do is to specify abstract=true for the parent bean, and the parent reference in the child bean</a:t>
            </a:r>
            <a:r>
              <a:rPr lang="en-US" sz="2400" dirty="0" smtClean="0"/>
              <a:t>. It </a:t>
            </a:r>
            <a:r>
              <a:rPr lang="en-US" sz="2400" dirty="0"/>
              <a:t>is better to use the type attribute like this</a:t>
            </a:r>
            <a:r>
              <a:rPr lang="en-US" sz="2400" dirty="0" smtClean="0"/>
              <a:t>:</a:t>
            </a:r>
            <a:endParaRPr lang="en-US" sz="2400" dirty="0"/>
          </a:p>
        </p:txBody>
      </p:sp>
      <p:sp>
        <p:nvSpPr>
          <p:cNvPr id="3" name="Title 2"/>
          <p:cNvSpPr>
            <a:spLocks noGrp="1"/>
          </p:cNvSpPr>
          <p:nvPr>
            <p:ph type="title"/>
          </p:nvPr>
        </p:nvSpPr>
        <p:spPr/>
        <p:txBody>
          <a:bodyPr/>
          <a:lstStyle/>
          <a:p>
            <a:r>
              <a:rPr lang="en-US" dirty="0">
                <a:solidFill>
                  <a:schemeClr val="tx2">
                    <a:lumMod val="75000"/>
                  </a:schemeClr>
                </a:solidFill>
              </a:rPr>
              <a:t>Best Practices and </a:t>
            </a:r>
            <a:br>
              <a:rPr lang="en-US" dirty="0">
                <a:solidFill>
                  <a:schemeClr val="tx2">
                    <a:lumMod val="75000"/>
                  </a:schemeClr>
                </a:solidFill>
              </a:rPr>
            </a:br>
            <a:r>
              <a:rPr lang="en-US" dirty="0">
                <a:solidFill>
                  <a:schemeClr val="tx2">
                    <a:lumMod val="75000"/>
                  </a:schemeClr>
                </a:solidFill>
              </a:rPr>
              <a:t>Industry </a:t>
            </a:r>
            <a:r>
              <a:rPr lang="en-US" dirty="0" smtClean="0">
                <a:solidFill>
                  <a:schemeClr val="tx2">
                    <a:lumMod val="75000"/>
                  </a:schemeClr>
                </a:solidFill>
              </a:rPr>
              <a:t>Standards (Contd.)</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139</a:t>
            </a:fld>
            <a:endParaRPr lang="en-US" dirty="0"/>
          </a:p>
        </p:txBody>
      </p:sp>
      <p:sp>
        <p:nvSpPr>
          <p:cNvPr id="5" name="Rectangle 4"/>
          <p:cNvSpPr/>
          <p:nvPr/>
        </p:nvSpPr>
        <p:spPr>
          <a:xfrm>
            <a:off x="1295400" y="4800600"/>
            <a:ext cx="6781800" cy="1600200"/>
          </a:xfrm>
          <a:prstGeom prst="rect">
            <a:avLst/>
          </a:prstGeom>
          <a:solidFill>
            <a:schemeClr val="accent3">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&lt;bean id="</a:t>
            </a:r>
            <a:r>
              <a:rPr lang="en-US" sz="1400" dirty="0" err="1">
                <a:solidFill>
                  <a:schemeClr val="tx1"/>
                </a:solidFill>
              </a:rPr>
              <a:t>abstractService</a:t>
            </a:r>
            <a:r>
              <a:rPr lang="en-US" sz="1400" dirty="0">
                <a:solidFill>
                  <a:schemeClr val="tx1"/>
                </a:solidFill>
              </a:rPr>
              <a:t>" abstract="true" class="</a:t>
            </a:r>
            <a:r>
              <a:rPr lang="en-US" sz="1400" dirty="0" err="1">
                <a:solidFill>
                  <a:schemeClr val="tx1"/>
                </a:solidFill>
              </a:rPr>
              <a:t>com.lizjason.spring.AbstractService</a:t>
            </a:r>
            <a:r>
              <a:rPr lang="en-US" sz="1400" dirty="0">
                <a:solidFill>
                  <a:schemeClr val="tx1"/>
                </a:solidFill>
              </a:rPr>
              <a:t>"&gt; &lt;property name="</a:t>
            </a:r>
            <a:r>
              <a:rPr lang="en-US" sz="1400" dirty="0" err="1">
                <a:solidFill>
                  <a:schemeClr val="tx1"/>
                </a:solidFill>
              </a:rPr>
              <a:t>companyName</a:t>
            </a:r>
            <a:r>
              <a:rPr lang="en-US" sz="1400" dirty="0">
                <a:solidFill>
                  <a:schemeClr val="tx1"/>
                </a:solidFill>
              </a:rPr>
              <a:t>" value="</a:t>
            </a:r>
            <a:r>
              <a:rPr lang="en-US" sz="1400" dirty="0" err="1">
                <a:solidFill>
                  <a:schemeClr val="tx1"/>
                </a:solidFill>
              </a:rPr>
              <a:t>lizjason</a:t>
            </a:r>
            <a:r>
              <a:rPr lang="en-US" sz="1400" dirty="0">
                <a:solidFill>
                  <a:schemeClr val="tx1"/>
                </a:solidFill>
              </a:rPr>
              <a:t>"/&gt; &lt;/bean&gt; </a:t>
            </a:r>
            <a:endParaRPr lang="en-US" sz="1400" dirty="0" smtClean="0">
              <a:solidFill>
                <a:schemeClr val="tx1"/>
              </a:solidFill>
            </a:endParaRPr>
          </a:p>
          <a:p>
            <a:endParaRPr lang="en-US" sz="1400" dirty="0">
              <a:solidFill>
                <a:schemeClr val="tx1"/>
              </a:solidFill>
            </a:endParaRPr>
          </a:p>
          <a:p>
            <a:r>
              <a:rPr lang="en-US" sz="1400" dirty="0" smtClean="0">
                <a:solidFill>
                  <a:schemeClr val="tx1"/>
                </a:solidFill>
              </a:rPr>
              <a:t>&lt;</a:t>
            </a:r>
            <a:r>
              <a:rPr lang="en-US" sz="1400" dirty="0">
                <a:solidFill>
                  <a:schemeClr val="tx1"/>
                </a:solidFill>
              </a:rPr>
              <a:t>bean id="</a:t>
            </a:r>
            <a:r>
              <a:rPr lang="en-US" sz="1400" dirty="0" err="1">
                <a:solidFill>
                  <a:schemeClr val="tx1"/>
                </a:solidFill>
              </a:rPr>
              <a:t>shippingService</a:t>
            </a:r>
            <a:r>
              <a:rPr lang="en-US" sz="1400" dirty="0">
                <a:solidFill>
                  <a:schemeClr val="tx1"/>
                </a:solidFill>
              </a:rPr>
              <a:t>" parent="</a:t>
            </a:r>
            <a:r>
              <a:rPr lang="en-US" sz="1400" dirty="0" err="1">
                <a:solidFill>
                  <a:schemeClr val="tx1"/>
                </a:solidFill>
              </a:rPr>
              <a:t>abstractService</a:t>
            </a:r>
            <a:r>
              <a:rPr lang="en-US" sz="1400" dirty="0">
                <a:solidFill>
                  <a:schemeClr val="tx1"/>
                </a:solidFill>
              </a:rPr>
              <a:t>" class="</a:t>
            </a:r>
            <a:r>
              <a:rPr lang="en-US" sz="1400" dirty="0" err="1">
                <a:solidFill>
                  <a:schemeClr val="tx1"/>
                </a:solidFill>
              </a:rPr>
              <a:t>com.lizjason.spring.ShippingService</a:t>
            </a:r>
            <a:r>
              <a:rPr lang="en-US" sz="1400" dirty="0" smtClean="0">
                <a:solidFill>
                  <a:schemeClr val="tx1"/>
                </a:solidFill>
              </a:rPr>
              <a:t>"&gt;</a:t>
            </a:r>
          </a:p>
          <a:p>
            <a:r>
              <a:rPr lang="en-US" sz="1400" dirty="0" smtClean="0">
                <a:solidFill>
                  <a:schemeClr val="tx1"/>
                </a:solidFill>
              </a:rPr>
              <a:t> </a:t>
            </a:r>
            <a:r>
              <a:rPr lang="en-US" sz="1400" dirty="0">
                <a:solidFill>
                  <a:schemeClr val="tx1"/>
                </a:solidFill>
              </a:rPr>
              <a:t>&lt;property name="</a:t>
            </a:r>
            <a:r>
              <a:rPr lang="en-US" sz="1400" dirty="0" err="1">
                <a:solidFill>
                  <a:schemeClr val="tx1"/>
                </a:solidFill>
              </a:rPr>
              <a:t>shippedBy</a:t>
            </a:r>
            <a:r>
              <a:rPr lang="en-US" sz="1400" dirty="0">
                <a:solidFill>
                  <a:schemeClr val="tx1"/>
                </a:solidFill>
              </a:rPr>
              <a:t>" value="</a:t>
            </a:r>
            <a:r>
              <a:rPr lang="en-US" sz="1400" dirty="0" err="1">
                <a:solidFill>
                  <a:schemeClr val="tx1"/>
                </a:solidFill>
              </a:rPr>
              <a:t>lizjason</a:t>
            </a:r>
            <a:r>
              <a:rPr lang="en-US" sz="1400" dirty="0">
                <a:solidFill>
                  <a:schemeClr val="tx1"/>
                </a:solidFill>
              </a:rPr>
              <a:t>"/&gt; &lt;/bean&gt;</a:t>
            </a:r>
          </a:p>
        </p:txBody>
      </p:sp>
      <p:pic>
        <p:nvPicPr>
          <p:cNvPr id="7" name="Picture 2" descr="C:\Users\120891\Desktop\best practice_1.png"/>
          <p:cNvPicPr>
            <a:picLocks noChangeAspect="1" noChangeArrowheads="1"/>
          </p:cNvPicPr>
          <p:nvPr/>
        </p:nvPicPr>
        <p:blipFill>
          <a:blip r:embed="rId2" cstate="print"/>
          <a:srcRect/>
          <a:stretch>
            <a:fillRect/>
          </a:stretch>
        </p:blipFill>
        <p:spPr bwMode="auto">
          <a:xfrm>
            <a:off x="7696200" y="228600"/>
            <a:ext cx="1066800" cy="1066800"/>
          </a:xfrm>
          <a:prstGeom prst="rect">
            <a:avLst/>
          </a:prstGeom>
          <a:noFill/>
        </p:spPr>
      </p:pic>
    </p:spTree>
    <p:extLst>
      <p:ext uri="{BB962C8B-B14F-4D97-AF65-F5344CB8AC3E}">
        <p14:creationId xmlns:p14="http://schemas.microsoft.com/office/powerpoint/2010/main" val="232192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A547AA5D-8CC8-4081-B8BF-8C8480445642}" type="slidenum">
              <a:rPr lang="en-US" b="0" smtClean="0">
                <a:solidFill>
                  <a:srgbClr val="000000"/>
                </a:solidFill>
                <a:latin typeface="Verdana" pitchFamily="34" charset="0"/>
              </a:rPr>
              <a:pPr eaLnBrk="1" hangingPunct="1"/>
              <a:t>14</a:t>
            </a:fld>
            <a:endParaRPr lang="en-US" b="0" smtClean="0">
              <a:solidFill>
                <a:srgbClr val="000000"/>
              </a:solidFill>
              <a:latin typeface="Verdana" pitchFamily="34" charset="0"/>
            </a:endParaRPr>
          </a:p>
        </p:txBody>
      </p:sp>
      <p:sp>
        <p:nvSpPr>
          <p:cNvPr id="10243" name="Rectangle 2"/>
          <p:cNvSpPr>
            <a:spLocks noGrp="1" noChangeArrowheads="1"/>
          </p:cNvSpPr>
          <p:nvPr>
            <p:ph type="title"/>
          </p:nvPr>
        </p:nvSpPr>
        <p:spPr/>
        <p:txBody>
          <a:bodyPr/>
          <a:lstStyle/>
          <a:p>
            <a:pPr eaLnBrk="1" hangingPunct="1"/>
            <a:r>
              <a:rPr lang="en-US" sz="3600" smtClean="0"/>
              <a:t>WHAT is Spring?</a:t>
            </a:r>
          </a:p>
        </p:txBody>
      </p:sp>
      <p:sp>
        <p:nvSpPr>
          <p:cNvPr id="10244" name="Rectangle 3"/>
          <p:cNvSpPr>
            <a:spLocks noGrp="1" noChangeArrowheads="1"/>
          </p:cNvSpPr>
          <p:nvPr>
            <p:ph type="body" idx="1"/>
          </p:nvPr>
        </p:nvSpPr>
        <p:spPr/>
        <p:txBody>
          <a:bodyPr/>
          <a:lstStyle/>
          <a:p>
            <a:r>
              <a:rPr lang="en-US" dirty="0" smtClean="0"/>
              <a:t>F= -</a:t>
            </a:r>
            <a:r>
              <a:rPr lang="en-US" dirty="0" err="1" smtClean="0"/>
              <a:t>kx</a:t>
            </a:r>
            <a:r>
              <a:rPr lang="en-US" dirty="0" smtClean="0"/>
              <a:t> (Physics)</a:t>
            </a:r>
          </a:p>
          <a:p>
            <a:r>
              <a:rPr lang="en-US" dirty="0" smtClean="0"/>
              <a:t>One of four Seasons</a:t>
            </a:r>
          </a:p>
          <a:p>
            <a:r>
              <a:rPr lang="en-US" dirty="0" smtClean="0"/>
              <a:t>An Open-source Application Framework</a:t>
            </a:r>
          </a:p>
          <a:p>
            <a:pPr eaLnBrk="1" hangingPunct="1">
              <a:buFont typeface="Wingdings" pitchFamily="2" charset="2"/>
              <a:buNone/>
            </a:pPr>
            <a:endParaRPr lang="en-US" dirty="0" smtClean="0"/>
          </a:p>
        </p:txBody>
      </p:sp>
      <p:pic>
        <p:nvPicPr>
          <p:cNvPr id="10245" name="Picture 4" descr="sprin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201242"/>
            <a:ext cx="4141788"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descr="spring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737473"/>
            <a:ext cx="2359025" cy="420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6910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8686800" cy="4946650"/>
          </a:xfrm>
        </p:spPr>
        <p:txBody>
          <a:bodyPr/>
          <a:lstStyle/>
          <a:p>
            <a:pPr>
              <a:spcBef>
                <a:spcPts val="0"/>
              </a:spcBef>
            </a:pPr>
            <a:r>
              <a:rPr lang="en-US" sz="2400" dirty="0"/>
              <a:t>Use dependency-check at the development </a:t>
            </a:r>
            <a:r>
              <a:rPr lang="en-US" sz="2400" dirty="0" smtClean="0"/>
              <a:t>phase: </a:t>
            </a:r>
            <a:r>
              <a:rPr lang="en-US" sz="2400" dirty="0"/>
              <a:t>You can set the dependency-check attribute on a bean definition to a value other than the default none, such as simple, objects, or all, so that the container can do the dependency validation for you. It is useful when all of the properties (or certain categories of properties) of a bean must be set explicitly, or via </a:t>
            </a:r>
            <a:r>
              <a:rPr lang="en-US" sz="2400" dirty="0" err="1"/>
              <a:t>autowiring</a:t>
            </a:r>
            <a:r>
              <a:rPr lang="en-US" sz="2400" dirty="0" smtClean="0"/>
              <a:t>.</a:t>
            </a:r>
          </a:p>
          <a:p>
            <a:pPr>
              <a:spcBef>
                <a:spcPts val="0"/>
              </a:spcBef>
            </a:pPr>
            <a:endParaRPr lang="en-US" sz="2400" dirty="0"/>
          </a:p>
          <a:p>
            <a:pPr>
              <a:spcBef>
                <a:spcPts val="0"/>
              </a:spcBef>
            </a:pPr>
            <a:endParaRPr lang="en-US" sz="2400" dirty="0" smtClean="0"/>
          </a:p>
          <a:p>
            <a:pPr>
              <a:spcBef>
                <a:spcPts val="0"/>
              </a:spcBef>
            </a:pPr>
            <a:endParaRPr lang="en-US" sz="2400" dirty="0"/>
          </a:p>
          <a:p>
            <a:pPr>
              <a:spcBef>
                <a:spcPts val="0"/>
              </a:spcBef>
            </a:pPr>
            <a:endParaRPr lang="en-US" sz="2400" dirty="0" smtClean="0"/>
          </a:p>
          <a:p>
            <a:pPr>
              <a:spcBef>
                <a:spcPts val="0"/>
              </a:spcBef>
            </a:pPr>
            <a:endParaRPr lang="en-US" sz="2400" dirty="0"/>
          </a:p>
          <a:p>
            <a:pPr>
              <a:spcBef>
                <a:spcPts val="0"/>
              </a:spcBef>
            </a:pPr>
            <a:r>
              <a:rPr lang="en-US" sz="2400" dirty="0" smtClean="0"/>
              <a:t>In this example, the container will ensure that properties that are not primitives or collection are set for the </a:t>
            </a:r>
            <a:r>
              <a:rPr lang="en-US" sz="2400" dirty="0" err="1" smtClean="0"/>
              <a:t>orderService</a:t>
            </a:r>
            <a:r>
              <a:rPr lang="en-US" sz="2400" dirty="0" smtClean="0"/>
              <a:t> bean.</a:t>
            </a:r>
            <a:endParaRPr lang="en-US" sz="2400" dirty="0"/>
          </a:p>
        </p:txBody>
      </p:sp>
      <p:sp>
        <p:nvSpPr>
          <p:cNvPr id="3" name="Title 2"/>
          <p:cNvSpPr>
            <a:spLocks noGrp="1"/>
          </p:cNvSpPr>
          <p:nvPr>
            <p:ph type="title"/>
          </p:nvPr>
        </p:nvSpPr>
        <p:spPr>
          <a:xfrm>
            <a:off x="1371600" y="76200"/>
            <a:ext cx="7543800" cy="1066800"/>
          </a:xfrm>
        </p:spPr>
        <p:txBody>
          <a:bodyPr/>
          <a:lstStyle/>
          <a:p>
            <a:r>
              <a:rPr lang="en-US" dirty="0">
                <a:solidFill>
                  <a:schemeClr val="tx2">
                    <a:lumMod val="75000"/>
                  </a:schemeClr>
                </a:solidFill>
              </a:rPr>
              <a:t>Best Practices and </a:t>
            </a:r>
            <a:br>
              <a:rPr lang="en-US" dirty="0">
                <a:solidFill>
                  <a:schemeClr val="tx2">
                    <a:lumMod val="75000"/>
                  </a:schemeClr>
                </a:solidFill>
              </a:rPr>
            </a:br>
            <a:r>
              <a:rPr lang="en-US" dirty="0">
                <a:solidFill>
                  <a:schemeClr val="tx2">
                    <a:lumMod val="75000"/>
                  </a:schemeClr>
                </a:solidFill>
              </a:rPr>
              <a:t>Industry </a:t>
            </a:r>
            <a:r>
              <a:rPr lang="en-US" dirty="0" smtClean="0">
                <a:solidFill>
                  <a:schemeClr val="tx2">
                    <a:lumMod val="75000"/>
                  </a:schemeClr>
                </a:solidFill>
              </a:rPr>
              <a:t>Standards (Contd.)</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140</a:t>
            </a:fld>
            <a:endParaRPr lang="en-US" dirty="0"/>
          </a:p>
        </p:txBody>
      </p:sp>
      <p:sp>
        <p:nvSpPr>
          <p:cNvPr id="5" name="Rectangle 4"/>
          <p:cNvSpPr/>
          <p:nvPr/>
        </p:nvSpPr>
        <p:spPr>
          <a:xfrm>
            <a:off x="609600" y="3810000"/>
            <a:ext cx="6781800" cy="12954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&lt;bean id="</a:t>
            </a:r>
            <a:r>
              <a:rPr lang="en-US" sz="1400" dirty="0" err="1">
                <a:solidFill>
                  <a:schemeClr val="tx1"/>
                </a:solidFill>
              </a:rPr>
              <a:t>orderService</a:t>
            </a:r>
            <a:r>
              <a:rPr lang="en-US" sz="1400" dirty="0">
                <a:solidFill>
                  <a:schemeClr val="tx1"/>
                </a:solidFill>
              </a:rPr>
              <a:t>" class="</a:t>
            </a:r>
            <a:r>
              <a:rPr lang="en-US" sz="1400" dirty="0" err="1">
                <a:solidFill>
                  <a:schemeClr val="tx1"/>
                </a:solidFill>
              </a:rPr>
              <a:t>com.lizjason.spring.OrderService</a:t>
            </a:r>
            <a:r>
              <a:rPr lang="en-US" sz="1400" dirty="0">
                <a:solidFill>
                  <a:schemeClr val="tx1"/>
                </a:solidFill>
              </a:rPr>
              <a:t>" dependency-check="objects"&gt; </a:t>
            </a:r>
            <a:endParaRPr lang="en-US" sz="1400" dirty="0" smtClean="0">
              <a:solidFill>
                <a:schemeClr val="tx1"/>
              </a:solidFill>
            </a:endParaRPr>
          </a:p>
          <a:p>
            <a:r>
              <a:rPr lang="en-US" sz="1400" dirty="0" smtClean="0">
                <a:solidFill>
                  <a:schemeClr val="tx1"/>
                </a:solidFill>
              </a:rPr>
              <a:t>&lt;</a:t>
            </a:r>
            <a:r>
              <a:rPr lang="en-US" sz="1400" dirty="0">
                <a:solidFill>
                  <a:schemeClr val="tx1"/>
                </a:solidFill>
              </a:rPr>
              <a:t>property name="</a:t>
            </a:r>
            <a:r>
              <a:rPr lang="en-US" sz="1400" dirty="0" err="1">
                <a:solidFill>
                  <a:schemeClr val="tx1"/>
                </a:solidFill>
              </a:rPr>
              <a:t>companyName</a:t>
            </a:r>
            <a:r>
              <a:rPr lang="en-US" sz="1400" dirty="0">
                <a:solidFill>
                  <a:schemeClr val="tx1"/>
                </a:solidFill>
              </a:rPr>
              <a:t>" value="</a:t>
            </a:r>
            <a:r>
              <a:rPr lang="en-US" sz="1400" dirty="0" err="1">
                <a:solidFill>
                  <a:schemeClr val="tx1"/>
                </a:solidFill>
              </a:rPr>
              <a:t>lizjason</a:t>
            </a:r>
            <a:r>
              <a:rPr lang="en-US" sz="1400" dirty="0" smtClean="0">
                <a:solidFill>
                  <a:schemeClr val="tx1"/>
                </a:solidFill>
              </a:rPr>
              <a:t>"/&gt;</a:t>
            </a:r>
          </a:p>
          <a:p>
            <a:r>
              <a:rPr lang="en-US" sz="1400" dirty="0" smtClean="0">
                <a:solidFill>
                  <a:schemeClr val="tx1"/>
                </a:solidFill>
              </a:rPr>
              <a:t> </a:t>
            </a:r>
            <a:r>
              <a:rPr lang="en-US" sz="1400" dirty="0">
                <a:solidFill>
                  <a:schemeClr val="tx1"/>
                </a:solidFill>
              </a:rPr>
              <a:t>&lt;constructor-</a:t>
            </a:r>
            <a:r>
              <a:rPr lang="en-US" sz="1400" dirty="0" err="1">
                <a:solidFill>
                  <a:schemeClr val="tx1"/>
                </a:solidFill>
              </a:rPr>
              <a:t>arg</a:t>
            </a:r>
            <a:r>
              <a:rPr lang="en-US" sz="1400" dirty="0">
                <a:solidFill>
                  <a:schemeClr val="tx1"/>
                </a:solidFill>
              </a:rPr>
              <a:t> ref="</a:t>
            </a:r>
            <a:r>
              <a:rPr lang="en-US" sz="1400" dirty="0" err="1">
                <a:solidFill>
                  <a:schemeClr val="tx1"/>
                </a:solidFill>
              </a:rPr>
              <a:t>orderDAO</a:t>
            </a:r>
            <a:r>
              <a:rPr lang="en-US" sz="1400" dirty="0">
                <a:solidFill>
                  <a:schemeClr val="tx1"/>
                </a:solidFill>
              </a:rPr>
              <a:t>"/&gt; &lt;/bean&gt;</a:t>
            </a:r>
          </a:p>
        </p:txBody>
      </p:sp>
      <p:pic>
        <p:nvPicPr>
          <p:cNvPr id="7" name="Picture 2" descr="C:\Users\120891\Desktop\best practice_1.png"/>
          <p:cNvPicPr>
            <a:picLocks noChangeAspect="1" noChangeArrowheads="1"/>
          </p:cNvPicPr>
          <p:nvPr/>
        </p:nvPicPr>
        <p:blipFill>
          <a:blip r:embed="rId2" cstate="print"/>
          <a:srcRect/>
          <a:stretch>
            <a:fillRect/>
          </a:stretch>
        </p:blipFill>
        <p:spPr bwMode="auto">
          <a:xfrm>
            <a:off x="7696200" y="228600"/>
            <a:ext cx="1066800" cy="1066800"/>
          </a:xfrm>
          <a:prstGeom prst="rect">
            <a:avLst/>
          </a:prstGeom>
          <a:noFill/>
        </p:spPr>
      </p:pic>
    </p:spTree>
    <p:extLst>
      <p:ext uri="{BB962C8B-B14F-4D97-AF65-F5344CB8AC3E}">
        <p14:creationId xmlns:p14="http://schemas.microsoft.com/office/powerpoint/2010/main" val="16031230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8686800" cy="4946650"/>
          </a:xfrm>
        </p:spPr>
        <p:txBody>
          <a:bodyPr/>
          <a:lstStyle/>
          <a:p>
            <a:r>
              <a:rPr lang="en-US" dirty="0"/>
              <a:t>Do not abuse dependency </a:t>
            </a:r>
            <a:r>
              <a:rPr lang="en-US" dirty="0" smtClean="0"/>
              <a:t>injection: As </a:t>
            </a:r>
            <a:r>
              <a:rPr lang="en-US" dirty="0"/>
              <a:t>the last point, Spring </a:t>
            </a:r>
            <a:r>
              <a:rPr lang="en-US" dirty="0" err="1"/>
              <a:t>ApplicationContext</a:t>
            </a:r>
            <a:r>
              <a:rPr lang="en-US" dirty="0"/>
              <a:t> can create Java objects for you, but not all Java objects should be created through dependency injection. As an example, domain objects should not be created through </a:t>
            </a:r>
            <a:r>
              <a:rPr lang="en-US" dirty="0" err="1"/>
              <a:t>ApplicationContext</a:t>
            </a:r>
            <a:r>
              <a:rPr lang="en-US" dirty="0"/>
              <a:t>. Spring is an excellent framework, but, as far as the readability and manageability are concerned, the XML-based configuration can become an issue when many beans are defined. Overuse of dependency injection will make the XML configuration more complicated and bloated. Remember, with powerful IDEs, such as Eclipse and IntelliJ, Java code is much easier to read, maintain, and manage than XML files!</a:t>
            </a:r>
          </a:p>
          <a:p>
            <a:endParaRPr lang="en-US" dirty="0"/>
          </a:p>
        </p:txBody>
      </p:sp>
      <p:sp>
        <p:nvSpPr>
          <p:cNvPr id="3" name="Title 2"/>
          <p:cNvSpPr>
            <a:spLocks noGrp="1"/>
          </p:cNvSpPr>
          <p:nvPr>
            <p:ph type="title"/>
          </p:nvPr>
        </p:nvSpPr>
        <p:spPr>
          <a:xfrm>
            <a:off x="1371600" y="76200"/>
            <a:ext cx="7543800" cy="1066800"/>
          </a:xfrm>
        </p:spPr>
        <p:txBody>
          <a:bodyPr/>
          <a:lstStyle/>
          <a:p>
            <a:r>
              <a:rPr lang="en-US" dirty="0">
                <a:solidFill>
                  <a:schemeClr val="tx2">
                    <a:lumMod val="75000"/>
                  </a:schemeClr>
                </a:solidFill>
              </a:rPr>
              <a:t>Best Practices and </a:t>
            </a:r>
            <a:br>
              <a:rPr lang="en-US" dirty="0">
                <a:solidFill>
                  <a:schemeClr val="tx2">
                    <a:lumMod val="75000"/>
                  </a:schemeClr>
                </a:solidFill>
              </a:rPr>
            </a:br>
            <a:r>
              <a:rPr lang="en-US" dirty="0">
                <a:solidFill>
                  <a:schemeClr val="tx2">
                    <a:lumMod val="75000"/>
                  </a:schemeClr>
                </a:solidFill>
              </a:rPr>
              <a:t>Industry </a:t>
            </a:r>
            <a:r>
              <a:rPr lang="en-US" dirty="0" smtClean="0">
                <a:solidFill>
                  <a:schemeClr val="tx2">
                    <a:lumMod val="75000"/>
                  </a:schemeClr>
                </a:solidFill>
              </a:rPr>
              <a:t>Standards (Contd.)</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141</a:t>
            </a:fld>
            <a:endParaRPr lang="en-US" dirty="0"/>
          </a:p>
        </p:txBody>
      </p:sp>
      <p:pic>
        <p:nvPicPr>
          <p:cNvPr id="5" name="Picture 2" descr="C:\Users\120891\Desktop\best practice_1.png"/>
          <p:cNvPicPr>
            <a:picLocks noChangeAspect="1" noChangeArrowheads="1"/>
          </p:cNvPicPr>
          <p:nvPr/>
        </p:nvPicPr>
        <p:blipFill>
          <a:blip r:embed="rId2" cstate="print"/>
          <a:srcRect/>
          <a:stretch>
            <a:fillRect/>
          </a:stretch>
        </p:blipFill>
        <p:spPr bwMode="auto">
          <a:xfrm>
            <a:off x="7696200" y="228600"/>
            <a:ext cx="1066800" cy="1066800"/>
          </a:xfrm>
          <a:prstGeom prst="rect">
            <a:avLst/>
          </a:prstGeom>
          <a:noFill/>
        </p:spPr>
      </p:pic>
    </p:spTree>
    <p:extLst>
      <p:ext uri="{BB962C8B-B14F-4D97-AF65-F5344CB8AC3E}">
        <p14:creationId xmlns:p14="http://schemas.microsoft.com/office/powerpoint/2010/main" val="4328130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pPr eaLnBrk="1" hangingPunct="1"/>
            <a:r>
              <a:rPr lang="en-US" sz="3600" smtClean="0"/>
              <a:t>Test Your Understanding</a:t>
            </a:r>
          </a:p>
        </p:txBody>
      </p:sp>
      <p:sp>
        <p:nvSpPr>
          <p:cNvPr id="93188" name="Rectangle 3"/>
          <p:cNvSpPr>
            <a:spLocks noGrp="1" noChangeArrowheads="1"/>
          </p:cNvSpPr>
          <p:nvPr>
            <p:ph type="body" idx="1"/>
          </p:nvPr>
        </p:nvSpPr>
        <p:spPr>
          <a:xfrm>
            <a:off x="228600" y="1524000"/>
            <a:ext cx="8686800" cy="4946650"/>
          </a:xfrm>
        </p:spPr>
        <p:txBody>
          <a:bodyPr/>
          <a:lstStyle/>
          <a:p>
            <a:pPr marL="514350" indent="-514350" eaLnBrk="1" hangingPunct="1">
              <a:buFont typeface="+mj-lt"/>
              <a:buAutoNum type="arabicPeriod"/>
            </a:pPr>
            <a:r>
              <a:rPr lang="en-US" dirty="0" smtClean="0"/>
              <a:t>Which Spring </a:t>
            </a:r>
            <a:r>
              <a:rPr lang="en-US" dirty="0" err="1" smtClean="0"/>
              <a:t>IoC</a:t>
            </a:r>
            <a:r>
              <a:rPr lang="en-US" dirty="0" smtClean="0"/>
              <a:t> container is used when there is a limitation in computer resource?</a:t>
            </a:r>
          </a:p>
          <a:p>
            <a:pPr marL="514350" indent="-514350" eaLnBrk="1" hangingPunct="1">
              <a:buFont typeface="+mj-lt"/>
              <a:buAutoNum type="arabicPeriod"/>
            </a:pPr>
            <a:r>
              <a:rPr lang="en-US" dirty="0" smtClean="0"/>
              <a:t>In a single Spring application there can be more than one bean configuration files. Say true or false.</a:t>
            </a:r>
          </a:p>
          <a:p>
            <a:pPr marL="514350" indent="-514350" eaLnBrk="1" hangingPunct="1">
              <a:buFont typeface="+mj-lt"/>
              <a:buAutoNum type="arabicPeriod"/>
            </a:pPr>
            <a:r>
              <a:rPr lang="en-US" dirty="0" smtClean="0"/>
              <a:t>Name the two attributes in &lt;bean&gt; tag to avoid ambiguity in constructor injection.</a:t>
            </a:r>
          </a:p>
          <a:p>
            <a:pPr marL="514350" indent="-514350" eaLnBrk="1" hangingPunct="1">
              <a:buFont typeface="+mj-lt"/>
              <a:buAutoNum type="arabicPeriod"/>
            </a:pPr>
            <a:r>
              <a:rPr lang="en-US" dirty="0" smtClean="0"/>
              <a:t>What happens when inner bean is defined with “id”?</a:t>
            </a:r>
          </a:p>
          <a:p>
            <a:pPr lvl="1">
              <a:defRPr/>
            </a:pPr>
            <a:r>
              <a:rPr lang="en-US" dirty="0"/>
              <a:t>Raise your hand if you wish to respond.</a:t>
            </a:r>
          </a:p>
          <a:p>
            <a:pPr lvl="1">
              <a:defRPr/>
            </a:pPr>
            <a:r>
              <a:rPr lang="en-US" dirty="0"/>
              <a:t>Type in your response in the chat window.</a:t>
            </a:r>
          </a:p>
          <a:p>
            <a:pPr lvl="1">
              <a:defRPr/>
            </a:pPr>
            <a:r>
              <a:rPr lang="en-US" dirty="0"/>
              <a:t>Be prepared to speak to explain your response.</a:t>
            </a:r>
          </a:p>
          <a:p>
            <a:pPr lvl="1">
              <a:defRPr/>
            </a:pPr>
            <a:r>
              <a:rPr lang="en-US" dirty="0"/>
              <a:t>Begin now.</a:t>
            </a:r>
          </a:p>
          <a:p>
            <a:pPr eaLnBrk="1" hangingPunct="1">
              <a:buFont typeface="Wingdings" pitchFamily="2" charset="2"/>
              <a:buNone/>
            </a:pPr>
            <a:endParaRPr lang="en-US" dirty="0" smtClean="0"/>
          </a:p>
          <a:p>
            <a:pPr eaLnBrk="1" hangingPunct="1"/>
            <a:endParaRPr lang="en-US" dirty="0" smtClean="0"/>
          </a:p>
          <a:p>
            <a:pPr eaLnBrk="1" hangingPunct="1"/>
            <a:endParaRPr lang="en-US" dirty="0" smtClean="0"/>
          </a:p>
          <a:p>
            <a:pPr eaLnBrk="1" hangingPunct="1"/>
            <a:endParaRPr lang="en-US" dirty="0" smtClean="0"/>
          </a:p>
        </p:txBody>
      </p:sp>
      <p:pic>
        <p:nvPicPr>
          <p:cNvPr id="9318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90" name="Picture 5" descr="test.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4419600"/>
            <a:ext cx="1204913"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142</a:t>
            </a:fld>
            <a:endParaRPr lang="en-US" sz="1400" dirty="0"/>
          </a:p>
        </p:txBody>
      </p:sp>
    </p:spTree>
    <p:extLst>
      <p:ext uri="{BB962C8B-B14F-4D97-AF65-F5344CB8AC3E}">
        <p14:creationId xmlns:p14="http://schemas.microsoft.com/office/powerpoint/2010/main" val="333089084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en-US" sz="3600" smtClean="0"/>
              <a:t>Test Your Understanding</a:t>
            </a:r>
          </a:p>
        </p:txBody>
      </p:sp>
      <p:sp>
        <p:nvSpPr>
          <p:cNvPr id="94212" name="Rectangle 3"/>
          <p:cNvSpPr>
            <a:spLocks noGrp="1" noChangeArrowheads="1"/>
          </p:cNvSpPr>
          <p:nvPr>
            <p:ph type="body" idx="1"/>
          </p:nvPr>
        </p:nvSpPr>
        <p:spPr/>
        <p:txBody>
          <a:bodyPr/>
          <a:lstStyle/>
          <a:p>
            <a:pPr marL="0" indent="0" eaLnBrk="1" hangingPunct="1">
              <a:spcBef>
                <a:spcPts val="0"/>
              </a:spcBef>
              <a:buNone/>
            </a:pPr>
            <a:r>
              <a:rPr lang="en-US" dirty="0" smtClean="0"/>
              <a:t>5.  What exception will be thrown when dependency check    </a:t>
            </a:r>
          </a:p>
          <a:p>
            <a:pPr marL="0" indent="0" eaLnBrk="1" hangingPunct="1">
              <a:spcBef>
                <a:spcPts val="0"/>
              </a:spcBef>
              <a:buNone/>
            </a:pPr>
            <a:r>
              <a:rPr lang="en-US" dirty="0"/>
              <a:t> </a:t>
            </a:r>
            <a:r>
              <a:rPr lang="en-US" dirty="0" smtClean="0"/>
              <a:t>     fails? </a:t>
            </a:r>
          </a:p>
          <a:p>
            <a:pPr marL="0" indent="0" eaLnBrk="1" hangingPunct="1">
              <a:spcBef>
                <a:spcPts val="0"/>
              </a:spcBef>
              <a:buNone/>
            </a:pPr>
            <a:endParaRPr lang="en-US" dirty="0"/>
          </a:p>
          <a:p>
            <a:pPr marL="514350" indent="-514350" eaLnBrk="1" hangingPunct="1">
              <a:spcBef>
                <a:spcPts val="0"/>
              </a:spcBef>
              <a:buAutoNum type="arabicPeriod" startAt="6"/>
            </a:pPr>
            <a:r>
              <a:rPr lang="en-US" dirty="0" smtClean="0"/>
              <a:t>What element need to be added to process @</a:t>
            </a:r>
            <a:r>
              <a:rPr lang="en-US" dirty="0" err="1" smtClean="0"/>
              <a:t>Autowired</a:t>
            </a:r>
            <a:r>
              <a:rPr lang="en-US" dirty="0" smtClean="0"/>
              <a:t>?</a:t>
            </a:r>
          </a:p>
          <a:p>
            <a:pPr marL="514350" indent="-514350" eaLnBrk="1" hangingPunct="1">
              <a:spcBef>
                <a:spcPts val="0"/>
              </a:spcBef>
              <a:buAutoNum type="arabicPeriod" startAt="6"/>
            </a:pPr>
            <a:endParaRPr lang="en-US" dirty="0" smtClean="0"/>
          </a:p>
          <a:p>
            <a:pPr marL="0" indent="0" eaLnBrk="1" hangingPunct="1">
              <a:buNone/>
            </a:pPr>
            <a:r>
              <a:rPr lang="en-US" dirty="0" smtClean="0"/>
              <a:t>7. What  is the default scope of Spring bean?</a:t>
            </a:r>
          </a:p>
          <a:p>
            <a:pPr marL="0" indent="0" eaLnBrk="1" hangingPunct="1">
              <a:buNone/>
            </a:pPr>
            <a:endParaRPr lang="en-US" dirty="0" smtClean="0"/>
          </a:p>
          <a:p>
            <a:pPr marL="514350" indent="-514350" eaLnBrk="1" hangingPunct="1">
              <a:spcBef>
                <a:spcPts val="0"/>
              </a:spcBef>
              <a:buAutoNum type="arabicPeriod" startAt="8"/>
            </a:pPr>
            <a:r>
              <a:rPr lang="en-US" dirty="0" smtClean="0"/>
              <a:t>Name the </a:t>
            </a:r>
            <a:r>
              <a:rPr lang="en-US" dirty="0" err="1" smtClean="0"/>
              <a:t>BeanFactoryPostProcessor</a:t>
            </a:r>
            <a:r>
              <a:rPr lang="en-US" dirty="0" smtClean="0"/>
              <a:t> used to resolve </a:t>
            </a:r>
          </a:p>
          <a:p>
            <a:pPr marL="0" indent="0" eaLnBrk="1" hangingPunct="1">
              <a:spcBef>
                <a:spcPts val="0"/>
              </a:spcBef>
              <a:buNone/>
            </a:pPr>
            <a:r>
              <a:rPr lang="en-US" dirty="0" smtClean="0"/>
              <a:t>       keys in the property file.</a:t>
            </a:r>
          </a:p>
          <a:p>
            <a:pPr eaLnBrk="1" hangingPunct="1"/>
            <a:endParaRPr lang="en-US" dirty="0" smtClean="0"/>
          </a:p>
          <a:p>
            <a:pPr eaLnBrk="1" hangingPunct="1"/>
            <a:endParaRPr lang="en-US" dirty="0" smtClean="0"/>
          </a:p>
        </p:txBody>
      </p:sp>
      <p:pic>
        <p:nvPicPr>
          <p:cNvPr id="9421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4214" name="Picture 6" descr="test.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4495800"/>
            <a:ext cx="1204913"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143</a:t>
            </a:fld>
            <a:endParaRPr lang="en-US" sz="1400" dirty="0"/>
          </a:p>
        </p:txBody>
      </p:sp>
    </p:spTree>
    <p:extLst>
      <p:ext uri="{BB962C8B-B14F-4D97-AF65-F5344CB8AC3E}">
        <p14:creationId xmlns:p14="http://schemas.microsoft.com/office/powerpoint/2010/main" val="399474065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en-US" sz="3600" dirty="0" smtClean="0"/>
              <a:t>Summary</a:t>
            </a:r>
          </a:p>
        </p:txBody>
      </p:sp>
      <p:sp>
        <p:nvSpPr>
          <p:cNvPr id="95236" name="Rectangle 3"/>
          <p:cNvSpPr>
            <a:spLocks noGrp="1" noChangeArrowheads="1"/>
          </p:cNvSpPr>
          <p:nvPr>
            <p:ph type="body" idx="1"/>
          </p:nvPr>
        </p:nvSpPr>
        <p:spPr>
          <a:xfrm>
            <a:off x="228600" y="1447800"/>
            <a:ext cx="8686800" cy="4946650"/>
          </a:xfrm>
        </p:spPr>
        <p:txBody>
          <a:bodyPr/>
          <a:lstStyle/>
          <a:p>
            <a:r>
              <a:rPr lang="en-US" dirty="0" smtClean="0"/>
              <a:t>You have learned the basic bean configuration in the Spring </a:t>
            </a:r>
            <a:r>
              <a:rPr lang="en-US" dirty="0" err="1" smtClean="0"/>
              <a:t>IoC</a:t>
            </a:r>
            <a:r>
              <a:rPr lang="en-US" dirty="0" smtClean="0"/>
              <a:t> container. Spring provides two types of </a:t>
            </a:r>
            <a:r>
              <a:rPr lang="en-US" dirty="0" err="1" smtClean="0"/>
              <a:t>IoC</a:t>
            </a:r>
            <a:r>
              <a:rPr lang="en-US" dirty="0" smtClean="0"/>
              <a:t> container implementation. The basic one is the bean factory, while the advanced one is the application context. If possible, you should use the application context unless resources are restricted. </a:t>
            </a:r>
          </a:p>
          <a:p>
            <a:r>
              <a:rPr lang="en-US" dirty="0" smtClean="0"/>
              <a:t>Spring supports both setter injection and constructor injection for defining bean properties, which can be simple values, collections, or bean references.</a:t>
            </a:r>
          </a:p>
          <a:p>
            <a:r>
              <a:rPr lang="en-US" dirty="0" smtClean="0"/>
              <a:t> Auto-wiring feature provided by Spring can wire your beans automatically.</a:t>
            </a:r>
          </a:p>
          <a:p>
            <a:pPr>
              <a:buFont typeface="Wingdings" pitchFamily="2" charset="2"/>
              <a:buNone/>
            </a:pPr>
            <a:endParaRPr lang="en-US" dirty="0" smtClean="0"/>
          </a:p>
          <a:p>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144</a:t>
            </a:fld>
            <a:endParaRPr lang="en-US" sz="1400" dirty="0"/>
          </a:p>
        </p:txBody>
      </p:sp>
    </p:spTree>
    <p:extLst>
      <p:ext uri="{BB962C8B-B14F-4D97-AF65-F5344CB8AC3E}">
        <p14:creationId xmlns:p14="http://schemas.microsoft.com/office/powerpoint/2010/main" val="271527746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Content Placeholder 2"/>
          <p:cNvSpPr>
            <a:spLocks noGrp="1"/>
          </p:cNvSpPr>
          <p:nvPr>
            <p:ph idx="1"/>
          </p:nvPr>
        </p:nvSpPr>
        <p:spPr/>
        <p:txBody>
          <a:bodyPr/>
          <a:lstStyle/>
          <a:p>
            <a:r>
              <a:rPr lang="en-US" smtClean="0"/>
              <a:t>Spring provides support for bean inheritance by extracting the common bean configurations to form a parent bean. The parent bean can act as a configuration template, a bean instance, or both at the same time.</a:t>
            </a:r>
          </a:p>
          <a:p>
            <a:r>
              <a:rPr lang="en-US" smtClean="0"/>
              <a:t>As collections are essential programming elements of Java, Spring provides various collection tags for you to configure collections in the bean configuration file easily.</a:t>
            </a:r>
          </a:p>
          <a:p>
            <a:r>
              <a:rPr lang="en-US" smtClean="0"/>
              <a:t>Spring can auto-detect your components from the classpath. By default, it can detect all components with particular stereotype annotations</a:t>
            </a:r>
          </a:p>
        </p:txBody>
      </p:sp>
      <p:pic>
        <p:nvPicPr>
          <p:cNvPr id="96261" name="Picture 4" descr="summar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5384321"/>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447800" y="76200"/>
            <a:ext cx="7543800" cy="1143000"/>
          </a:xfrm>
        </p:spPr>
        <p:txBody>
          <a:bodyPr/>
          <a:lstStyle/>
          <a:p>
            <a:r>
              <a:rPr lang="en-US" dirty="0" smtClean="0"/>
              <a:t>Summary (Contd.)</a:t>
            </a:r>
            <a:endParaRPr lang="en-US" dirty="0"/>
          </a:p>
        </p:txBody>
      </p:sp>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145</a:t>
            </a:fld>
            <a:endParaRPr lang="en-US" sz="1400" dirty="0"/>
          </a:p>
        </p:txBody>
      </p:sp>
    </p:spTree>
    <p:extLst>
      <p:ext uri="{BB962C8B-B14F-4D97-AF65-F5344CB8AC3E}">
        <p14:creationId xmlns:p14="http://schemas.microsoft.com/office/powerpoint/2010/main" val="414436823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1447800" y="76200"/>
            <a:ext cx="7543800" cy="1143000"/>
          </a:xfrm>
        </p:spPr>
        <p:txBody>
          <a:bodyPr/>
          <a:lstStyle/>
          <a:p>
            <a:r>
              <a:rPr lang="en-US" dirty="0" smtClean="0"/>
              <a:t>Summary (Contd.)</a:t>
            </a:r>
          </a:p>
        </p:txBody>
      </p:sp>
      <p:sp>
        <p:nvSpPr>
          <p:cNvPr id="97283" name="Content Placeholder 2"/>
          <p:cNvSpPr>
            <a:spLocks noGrp="1"/>
          </p:cNvSpPr>
          <p:nvPr>
            <p:ph idx="1"/>
          </p:nvPr>
        </p:nvSpPr>
        <p:spPr>
          <a:xfrm>
            <a:off x="228600" y="1447800"/>
            <a:ext cx="8686800" cy="4946650"/>
          </a:xfrm>
        </p:spPr>
        <p:txBody>
          <a:bodyPr/>
          <a:lstStyle/>
          <a:p>
            <a:r>
              <a:rPr lang="en-US" dirty="0" smtClean="0"/>
              <a:t>In Spring, you can specify the bean scope to control which bean instance should be returned when requested. The default bean scope is singleton—Spring creates a single and shared bean instance per Spring </a:t>
            </a:r>
            <a:r>
              <a:rPr lang="en-US" dirty="0" err="1" smtClean="0"/>
              <a:t>IoC</a:t>
            </a:r>
            <a:r>
              <a:rPr lang="en-US" dirty="0" smtClean="0"/>
              <a:t> container. Another common scope is prototype—Spring creates a new bean instance each time when requested.</a:t>
            </a:r>
          </a:p>
          <a:p>
            <a:r>
              <a:rPr lang="en-US" dirty="0" smtClean="0"/>
              <a:t>Finally, Spring supports registering bean post processors in the </a:t>
            </a:r>
            <a:r>
              <a:rPr lang="en-US" dirty="0" err="1" smtClean="0"/>
              <a:t>IoC</a:t>
            </a:r>
            <a:r>
              <a:rPr lang="en-US" dirty="0" smtClean="0"/>
              <a:t> container to perform additional bean processing before and after the initialization callback methods. </a:t>
            </a:r>
          </a:p>
          <a:p>
            <a:pPr>
              <a:buFont typeface="Wingdings" pitchFamily="2" charset="2"/>
              <a:buNone/>
            </a:pPr>
            <a:endParaRPr lang="en-US" dirty="0" smtClean="0"/>
          </a:p>
        </p:txBody>
      </p:sp>
      <p:pic>
        <p:nvPicPr>
          <p:cNvPr id="97285" name="Picture 4" descr="summar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53340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146</a:t>
            </a:fld>
            <a:endParaRPr lang="en-US" sz="1400" dirty="0"/>
          </a:p>
        </p:txBody>
      </p:sp>
    </p:spTree>
    <p:extLst>
      <p:ext uri="{BB962C8B-B14F-4D97-AF65-F5344CB8AC3E}">
        <p14:creationId xmlns:p14="http://schemas.microsoft.com/office/powerpoint/2010/main" val="32105398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eaLnBrk="1" hangingPunct="1"/>
            <a:fld id="{5B68C89B-164F-4479-93D5-F9CC4D8CC184}" type="slidenum">
              <a:rPr lang="en-US" b="0" smtClean="0">
                <a:solidFill>
                  <a:srgbClr val="000000"/>
                </a:solidFill>
                <a:latin typeface="Verdana" pitchFamily="34" charset="0"/>
              </a:rPr>
              <a:pPr eaLnBrk="1" hangingPunct="1"/>
              <a:t>147</a:t>
            </a:fld>
            <a:endParaRPr lang="en-US" b="0" smtClean="0">
              <a:solidFill>
                <a:srgbClr val="000000"/>
              </a:solidFill>
              <a:latin typeface="Verdana" pitchFamily="34" charset="0"/>
            </a:endParaRPr>
          </a:p>
        </p:txBody>
      </p:sp>
      <p:sp>
        <p:nvSpPr>
          <p:cNvPr id="98307" name="Rectangle 2"/>
          <p:cNvSpPr>
            <a:spLocks noGrp="1" noChangeArrowheads="1"/>
          </p:cNvSpPr>
          <p:nvPr>
            <p:ph type="title"/>
          </p:nvPr>
        </p:nvSpPr>
        <p:spPr/>
        <p:txBody>
          <a:bodyPr/>
          <a:lstStyle/>
          <a:p>
            <a:pPr eaLnBrk="1" hangingPunct="1"/>
            <a:r>
              <a:rPr lang="en-US" sz="3600" smtClean="0"/>
              <a:t>Spring IoC : Source</a:t>
            </a:r>
          </a:p>
        </p:txBody>
      </p:sp>
      <p:sp>
        <p:nvSpPr>
          <p:cNvPr id="98308" name="Rectangle 3"/>
          <p:cNvSpPr>
            <a:spLocks noGrp="1" noChangeArrowheads="1"/>
          </p:cNvSpPr>
          <p:nvPr>
            <p:ph type="body" idx="1"/>
          </p:nvPr>
        </p:nvSpPr>
        <p:spPr/>
        <p:txBody>
          <a:bodyPr/>
          <a:lstStyle/>
          <a:p>
            <a:r>
              <a:rPr lang="en-US" smtClean="0"/>
              <a:t>http://www.springframework.org</a:t>
            </a:r>
          </a:p>
          <a:p>
            <a:pPr eaLnBrk="1" hangingPunct="1">
              <a:buFont typeface="Wingdings" pitchFamily="2" charset="2"/>
              <a:buNone/>
            </a:pPr>
            <a:endParaRPr lang="en-US" smtClean="0"/>
          </a:p>
          <a:p>
            <a:pPr eaLnBrk="1" hangingPunct="1">
              <a:buFont typeface="Wingdings" pitchFamily="2" charset="2"/>
              <a:buNone/>
            </a:pPr>
            <a:endParaRPr lang="en-US" smtClean="0"/>
          </a:p>
        </p:txBody>
      </p:sp>
      <p:sp>
        <p:nvSpPr>
          <p:cNvPr id="98309" name="Text Box 4"/>
          <p:cNvSpPr txBox="1">
            <a:spLocks noChangeArrowheads="1"/>
          </p:cNvSpPr>
          <p:nvPr/>
        </p:nvSpPr>
        <p:spPr bwMode="auto">
          <a:xfrm>
            <a:off x="381000" y="52197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algn="l"/>
            <a:r>
              <a:rPr lang="en-US" sz="1400">
                <a:solidFill>
                  <a:schemeClr val="tx2"/>
                </a:solidFill>
              </a:rPr>
              <a:t>Disclaimer</a:t>
            </a:r>
            <a:r>
              <a:rPr lang="en-US" sz="1400" b="0"/>
              <a:t>: </a:t>
            </a:r>
            <a:r>
              <a:rPr lang="en-US" sz="1400" b="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pic>
        <p:nvPicPr>
          <p:cNvPr id="983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8311" name="Picture 6" descr="sour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590800"/>
            <a:ext cx="2085975"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57285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60932"/>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smtClean="0">
                <a:solidFill>
                  <a:srgbClr val="682252"/>
                </a:solidFill>
                <a:latin typeface="Myriad Pro" pitchFamily="34" charset="0"/>
                <a:cs typeface="Arial" pitchFamily="34" charset="0"/>
              </a:rPr>
              <a:t>Core Spring </a:t>
            </a:r>
            <a:endParaRPr lang="en-US" sz="2200" b="1" dirty="0">
              <a:solidFill>
                <a:srgbClr val="682252"/>
              </a:solidFill>
              <a:latin typeface="Myriad Pro" pitchFamily="34" charset="0"/>
              <a:cs typeface="Arial" pitchFamily="34" charset="0"/>
            </a:endParaRPr>
          </a:p>
        </p:txBody>
      </p:sp>
      <p:sp>
        <p:nvSpPr>
          <p:cNvPr id="3" name="Rectangle 2"/>
          <p:cNvSpPr/>
          <p:nvPr/>
        </p:nvSpPr>
        <p:spPr>
          <a:xfrm>
            <a:off x="0" y="28956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schemeClr val="tx2"/>
                </a:solidFill>
                <a:ea typeface="+mj-ea"/>
                <a:cs typeface="+mj-cs"/>
              </a:rPr>
              <a:t>You have successfully completed - </a:t>
            </a:r>
          </a:p>
          <a:p>
            <a:pPr lvl="1" fontAlgn="auto">
              <a:spcBef>
                <a:spcPts val="0"/>
              </a:spcBef>
              <a:spcAft>
                <a:spcPts val="0"/>
              </a:spcAft>
              <a:defRPr/>
            </a:pPr>
            <a:r>
              <a:rPr lang="en-US" sz="2400" dirty="0">
                <a:solidFill>
                  <a:schemeClr val="tx2"/>
                </a:solidFill>
                <a:ea typeface="+mj-ea"/>
                <a:cs typeface="+mj-cs"/>
              </a:rPr>
              <a:t>Spring Inversion of Control</a:t>
            </a:r>
          </a:p>
        </p:txBody>
      </p:sp>
    </p:spTree>
    <p:extLst>
      <p:ext uri="{BB962C8B-B14F-4D97-AF65-F5344CB8AC3E}">
        <p14:creationId xmlns:p14="http://schemas.microsoft.com/office/powerpoint/2010/main" val="424869148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850834"/>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chemeClr val="tx1"/>
                </a:solidFill>
                <a:latin typeface="Myriad Pro" pitchFamily="34" charset="0"/>
                <a:cs typeface="Arial" pitchFamily="34" charset="0"/>
              </a:rPr>
              <a:t>Core Spring</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27432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a:solidFill>
                  <a:schemeClr val="bg1"/>
                </a:solidFill>
                <a:latin typeface="Cambria" pitchFamily="18" charset="0"/>
                <a:ea typeface="+mj-ea"/>
                <a:cs typeface="+mj-cs"/>
              </a:rPr>
              <a:t>Spring </a:t>
            </a:r>
            <a:r>
              <a:rPr lang="en-US" sz="2400" dirty="0" smtClean="0">
                <a:solidFill>
                  <a:schemeClr val="bg1"/>
                </a:solidFill>
                <a:latin typeface="Cambria" pitchFamily="18" charset="0"/>
                <a:ea typeface="+mj-ea"/>
                <a:cs typeface="+mj-cs"/>
              </a:rPr>
              <a:t>Aspect Oriented Programming</a:t>
            </a:r>
            <a:endParaRPr lang="en-US" sz="2400" dirty="0">
              <a:solidFill>
                <a:schemeClr val="bg1"/>
              </a:solidFill>
              <a:latin typeface="Cambria" pitchFamily="18" charset="0"/>
              <a:ea typeface="+mj-ea"/>
              <a:cs typeface="+mj-cs"/>
            </a:endParaRPr>
          </a:p>
        </p:txBody>
      </p:sp>
      <p:sp>
        <p:nvSpPr>
          <p:cNvPr id="4" name="Rectangle 3"/>
          <p:cNvSpPr/>
          <p:nvPr/>
        </p:nvSpPr>
        <p:spPr>
          <a:xfrm>
            <a:off x="990600" y="3832034"/>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u="none" strike="noStrike" kern="1200" cap="none" spc="0" normalizeH="0" baseline="0" noProof="0" dirty="0" smtClean="0">
                <a:ln>
                  <a:noFill/>
                </a:ln>
                <a:solidFill>
                  <a:schemeClr val="tx2">
                    <a:lumMod val="75000"/>
                  </a:schemeClr>
                </a:solidFill>
                <a:effectLst/>
                <a:uLnTx/>
                <a:uFillTx/>
                <a:latin typeface="Arial Narrow" pitchFamily="34" charset="0"/>
                <a:cs typeface="Arial" pitchFamily="34" charset="0"/>
              </a:rPr>
              <a:t>LEVEL – </a:t>
            </a:r>
            <a:r>
              <a:rPr lang="en-US" sz="1400" b="1" dirty="0" smtClean="0">
                <a:solidFill>
                  <a:schemeClr val="tx2">
                    <a:lumMod val="75000"/>
                  </a:schemeClr>
                </a:solidFill>
                <a:latin typeface="Arial Narrow" pitchFamily="34" charset="0"/>
                <a:cs typeface="Arial" pitchFamily="34" charset="0"/>
              </a:rPr>
              <a:t>PRACTITIONER</a:t>
            </a:r>
            <a:endParaRPr kumimoji="0" lang="en-GB" sz="1400" b="1" u="none" strike="noStrike" kern="1200" cap="none" spc="0" normalizeH="0" baseline="0" noProof="0" dirty="0">
              <a:ln>
                <a:noFill/>
              </a:ln>
              <a:solidFill>
                <a:schemeClr val="tx2">
                  <a:lumMod val="75000"/>
                </a:schemeClr>
              </a:solidFill>
              <a:effectLst/>
              <a:uLnTx/>
              <a:uFillTx/>
              <a:latin typeface="Arial Narrow" pitchFamily="34" charset="0"/>
              <a:cs typeface="Arial" pitchFamily="34" charset="0"/>
            </a:endParaRPr>
          </a:p>
        </p:txBody>
      </p:sp>
    </p:spTree>
    <p:extLst>
      <p:ext uri="{BB962C8B-B14F-4D97-AF65-F5344CB8AC3E}">
        <p14:creationId xmlns:p14="http://schemas.microsoft.com/office/powerpoint/2010/main" val="1254551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2DAF166C-8CDB-43E9-BC7A-3B7DE40A30EB}" type="slidenum">
              <a:rPr lang="en-US" b="0" smtClean="0">
                <a:solidFill>
                  <a:srgbClr val="000000"/>
                </a:solidFill>
                <a:latin typeface="Verdana" pitchFamily="34" charset="0"/>
              </a:rPr>
              <a:pPr eaLnBrk="1" hangingPunct="1"/>
              <a:t>15</a:t>
            </a:fld>
            <a:endParaRPr lang="en-US" b="0" smtClean="0">
              <a:solidFill>
                <a:srgbClr val="000000"/>
              </a:solidFill>
              <a:latin typeface="Verdana" pitchFamily="34" charset="0"/>
            </a:endParaRPr>
          </a:p>
        </p:txBody>
      </p:sp>
      <p:sp>
        <p:nvSpPr>
          <p:cNvPr id="11267" name="Rectangle 2"/>
          <p:cNvSpPr>
            <a:spLocks noGrp="1" noChangeArrowheads="1"/>
          </p:cNvSpPr>
          <p:nvPr>
            <p:ph type="title"/>
          </p:nvPr>
        </p:nvSpPr>
        <p:spPr/>
        <p:txBody>
          <a:bodyPr/>
          <a:lstStyle/>
          <a:p>
            <a:pPr eaLnBrk="1" hangingPunct="1"/>
            <a:r>
              <a:rPr lang="en-US" sz="3600" smtClean="0"/>
              <a:t>Spring Application Framework</a:t>
            </a:r>
          </a:p>
        </p:txBody>
      </p:sp>
      <p:sp>
        <p:nvSpPr>
          <p:cNvPr id="11268" name="Rectangle 3"/>
          <p:cNvSpPr>
            <a:spLocks noGrp="1" noChangeArrowheads="1"/>
          </p:cNvSpPr>
          <p:nvPr>
            <p:ph type="body" idx="1"/>
          </p:nvPr>
        </p:nvSpPr>
        <p:spPr>
          <a:xfrm>
            <a:off x="228600" y="1444625"/>
            <a:ext cx="8686800" cy="5184775"/>
          </a:xfrm>
        </p:spPr>
        <p:txBody>
          <a:bodyPr/>
          <a:lstStyle/>
          <a:p>
            <a:r>
              <a:rPr lang="en-US" dirty="0" smtClean="0">
                <a:solidFill>
                  <a:srgbClr val="002060"/>
                </a:solidFill>
              </a:rPr>
              <a:t>Spring is an open source, lightweight, application framework. It is intended to help structure an entire application in a consistent manner, pulling together the best of breed single-tier frameworks in a coherent architecture.</a:t>
            </a:r>
          </a:p>
          <a:p>
            <a:pPr eaLnBrk="1" hangingPunct="1">
              <a:buFont typeface="Wingdings" pitchFamily="2" charset="2"/>
              <a:buNone/>
            </a:pPr>
            <a:endParaRPr lang="en-US" dirty="0" smtClean="0"/>
          </a:p>
        </p:txBody>
      </p:sp>
      <p:pic>
        <p:nvPicPr>
          <p:cNvPr id="11269" name="Picture 4" descr="framewor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124200"/>
            <a:ext cx="42894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64781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8686800" cy="4946650"/>
          </a:xfrm>
        </p:spPr>
        <p:txBody>
          <a:bodyPr/>
          <a:lstStyle/>
          <a:p>
            <a:r>
              <a:rPr lang="en-US" dirty="0" smtClean="0"/>
              <a:t>How is Bean Factory different from </a:t>
            </a:r>
            <a:r>
              <a:rPr lang="en-US" dirty="0" err="1" smtClean="0"/>
              <a:t>ApplicationContext</a:t>
            </a:r>
            <a:r>
              <a:rPr lang="en-US" dirty="0" smtClean="0"/>
              <a:t>.</a:t>
            </a:r>
          </a:p>
          <a:p>
            <a:pPr lvl="1">
              <a:defRPr/>
            </a:pPr>
            <a:r>
              <a:rPr lang="en-US" dirty="0"/>
              <a:t>Type in your response in the chat window.</a:t>
            </a:r>
          </a:p>
          <a:p>
            <a:pPr lvl="1">
              <a:defRPr/>
            </a:pPr>
            <a:r>
              <a:rPr lang="en-US" dirty="0"/>
              <a:t>When asked, submit your response.</a:t>
            </a:r>
          </a:p>
          <a:p>
            <a:pPr lvl="1">
              <a:defRPr/>
            </a:pPr>
            <a:r>
              <a:rPr lang="en-US" dirty="0"/>
              <a:t>Begin now.</a:t>
            </a:r>
          </a:p>
          <a:p>
            <a:endParaRPr lang="en-US" dirty="0"/>
          </a:p>
        </p:txBody>
      </p:sp>
      <p:sp>
        <p:nvSpPr>
          <p:cNvPr id="3" name="Title 2"/>
          <p:cNvSpPr>
            <a:spLocks noGrp="1"/>
          </p:cNvSpPr>
          <p:nvPr>
            <p:ph type="title"/>
          </p:nvPr>
        </p:nvSpPr>
        <p:spPr>
          <a:xfrm>
            <a:off x="1447800" y="76200"/>
            <a:ext cx="7543800" cy="1066800"/>
          </a:xfrm>
        </p:spPr>
        <p:txBody>
          <a:bodyPr/>
          <a:lstStyle/>
          <a:p>
            <a:r>
              <a:rPr lang="en-US" dirty="0" smtClean="0">
                <a:solidFill>
                  <a:schemeClr val="tx2">
                    <a:lumMod val="75000"/>
                  </a:schemeClr>
                </a:solidFill>
              </a:rPr>
              <a:t>Icebreaker Activity</a:t>
            </a:r>
            <a:endParaRPr lang="en-US" dirty="0">
              <a:solidFill>
                <a:schemeClr val="tx2">
                  <a:lumMod val="75000"/>
                </a:schemeClr>
              </a:solidFill>
            </a:endParaRPr>
          </a:p>
        </p:txBody>
      </p:sp>
      <p:pic>
        <p:nvPicPr>
          <p:cNvPr id="2050" name="Picture 2" descr="C:\Documents and Settings\148282\Desktop\Icebreaker-Activity.png"/>
          <p:cNvPicPr>
            <a:picLocks noChangeAspect="1" noChangeArrowheads="1"/>
          </p:cNvPicPr>
          <p:nvPr/>
        </p:nvPicPr>
        <p:blipFill>
          <a:blip r:embed="rId3" cstate="print"/>
          <a:srcRect/>
          <a:stretch>
            <a:fillRect/>
          </a:stretch>
        </p:blipFill>
        <p:spPr bwMode="auto">
          <a:xfrm>
            <a:off x="7162800" y="304800"/>
            <a:ext cx="1524000" cy="960073"/>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150</a:t>
            </a:fld>
            <a:endParaRPr lang="en-US" sz="1400" dirty="0"/>
          </a:p>
        </p:txBody>
      </p:sp>
    </p:spTree>
    <p:extLst>
      <p:ext uri="{BB962C8B-B14F-4D97-AF65-F5344CB8AC3E}">
        <p14:creationId xmlns:p14="http://schemas.microsoft.com/office/powerpoint/2010/main" val="421951217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sz="3600" dirty="0" smtClean="0"/>
              <a:t>Overview</a:t>
            </a:r>
          </a:p>
        </p:txBody>
      </p:sp>
      <p:sp>
        <p:nvSpPr>
          <p:cNvPr id="6148" name="Rectangle 3"/>
          <p:cNvSpPr>
            <a:spLocks noGrp="1" noChangeArrowheads="1"/>
          </p:cNvSpPr>
          <p:nvPr>
            <p:ph type="body" idx="1"/>
          </p:nvPr>
        </p:nvSpPr>
        <p:spPr>
          <a:xfrm>
            <a:off x="228600" y="1447800"/>
            <a:ext cx="8686800" cy="4946650"/>
          </a:xfrm>
        </p:spPr>
        <p:txBody>
          <a:bodyPr/>
          <a:lstStyle/>
          <a:p>
            <a:pPr eaLnBrk="1" hangingPunct="1">
              <a:defRPr/>
            </a:pPr>
            <a:r>
              <a:rPr lang="en-US" sz="2400" i="1" dirty="0" smtClean="0">
                <a:ea typeface="+mn-ea"/>
                <a:cs typeface="+mn-cs"/>
              </a:rPr>
              <a:t>Aspect-Oriented Programming (AOP) </a:t>
            </a:r>
            <a:r>
              <a:rPr lang="en-US" sz="2400" dirty="0" smtClean="0">
                <a:ea typeface="+mn-ea"/>
                <a:cs typeface="+mn-cs"/>
              </a:rPr>
              <a:t>complements </a:t>
            </a:r>
            <a:r>
              <a:rPr lang="en-US" sz="2400" i="1" dirty="0" smtClean="0">
                <a:ea typeface="+mn-ea"/>
                <a:cs typeface="+mn-cs"/>
              </a:rPr>
              <a:t>Object-Oriented Programming (OOP) </a:t>
            </a:r>
            <a:r>
              <a:rPr lang="en-US" sz="2400" dirty="0" smtClean="0">
                <a:ea typeface="+mn-ea"/>
                <a:cs typeface="+mn-cs"/>
              </a:rPr>
              <a:t>by providing another  way of thinking about program structure. </a:t>
            </a:r>
          </a:p>
          <a:p>
            <a:pPr marL="342900" lvl="1" indent="-342900">
              <a:buFont typeface="Arial" charset="0"/>
              <a:buChar char="•"/>
              <a:defRPr/>
            </a:pPr>
            <a:r>
              <a:rPr lang="en-US" dirty="0"/>
              <a:t>The key unit of modularity in OOP is the class, whereas in AOP the unit of modularity is the aspect. Aspects enable the modularization of concerns such as transaction management that cut across multiple types and objects.</a:t>
            </a:r>
          </a:p>
          <a:p>
            <a:pPr marL="342900" lvl="1" indent="-342900">
              <a:buFont typeface="Arial" charset="0"/>
              <a:buChar char="•"/>
              <a:defRPr/>
            </a:pPr>
            <a:r>
              <a:rPr lang="en-US" dirty="0"/>
              <a:t>Spring supports both programmatic and declarative style of AOP support.</a:t>
            </a:r>
          </a:p>
          <a:p>
            <a:pPr marL="342900" lvl="1" indent="-342900">
              <a:buFont typeface="Arial" charset="0"/>
              <a:buChar char="•"/>
              <a:defRPr/>
            </a:pPr>
            <a:r>
              <a:rPr lang="en-US" dirty="0"/>
              <a:t>Spring also integrates with existing AOP frameworks like AspectJ.</a:t>
            </a:r>
          </a:p>
          <a:p>
            <a:pPr lvl="1" eaLnBrk="1" hangingPunct="1">
              <a:buFont typeface="Wingdings 2" pitchFamily="18" charset="2"/>
              <a:buNone/>
              <a:defRPr/>
            </a:pPr>
            <a:endParaRPr lang="en-US" dirty="0" smtClean="0"/>
          </a:p>
        </p:txBody>
      </p:sp>
      <p:sp>
        <p:nvSpPr>
          <p:cNvPr id="5"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151</a:t>
            </a:fld>
            <a:endParaRPr lang="en-US" sz="1400" dirty="0"/>
          </a:p>
        </p:txBody>
      </p:sp>
    </p:spTree>
    <p:extLst>
      <p:ext uri="{BB962C8B-B14F-4D97-AF65-F5344CB8AC3E}">
        <p14:creationId xmlns:p14="http://schemas.microsoft.com/office/powerpoint/2010/main" val="116963261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371600" y="76200"/>
            <a:ext cx="7543800" cy="1143000"/>
          </a:xfrm>
        </p:spPr>
        <p:txBody>
          <a:bodyPr/>
          <a:lstStyle/>
          <a:p>
            <a:pPr eaLnBrk="1" hangingPunct="1"/>
            <a:r>
              <a:rPr lang="en-US" sz="3600" dirty="0" smtClean="0"/>
              <a:t>Objectives</a:t>
            </a:r>
          </a:p>
        </p:txBody>
      </p:sp>
      <p:sp>
        <p:nvSpPr>
          <p:cNvPr id="7172" name="Rectangle 3"/>
          <p:cNvSpPr>
            <a:spLocks noGrp="1" noChangeArrowheads="1"/>
          </p:cNvSpPr>
          <p:nvPr>
            <p:ph type="body" idx="1"/>
          </p:nvPr>
        </p:nvSpPr>
        <p:spPr>
          <a:xfrm>
            <a:off x="228600" y="1447800"/>
            <a:ext cx="8686800" cy="4946650"/>
          </a:xfrm>
        </p:spPr>
        <p:txBody>
          <a:bodyPr/>
          <a:lstStyle/>
          <a:p>
            <a:pPr eaLnBrk="1" hangingPunct="1"/>
            <a:r>
              <a:rPr lang="en-US" dirty="0" smtClean="0"/>
              <a:t>After completing this chapter you will be able to:</a:t>
            </a:r>
          </a:p>
          <a:p>
            <a:pPr lvl="1" eaLnBrk="1" hangingPunct="1"/>
            <a:r>
              <a:rPr lang="en-US" dirty="0" smtClean="0"/>
              <a:t>Define Spring AOP.</a:t>
            </a:r>
          </a:p>
          <a:p>
            <a:pPr lvl="1" eaLnBrk="1" hangingPunct="1"/>
            <a:r>
              <a:rPr lang="en-US" dirty="0" smtClean="0">
                <a:solidFill>
                  <a:srgbClr val="002060"/>
                </a:solidFill>
              </a:rPr>
              <a:t>Identify the terminologies </a:t>
            </a:r>
            <a:r>
              <a:rPr lang="en-US" dirty="0" smtClean="0"/>
              <a:t>associated with Spring AOP. </a:t>
            </a:r>
          </a:p>
          <a:p>
            <a:pPr lvl="1" eaLnBrk="1" hangingPunct="1"/>
            <a:r>
              <a:rPr lang="en-US" dirty="0" smtClean="0"/>
              <a:t>Configure Spring AOP in an application</a:t>
            </a:r>
          </a:p>
        </p:txBody>
      </p:sp>
      <p:sp>
        <p:nvSpPr>
          <p:cNvPr id="5"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152</a:t>
            </a:fld>
            <a:endParaRPr lang="en-US" sz="1400" dirty="0"/>
          </a:p>
        </p:txBody>
      </p:sp>
    </p:spTree>
    <p:extLst>
      <p:ext uri="{BB962C8B-B14F-4D97-AF65-F5344CB8AC3E}">
        <p14:creationId xmlns:p14="http://schemas.microsoft.com/office/powerpoint/2010/main" val="74578845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600" dirty="0" smtClean="0"/>
              <a:t>Do You Know</a:t>
            </a:r>
          </a:p>
        </p:txBody>
      </p:sp>
      <p:sp>
        <p:nvSpPr>
          <p:cNvPr id="5" name="Content Placeholder 2"/>
          <p:cNvSpPr txBox="1">
            <a:spLocks/>
          </p:cNvSpPr>
          <p:nvPr/>
        </p:nvSpPr>
        <p:spPr bwMode="gray">
          <a:xfrm>
            <a:off x="228600" y="2590800"/>
            <a:ext cx="8686800" cy="1143000"/>
          </a:xfrm>
          <a:prstGeom prst="rect">
            <a:avLst/>
          </a:prstGeom>
          <a:solidFill>
            <a:schemeClr val="accent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defRPr/>
            </a:pPr>
            <a:endParaRPr lang="en-US" sz="2400" dirty="0"/>
          </a:p>
          <a:p>
            <a:pPr>
              <a:defRPr/>
            </a:pPr>
            <a:r>
              <a:rPr lang="en-US" sz="2600" dirty="0" smtClean="0">
                <a:solidFill>
                  <a:schemeClr val="bg1"/>
                </a:solidFill>
                <a:latin typeface="+mn-lt"/>
              </a:rPr>
              <a:t>In </a:t>
            </a:r>
            <a:r>
              <a:rPr lang="en-US" sz="2600" dirty="0">
                <a:solidFill>
                  <a:schemeClr val="bg1"/>
                </a:solidFill>
                <a:latin typeface="+mn-lt"/>
              </a:rPr>
              <a:t>what situation you don’t prefer to use OOP approach?</a:t>
            </a:r>
          </a:p>
        </p:txBody>
      </p:sp>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153</a:t>
            </a:fld>
            <a:endParaRPr lang="en-US" sz="1400" dirty="0"/>
          </a:p>
        </p:txBody>
      </p:sp>
    </p:spTree>
    <p:extLst>
      <p:ext uri="{BB962C8B-B14F-4D97-AF65-F5344CB8AC3E}">
        <p14:creationId xmlns:p14="http://schemas.microsoft.com/office/powerpoint/2010/main" val="222844727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Limitations of OOP</a:t>
            </a:r>
          </a:p>
        </p:txBody>
      </p:sp>
      <p:sp>
        <p:nvSpPr>
          <p:cNvPr id="9219" name="Content Placeholder 2"/>
          <p:cNvSpPr>
            <a:spLocks noGrp="1"/>
          </p:cNvSpPr>
          <p:nvPr>
            <p:ph idx="1"/>
          </p:nvPr>
        </p:nvSpPr>
        <p:spPr>
          <a:xfrm>
            <a:off x="228600" y="1371600"/>
            <a:ext cx="8686800" cy="1981200"/>
          </a:xfrm>
        </p:spPr>
        <p:txBody>
          <a:bodyPr/>
          <a:lstStyle/>
          <a:p>
            <a:r>
              <a:rPr lang="en-US" dirty="0" smtClean="0"/>
              <a:t>OOP results in close coupling between core concerns and crosscutting concerns.</a:t>
            </a:r>
          </a:p>
          <a:p>
            <a:r>
              <a:rPr lang="en-US" dirty="0" smtClean="0"/>
              <a:t>This results </a:t>
            </a:r>
            <a:r>
              <a:rPr lang="en-US" dirty="0" smtClean="0">
                <a:solidFill>
                  <a:srgbClr val="002060"/>
                </a:solidFill>
              </a:rPr>
              <a:t>in e</a:t>
            </a:r>
            <a:r>
              <a:rPr lang="en-US" dirty="0" smtClean="0"/>
              <a:t>mbedded calls to various crosscutting concerns that each component needs and this code is typically duplicated:</a:t>
            </a:r>
          </a:p>
          <a:p>
            <a:pPr>
              <a:buFont typeface="Wingdings" pitchFamily="2" charset="2"/>
              <a:buNone/>
            </a:pPr>
            <a:endParaRPr lang="en-US" dirty="0" smtClean="0"/>
          </a:p>
        </p:txBody>
      </p:sp>
      <p:sp>
        <p:nvSpPr>
          <p:cNvPr id="5" name="Rounded Rectangle 4"/>
          <p:cNvSpPr/>
          <p:nvPr/>
        </p:nvSpPr>
        <p:spPr>
          <a:xfrm>
            <a:off x="658586" y="3581400"/>
            <a:ext cx="1224643" cy="59055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defRPr/>
            </a:pPr>
            <a:r>
              <a:rPr lang="en-US" dirty="0">
                <a:solidFill>
                  <a:schemeClr val="bg1"/>
                </a:solidFill>
              </a:rPr>
              <a:t>Core Module1</a:t>
            </a:r>
          </a:p>
        </p:txBody>
      </p:sp>
      <p:sp>
        <p:nvSpPr>
          <p:cNvPr id="6" name="Rounded Rectangle 5"/>
          <p:cNvSpPr/>
          <p:nvPr/>
        </p:nvSpPr>
        <p:spPr>
          <a:xfrm>
            <a:off x="609600" y="4467225"/>
            <a:ext cx="1223963" cy="590550"/>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a:defRPr/>
            </a:pPr>
            <a:r>
              <a:rPr lang="en-US" dirty="0">
                <a:solidFill>
                  <a:schemeClr val="bg1"/>
                </a:solidFill>
              </a:rPr>
              <a:t>Core Module2</a:t>
            </a:r>
          </a:p>
        </p:txBody>
      </p:sp>
      <p:sp>
        <p:nvSpPr>
          <p:cNvPr id="7" name="Rounded Rectangle 6"/>
          <p:cNvSpPr/>
          <p:nvPr/>
        </p:nvSpPr>
        <p:spPr>
          <a:xfrm>
            <a:off x="609600" y="5353050"/>
            <a:ext cx="1223963" cy="590550"/>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a:defRPr/>
            </a:pPr>
            <a:r>
              <a:rPr lang="en-US" dirty="0">
                <a:solidFill>
                  <a:schemeClr val="bg1"/>
                </a:solidFill>
              </a:rPr>
              <a:t>Core Module3</a:t>
            </a:r>
          </a:p>
        </p:txBody>
      </p:sp>
      <p:sp>
        <p:nvSpPr>
          <p:cNvPr id="8" name="Rounded Rectangle 7"/>
          <p:cNvSpPr/>
          <p:nvPr/>
        </p:nvSpPr>
        <p:spPr>
          <a:xfrm>
            <a:off x="3500438" y="5057775"/>
            <a:ext cx="1909762" cy="59055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defRPr/>
            </a:pPr>
            <a:r>
              <a:rPr lang="en-US" dirty="0">
                <a:solidFill>
                  <a:schemeClr val="tx1"/>
                </a:solidFill>
              </a:rPr>
              <a:t>Authorization</a:t>
            </a:r>
          </a:p>
        </p:txBody>
      </p:sp>
      <p:sp>
        <p:nvSpPr>
          <p:cNvPr id="9" name="Rounded Rectangle 8"/>
          <p:cNvSpPr/>
          <p:nvPr/>
        </p:nvSpPr>
        <p:spPr>
          <a:xfrm>
            <a:off x="3499757" y="3817620"/>
            <a:ext cx="1758043" cy="590550"/>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a:defRPr/>
            </a:pPr>
            <a:r>
              <a:rPr lang="en-US" dirty="0">
                <a:solidFill>
                  <a:schemeClr val="tx1"/>
                </a:solidFill>
              </a:rPr>
              <a:t>Logging</a:t>
            </a:r>
          </a:p>
        </p:txBody>
      </p:sp>
      <p:cxnSp>
        <p:nvCxnSpPr>
          <p:cNvPr id="10" name="Straight Arrow Connector 9"/>
          <p:cNvCxnSpPr/>
          <p:nvPr/>
        </p:nvCxnSpPr>
        <p:spPr>
          <a:xfrm>
            <a:off x="1833563" y="3876675"/>
            <a:ext cx="1666875" cy="236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833563" y="4171950"/>
            <a:ext cx="1666875" cy="649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833563" y="4289425"/>
            <a:ext cx="1666875" cy="1300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33563" y="3876675"/>
            <a:ext cx="1747837"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p:cNvCxnSpPr>
          <p:nvPr/>
        </p:nvCxnSpPr>
        <p:spPr>
          <a:xfrm>
            <a:off x="1833563" y="4762500"/>
            <a:ext cx="1671637" cy="72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ight Brace 21"/>
          <p:cNvSpPr/>
          <p:nvPr/>
        </p:nvSpPr>
        <p:spPr bwMode="auto">
          <a:xfrm>
            <a:off x="5257800" y="3505200"/>
            <a:ext cx="914400" cy="2590800"/>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pPr>
              <a:defRPr/>
            </a:pPr>
            <a:endParaRPr lang="en-US">
              <a:latin typeface="Arial" charset="0"/>
            </a:endParaRPr>
          </a:p>
        </p:txBody>
      </p:sp>
      <p:sp>
        <p:nvSpPr>
          <p:cNvPr id="9236" name="TextBox 7"/>
          <p:cNvSpPr txBox="1">
            <a:spLocks noChangeArrowheads="1"/>
          </p:cNvSpPr>
          <p:nvPr/>
        </p:nvSpPr>
        <p:spPr bwMode="auto">
          <a:xfrm>
            <a:off x="6629400" y="5105400"/>
            <a:ext cx="2057400" cy="400050"/>
          </a:xfrm>
          <a:prstGeom prst="rect">
            <a:avLst/>
          </a:prstGeom>
          <a:solidFill>
            <a:srgbClr val="90B5D2"/>
          </a:solidFill>
          <a:ln w="9525">
            <a:noFill/>
            <a:miter lim="800000"/>
            <a:headEnd/>
            <a:tailEnd/>
          </a:ln>
        </p:spPr>
        <p:txBody>
          <a:bodyPr>
            <a:spAutoFit/>
          </a:bodyPr>
          <a:lstStyle/>
          <a:p>
            <a:pPr>
              <a:defRPr/>
            </a:pPr>
            <a:r>
              <a:rPr lang="en-US" sz="2000" b="0" dirty="0">
                <a:latin typeface="+mn-lt"/>
              </a:rPr>
              <a:t>Code Scattering</a:t>
            </a:r>
          </a:p>
        </p:txBody>
      </p:sp>
      <p:sp>
        <p:nvSpPr>
          <p:cNvPr id="9237" name="TextBox 8"/>
          <p:cNvSpPr txBox="1">
            <a:spLocks noChangeArrowheads="1"/>
          </p:cNvSpPr>
          <p:nvPr/>
        </p:nvSpPr>
        <p:spPr bwMode="auto">
          <a:xfrm>
            <a:off x="6629400" y="3810000"/>
            <a:ext cx="2057400" cy="400050"/>
          </a:xfrm>
          <a:prstGeom prst="rect">
            <a:avLst/>
          </a:prstGeom>
          <a:solidFill>
            <a:srgbClr val="90B5D2"/>
          </a:solidFill>
          <a:ln w="9525">
            <a:noFill/>
            <a:miter lim="800000"/>
            <a:headEnd/>
            <a:tailEnd/>
          </a:ln>
        </p:spPr>
        <p:txBody>
          <a:bodyPr>
            <a:spAutoFit/>
          </a:bodyPr>
          <a:lstStyle/>
          <a:p>
            <a:pPr>
              <a:defRPr/>
            </a:pPr>
            <a:r>
              <a:rPr lang="en-US" sz="2000" b="0" dirty="0">
                <a:latin typeface="+mn-lt"/>
              </a:rPr>
              <a:t>Code</a:t>
            </a:r>
            <a:r>
              <a:rPr lang="en-US" b="0" dirty="0">
                <a:latin typeface="+mn-lt"/>
              </a:rPr>
              <a:t> </a:t>
            </a:r>
            <a:r>
              <a:rPr lang="en-US" sz="2000" b="0" dirty="0">
                <a:latin typeface="+mn-lt"/>
              </a:rPr>
              <a:t>Tangling</a:t>
            </a:r>
          </a:p>
        </p:txBody>
      </p:sp>
      <p:sp>
        <p:nvSpPr>
          <p:cNvPr id="18"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154</a:t>
            </a:fld>
            <a:endParaRPr lang="en-US" sz="1400" dirty="0"/>
          </a:p>
        </p:txBody>
      </p:sp>
    </p:spTree>
    <p:extLst>
      <p:ext uri="{BB962C8B-B14F-4D97-AF65-F5344CB8AC3E}">
        <p14:creationId xmlns:p14="http://schemas.microsoft.com/office/powerpoint/2010/main" val="21466892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sz="3600" smtClean="0"/>
              <a:t>Spring  AOP</a:t>
            </a:r>
          </a:p>
        </p:txBody>
      </p:sp>
      <p:sp>
        <p:nvSpPr>
          <p:cNvPr id="10244" name="Rectangle 3"/>
          <p:cNvSpPr>
            <a:spLocks noGrp="1" noChangeArrowheads="1"/>
          </p:cNvSpPr>
          <p:nvPr>
            <p:ph type="body" idx="1"/>
          </p:nvPr>
        </p:nvSpPr>
        <p:spPr>
          <a:xfrm>
            <a:off x="228600" y="1301750"/>
            <a:ext cx="8686800" cy="4946650"/>
          </a:xfrm>
        </p:spPr>
        <p:txBody>
          <a:bodyPr/>
          <a:lstStyle/>
          <a:p>
            <a:pPr eaLnBrk="1" hangingPunct="1"/>
            <a:r>
              <a:rPr lang="en-US" dirty="0" smtClean="0"/>
              <a:t>AOP or Aspect oriented programming is another programming methodology </a:t>
            </a:r>
            <a:r>
              <a:rPr lang="en-US" dirty="0" smtClean="0">
                <a:solidFill>
                  <a:srgbClr val="002060"/>
                </a:solidFill>
              </a:rPr>
              <a:t>where-in </a:t>
            </a:r>
            <a:r>
              <a:rPr lang="en-US" dirty="0" smtClean="0"/>
              <a:t>secondary or supporting functionalities gets isolated from the core business logic.</a:t>
            </a:r>
          </a:p>
          <a:p>
            <a:pPr eaLnBrk="1" hangingPunct="1"/>
            <a:r>
              <a:rPr lang="en-US" dirty="0" smtClean="0"/>
              <a:t>Aspect-oriented programming provides support to object-oriented programming for uncoupling modules that implement crosscutting concerns.</a:t>
            </a:r>
          </a:p>
          <a:p>
            <a:pPr eaLnBrk="1" hangingPunct="1"/>
            <a:endParaRPr lang="en-US" dirty="0" smtClean="0"/>
          </a:p>
        </p:txBody>
      </p:sp>
      <p:sp>
        <p:nvSpPr>
          <p:cNvPr id="13" name="Content Placeholder 3"/>
          <p:cNvSpPr txBox="1">
            <a:spLocks/>
          </p:cNvSpPr>
          <p:nvPr/>
        </p:nvSpPr>
        <p:spPr bwMode="gray">
          <a:xfrm>
            <a:off x="685800" y="4598987"/>
            <a:ext cx="4343400" cy="457200"/>
          </a:xfrm>
          <a:prstGeom prst="roundRect">
            <a:avLst/>
          </a:prstGeom>
          <a:ln w="9525">
            <a:noFill/>
            <a:miter lim="800000"/>
            <a:headEnd/>
            <a:tailEnd/>
          </a:ln>
        </p:spPr>
        <p:style>
          <a:lnRef idx="0">
            <a:schemeClr val="accent6"/>
          </a:lnRef>
          <a:fillRef idx="3">
            <a:schemeClr val="accent6"/>
          </a:fillRef>
          <a:effectRef idx="3">
            <a:schemeClr val="accent6"/>
          </a:effectRef>
          <a:fontRef idx="minor">
            <a:schemeClr val="lt1"/>
          </a:fontRef>
        </p:style>
        <p:txBody>
          <a:bodyPr anchor="ctr">
            <a:normAutofit fontScale="92500" lnSpcReduction="10000"/>
          </a:bodyPr>
          <a:lstStyle/>
          <a:p>
            <a:pPr marL="342900" indent="-342900" algn="l" eaLnBrk="0" hangingPunct="0">
              <a:spcBef>
                <a:spcPct val="20000"/>
              </a:spcBef>
              <a:buSzPct val="95000"/>
              <a:buFont typeface="Wingdings" pitchFamily="2" charset="2"/>
              <a:buNone/>
              <a:defRPr/>
            </a:pPr>
            <a:r>
              <a:rPr lang="en-US" sz="2400" kern="0" dirty="0">
                <a:solidFill>
                  <a:schemeClr val="bg1"/>
                </a:solidFill>
              </a:rPr>
              <a:t>Core Module1</a:t>
            </a:r>
          </a:p>
        </p:txBody>
      </p:sp>
      <p:sp>
        <p:nvSpPr>
          <p:cNvPr id="14" name="Content Placeholder 3"/>
          <p:cNvSpPr txBox="1">
            <a:spLocks/>
          </p:cNvSpPr>
          <p:nvPr/>
        </p:nvSpPr>
        <p:spPr>
          <a:xfrm>
            <a:off x="685800" y="5360987"/>
            <a:ext cx="4419600" cy="457200"/>
          </a:xfrm>
          <a:prstGeom prst="roundRect">
            <a:avLst/>
          </a:prstGeom>
        </p:spPr>
        <p:style>
          <a:lnRef idx="0">
            <a:schemeClr val="accent6"/>
          </a:lnRef>
          <a:fillRef idx="3">
            <a:schemeClr val="accent6"/>
          </a:fillRef>
          <a:effectRef idx="3">
            <a:schemeClr val="accent6"/>
          </a:effectRef>
          <a:fontRef idx="minor">
            <a:schemeClr val="lt1"/>
          </a:fontRef>
        </p:style>
        <p:txBody>
          <a:bodyPr anchor="ctr">
            <a:normAutofit fontScale="92500" lnSpcReduction="20000"/>
          </a:bodyPr>
          <a:lstStyle/>
          <a:p>
            <a:pPr marL="274320" indent="-274320" algn="l" fontAlgn="auto">
              <a:spcBef>
                <a:spcPct val="20000"/>
              </a:spcBef>
              <a:spcAft>
                <a:spcPts val="0"/>
              </a:spcAft>
              <a:buClr>
                <a:schemeClr val="accent3"/>
              </a:buClr>
              <a:buSzPct val="95000"/>
              <a:defRPr/>
            </a:pPr>
            <a:r>
              <a:rPr lang="en-US" sz="2600" dirty="0">
                <a:solidFill>
                  <a:schemeClr val="bg1"/>
                </a:solidFill>
              </a:rPr>
              <a:t>Core Module2</a:t>
            </a:r>
          </a:p>
        </p:txBody>
      </p:sp>
      <p:sp>
        <p:nvSpPr>
          <p:cNvPr id="15" name="Content Placeholder 3"/>
          <p:cNvSpPr txBox="1">
            <a:spLocks/>
          </p:cNvSpPr>
          <p:nvPr/>
        </p:nvSpPr>
        <p:spPr>
          <a:xfrm>
            <a:off x="685800" y="6046787"/>
            <a:ext cx="4419600" cy="457200"/>
          </a:xfrm>
          <a:prstGeom prst="roundRect">
            <a:avLst/>
          </a:prstGeom>
        </p:spPr>
        <p:style>
          <a:lnRef idx="0">
            <a:schemeClr val="accent6"/>
          </a:lnRef>
          <a:fillRef idx="3">
            <a:schemeClr val="accent6"/>
          </a:fillRef>
          <a:effectRef idx="3">
            <a:schemeClr val="accent6"/>
          </a:effectRef>
          <a:fontRef idx="minor">
            <a:schemeClr val="lt1"/>
          </a:fontRef>
        </p:style>
        <p:txBody>
          <a:bodyPr anchor="ctr">
            <a:normAutofit fontScale="92500" lnSpcReduction="20000"/>
          </a:bodyPr>
          <a:lstStyle/>
          <a:p>
            <a:pPr marL="274320" indent="-274320" algn="l" fontAlgn="auto">
              <a:spcBef>
                <a:spcPct val="20000"/>
              </a:spcBef>
              <a:spcAft>
                <a:spcPts val="0"/>
              </a:spcAft>
              <a:buClr>
                <a:schemeClr val="accent3"/>
              </a:buClr>
              <a:buSzPct val="95000"/>
              <a:defRPr/>
            </a:pPr>
            <a:r>
              <a:rPr lang="en-US" sz="2600" dirty="0">
                <a:solidFill>
                  <a:schemeClr val="bg1"/>
                </a:solidFill>
              </a:rPr>
              <a:t>Core Module3</a:t>
            </a:r>
          </a:p>
        </p:txBody>
      </p:sp>
      <p:sp>
        <p:nvSpPr>
          <p:cNvPr id="16" name="Down Arrow 15"/>
          <p:cNvSpPr/>
          <p:nvPr/>
        </p:nvSpPr>
        <p:spPr>
          <a:xfrm>
            <a:off x="2895600" y="4217987"/>
            <a:ext cx="762000" cy="2590800"/>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sp>
        <p:nvSpPr>
          <p:cNvPr id="17" name="Down Arrow 16"/>
          <p:cNvSpPr/>
          <p:nvPr/>
        </p:nvSpPr>
        <p:spPr>
          <a:xfrm>
            <a:off x="3733800" y="4217987"/>
            <a:ext cx="762000" cy="2514600"/>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sp>
        <p:nvSpPr>
          <p:cNvPr id="10260" name="TextBox 17"/>
          <p:cNvSpPr txBox="1">
            <a:spLocks noChangeArrowheads="1"/>
          </p:cNvSpPr>
          <p:nvPr/>
        </p:nvSpPr>
        <p:spPr bwMode="auto">
          <a:xfrm rot="-5400000">
            <a:off x="2174082" y="5168105"/>
            <a:ext cx="2057400" cy="461963"/>
          </a:xfrm>
          <a:prstGeom prst="rect">
            <a:avLst/>
          </a:prstGeom>
          <a:noFill/>
          <a:ln w="9525">
            <a:noFill/>
            <a:miter lim="800000"/>
            <a:headEnd/>
            <a:tailEnd/>
          </a:ln>
        </p:spPr>
        <p:txBody>
          <a:bodyPr>
            <a:spAutoFit/>
          </a:bodyPr>
          <a:lstStyle/>
          <a:p>
            <a:pPr>
              <a:defRPr/>
            </a:pPr>
            <a:r>
              <a:rPr lang="en-US" sz="2400" dirty="0">
                <a:solidFill>
                  <a:schemeClr val="bg1"/>
                </a:solidFill>
                <a:latin typeface="+mn-lt"/>
              </a:rPr>
              <a:t>Logging</a:t>
            </a:r>
          </a:p>
        </p:txBody>
      </p:sp>
      <p:sp>
        <p:nvSpPr>
          <p:cNvPr id="10261" name="TextBox 18"/>
          <p:cNvSpPr txBox="1">
            <a:spLocks noChangeArrowheads="1"/>
          </p:cNvSpPr>
          <p:nvPr/>
        </p:nvSpPr>
        <p:spPr bwMode="auto">
          <a:xfrm rot="-5400000">
            <a:off x="2897982" y="5206205"/>
            <a:ext cx="2286000" cy="461963"/>
          </a:xfrm>
          <a:prstGeom prst="rect">
            <a:avLst/>
          </a:prstGeom>
          <a:noFill/>
          <a:ln w="9525">
            <a:noFill/>
            <a:miter lim="800000"/>
            <a:headEnd/>
            <a:tailEnd/>
          </a:ln>
        </p:spPr>
        <p:txBody>
          <a:bodyPr>
            <a:spAutoFit/>
          </a:bodyPr>
          <a:lstStyle/>
          <a:p>
            <a:pPr>
              <a:defRPr/>
            </a:pPr>
            <a:r>
              <a:rPr lang="en-US" sz="2400" dirty="0">
                <a:solidFill>
                  <a:schemeClr val="bg1"/>
                </a:solidFill>
                <a:latin typeface="+mn-lt"/>
              </a:rPr>
              <a:t>Authorization</a:t>
            </a:r>
          </a:p>
        </p:txBody>
      </p:sp>
      <p:sp>
        <p:nvSpPr>
          <p:cNvPr id="20" name="Right Brace 19"/>
          <p:cNvSpPr/>
          <p:nvPr/>
        </p:nvSpPr>
        <p:spPr bwMode="auto">
          <a:xfrm>
            <a:off x="5486400" y="4217987"/>
            <a:ext cx="914400" cy="2286000"/>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pPr>
              <a:defRPr/>
            </a:pPr>
            <a:endParaRPr lang="en-US">
              <a:latin typeface="Arial" charset="0"/>
            </a:endParaRPr>
          </a:p>
        </p:txBody>
      </p:sp>
      <p:sp>
        <p:nvSpPr>
          <p:cNvPr id="10263" name="TextBox 8"/>
          <p:cNvSpPr txBox="1">
            <a:spLocks noChangeArrowheads="1"/>
          </p:cNvSpPr>
          <p:nvPr/>
        </p:nvSpPr>
        <p:spPr bwMode="auto">
          <a:xfrm>
            <a:off x="6553200" y="5665787"/>
            <a:ext cx="2057400" cy="523875"/>
          </a:xfrm>
          <a:prstGeom prst="rect">
            <a:avLst/>
          </a:prstGeom>
          <a:solidFill>
            <a:schemeClr val="bg1"/>
          </a:solidFill>
          <a:ln w="9525">
            <a:noFill/>
            <a:miter lim="800000"/>
            <a:headEnd/>
            <a:tailEnd/>
          </a:ln>
        </p:spPr>
        <p:txBody>
          <a:bodyPr>
            <a:spAutoFit/>
          </a:bodyPr>
          <a:lstStyle/>
          <a:p>
            <a:pPr>
              <a:defRPr/>
            </a:pPr>
            <a:r>
              <a:rPr lang="en-US" sz="2800" dirty="0">
                <a:latin typeface="+mn-lt"/>
              </a:rPr>
              <a:t>Weaving</a:t>
            </a:r>
          </a:p>
        </p:txBody>
      </p:sp>
      <p:pic>
        <p:nvPicPr>
          <p:cNvPr id="10264" name="Picture 18" descr="man_at_weaving_loom.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4141787"/>
            <a:ext cx="1812925"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155</a:t>
            </a:fld>
            <a:endParaRPr lang="en-US" sz="1400" dirty="0"/>
          </a:p>
        </p:txBody>
      </p:sp>
    </p:spTree>
    <p:extLst>
      <p:ext uri="{BB962C8B-B14F-4D97-AF65-F5344CB8AC3E}">
        <p14:creationId xmlns:p14="http://schemas.microsoft.com/office/powerpoint/2010/main" val="272555814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4"/>
          <p:cNvSpPr>
            <a:spLocks noChangeArrowheads="1"/>
          </p:cNvSpPr>
          <p:nvPr/>
        </p:nvSpPr>
        <p:spPr bwMode="auto">
          <a:xfrm>
            <a:off x="7235825" y="2636838"/>
            <a:ext cx="576263" cy="935037"/>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67" name="Rectangle 65"/>
          <p:cNvSpPr>
            <a:spLocks noChangeArrowheads="1"/>
          </p:cNvSpPr>
          <p:nvPr/>
        </p:nvSpPr>
        <p:spPr bwMode="auto">
          <a:xfrm>
            <a:off x="6659563" y="2636838"/>
            <a:ext cx="504825" cy="1366837"/>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68" name="Rectangle 66"/>
          <p:cNvSpPr>
            <a:spLocks noChangeArrowheads="1"/>
          </p:cNvSpPr>
          <p:nvPr/>
        </p:nvSpPr>
        <p:spPr bwMode="auto">
          <a:xfrm>
            <a:off x="7883525" y="2636838"/>
            <a:ext cx="504825" cy="1727200"/>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69" name="Rectangle 67"/>
          <p:cNvSpPr>
            <a:spLocks noChangeArrowheads="1"/>
          </p:cNvSpPr>
          <p:nvPr/>
        </p:nvSpPr>
        <p:spPr bwMode="auto">
          <a:xfrm>
            <a:off x="8461375" y="2636838"/>
            <a:ext cx="647700" cy="2446337"/>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70" name="Rectangle 63"/>
          <p:cNvSpPr>
            <a:spLocks noChangeArrowheads="1"/>
          </p:cNvSpPr>
          <p:nvPr/>
        </p:nvSpPr>
        <p:spPr bwMode="auto">
          <a:xfrm>
            <a:off x="5940425" y="2636838"/>
            <a:ext cx="647700" cy="2087562"/>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71" name="Rectangle 2"/>
          <p:cNvSpPr>
            <a:spLocks noGrp="1" noChangeArrowheads="1"/>
          </p:cNvSpPr>
          <p:nvPr>
            <p:ph type="title"/>
          </p:nvPr>
        </p:nvSpPr>
        <p:spPr>
          <a:xfrm>
            <a:off x="1343025" y="150812"/>
            <a:ext cx="6965950" cy="839788"/>
          </a:xfrm>
        </p:spPr>
        <p:txBody>
          <a:bodyPr/>
          <a:lstStyle/>
          <a:p>
            <a:r>
              <a:rPr lang="en-US" sz="3600" dirty="0" smtClean="0"/>
              <a:t>Weaving</a:t>
            </a:r>
          </a:p>
        </p:txBody>
      </p:sp>
      <p:sp>
        <p:nvSpPr>
          <p:cNvPr id="11272" name="Rectangle 25"/>
          <p:cNvSpPr>
            <a:spLocks noChangeArrowheads="1"/>
          </p:cNvSpPr>
          <p:nvPr/>
        </p:nvSpPr>
        <p:spPr bwMode="auto">
          <a:xfrm>
            <a:off x="107950" y="2133600"/>
            <a:ext cx="654050" cy="1223963"/>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73" name="Rectangle 26"/>
          <p:cNvSpPr>
            <a:spLocks noChangeArrowheads="1"/>
          </p:cNvSpPr>
          <p:nvPr/>
        </p:nvSpPr>
        <p:spPr bwMode="auto">
          <a:xfrm>
            <a:off x="1371600" y="2112963"/>
            <a:ext cx="576263" cy="935037"/>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74" name="Rectangle 27"/>
          <p:cNvSpPr>
            <a:spLocks noChangeArrowheads="1"/>
          </p:cNvSpPr>
          <p:nvPr/>
        </p:nvSpPr>
        <p:spPr bwMode="auto">
          <a:xfrm>
            <a:off x="838200" y="2138363"/>
            <a:ext cx="504825" cy="1366837"/>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75" name="Rectangle 28"/>
          <p:cNvSpPr>
            <a:spLocks noChangeArrowheads="1"/>
          </p:cNvSpPr>
          <p:nvPr/>
        </p:nvSpPr>
        <p:spPr bwMode="auto">
          <a:xfrm>
            <a:off x="1981200" y="2159000"/>
            <a:ext cx="504825" cy="1727200"/>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76" name="Rectangle 29"/>
          <p:cNvSpPr>
            <a:spLocks noChangeArrowheads="1"/>
          </p:cNvSpPr>
          <p:nvPr/>
        </p:nvSpPr>
        <p:spPr bwMode="auto">
          <a:xfrm>
            <a:off x="2590800" y="2133600"/>
            <a:ext cx="647700" cy="1828800"/>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1277" name="Rectangle 30"/>
          <p:cNvSpPr>
            <a:spLocks noChangeArrowheads="1"/>
          </p:cNvSpPr>
          <p:nvPr/>
        </p:nvSpPr>
        <p:spPr bwMode="auto">
          <a:xfrm>
            <a:off x="1187450" y="4508500"/>
            <a:ext cx="1008063" cy="358775"/>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1278" name="Rectangle 31"/>
          <p:cNvSpPr>
            <a:spLocks noChangeArrowheads="1"/>
          </p:cNvSpPr>
          <p:nvPr/>
        </p:nvSpPr>
        <p:spPr bwMode="auto">
          <a:xfrm>
            <a:off x="1187450" y="5013325"/>
            <a:ext cx="1008063" cy="358775"/>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1279" name="Rectangle 32"/>
          <p:cNvSpPr>
            <a:spLocks noChangeArrowheads="1"/>
          </p:cNvSpPr>
          <p:nvPr/>
        </p:nvSpPr>
        <p:spPr bwMode="auto">
          <a:xfrm>
            <a:off x="1187450" y="5516563"/>
            <a:ext cx="1008063" cy="358775"/>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1280" name="Text Box 38"/>
          <p:cNvSpPr txBox="1">
            <a:spLocks noChangeArrowheads="1"/>
          </p:cNvSpPr>
          <p:nvPr/>
        </p:nvSpPr>
        <p:spPr bwMode="auto">
          <a:xfrm>
            <a:off x="612775" y="3573463"/>
            <a:ext cx="2232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t>base/core program</a:t>
            </a:r>
          </a:p>
        </p:txBody>
      </p:sp>
      <p:sp>
        <p:nvSpPr>
          <p:cNvPr id="11281" name="Line 39"/>
          <p:cNvSpPr>
            <a:spLocks noChangeShapeType="1"/>
          </p:cNvSpPr>
          <p:nvPr/>
        </p:nvSpPr>
        <p:spPr bwMode="auto">
          <a:xfrm>
            <a:off x="107950" y="4221163"/>
            <a:ext cx="33115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82" name="Text Box 40"/>
          <p:cNvSpPr txBox="1">
            <a:spLocks noChangeArrowheads="1"/>
          </p:cNvSpPr>
          <p:nvPr/>
        </p:nvSpPr>
        <p:spPr bwMode="auto">
          <a:xfrm>
            <a:off x="1258888" y="6015038"/>
            <a:ext cx="936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t>aspect</a:t>
            </a:r>
          </a:p>
        </p:txBody>
      </p:sp>
      <p:sp>
        <p:nvSpPr>
          <p:cNvPr id="11283" name="Rectangle 45"/>
          <p:cNvSpPr>
            <a:spLocks noChangeArrowheads="1"/>
          </p:cNvSpPr>
          <p:nvPr/>
        </p:nvSpPr>
        <p:spPr bwMode="auto">
          <a:xfrm>
            <a:off x="5940425" y="2851150"/>
            <a:ext cx="647700" cy="144463"/>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1284" name="Rectangle 46"/>
          <p:cNvSpPr>
            <a:spLocks noChangeArrowheads="1"/>
          </p:cNvSpPr>
          <p:nvPr/>
        </p:nvSpPr>
        <p:spPr bwMode="auto">
          <a:xfrm>
            <a:off x="5940425" y="3354388"/>
            <a:ext cx="647700" cy="71437"/>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1285" name="Rectangle 47"/>
          <p:cNvSpPr>
            <a:spLocks noChangeArrowheads="1"/>
          </p:cNvSpPr>
          <p:nvPr/>
        </p:nvSpPr>
        <p:spPr bwMode="auto">
          <a:xfrm>
            <a:off x="5940425" y="4219575"/>
            <a:ext cx="647700" cy="2159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1286" name="Rectangle 48"/>
          <p:cNvSpPr>
            <a:spLocks noChangeArrowheads="1"/>
          </p:cNvSpPr>
          <p:nvPr/>
        </p:nvSpPr>
        <p:spPr bwMode="auto">
          <a:xfrm>
            <a:off x="6657975" y="2851150"/>
            <a:ext cx="504825" cy="71438"/>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1287" name="Rectangle 49"/>
          <p:cNvSpPr>
            <a:spLocks noChangeArrowheads="1"/>
          </p:cNvSpPr>
          <p:nvPr/>
        </p:nvSpPr>
        <p:spPr bwMode="auto">
          <a:xfrm>
            <a:off x="6657975" y="3716338"/>
            <a:ext cx="504825" cy="142875"/>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1288" name="Rectangle 50"/>
          <p:cNvSpPr>
            <a:spLocks noChangeArrowheads="1"/>
          </p:cNvSpPr>
          <p:nvPr/>
        </p:nvSpPr>
        <p:spPr bwMode="auto">
          <a:xfrm>
            <a:off x="7234238" y="2851150"/>
            <a:ext cx="576262" cy="142875"/>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1289" name="Rectangle 51"/>
          <p:cNvSpPr>
            <a:spLocks noChangeArrowheads="1"/>
          </p:cNvSpPr>
          <p:nvPr/>
        </p:nvSpPr>
        <p:spPr bwMode="auto">
          <a:xfrm>
            <a:off x="7234238" y="3282950"/>
            <a:ext cx="576262" cy="142875"/>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1290" name="Rectangle 52"/>
          <p:cNvSpPr>
            <a:spLocks noChangeArrowheads="1"/>
          </p:cNvSpPr>
          <p:nvPr/>
        </p:nvSpPr>
        <p:spPr bwMode="auto">
          <a:xfrm>
            <a:off x="7883525" y="2994025"/>
            <a:ext cx="504825" cy="144463"/>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1291" name="Rectangle 53"/>
          <p:cNvSpPr>
            <a:spLocks noChangeArrowheads="1"/>
          </p:cNvSpPr>
          <p:nvPr/>
        </p:nvSpPr>
        <p:spPr bwMode="auto">
          <a:xfrm>
            <a:off x="7883525" y="4146550"/>
            <a:ext cx="504825" cy="71438"/>
          </a:xfrm>
          <a:prstGeom prst="rect">
            <a:avLst/>
          </a:prstGeom>
          <a:solidFill>
            <a:srgbClr val="FF3300"/>
          </a:solidFill>
          <a:ln w="9525">
            <a:solidFill>
              <a:schemeClr val="tx1"/>
            </a:solidFill>
            <a:miter lim="800000"/>
            <a:headEnd/>
            <a:tailEnd/>
          </a:ln>
        </p:spPr>
        <p:txBody>
          <a:bodyPr wrap="none" anchor="ctr"/>
          <a:lstStyle/>
          <a:p>
            <a:endParaRPr lang="en-US"/>
          </a:p>
        </p:txBody>
      </p:sp>
      <p:sp>
        <p:nvSpPr>
          <p:cNvPr id="11292" name="Rectangle 54"/>
          <p:cNvSpPr>
            <a:spLocks noChangeArrowheads="1"/>
          </p:cNvSpPr>
          <p:nvPr/>
        </p:nvSpPr>
        <p:spPr bwMode="auto">
          <a:xfrm>
            <a:off x="7883525" y="3282950"/>
            <a:ext cx="504825" cy="71438"/>
          </a:xfrm>
          <a:prstGeom prst="rect">
            <a:avLst/>
          </a:prstGeom>
          <a:solidFill>
            <a:srgbClr val="FF3300"/>
          </a:solidFill>
          <a:ln w="9525">
            <a:solidFill>
              <a:schemeClr val="tx1"/>
            </a:solidFill>
            <a:miter lim="800000"/>
            <a:headEnd/>
            <a:tailEnd/>
          </a:ln>
        </p:spPr>
        <p:txBody>
          <a:bodyPr wrap="none" anchor="ctr"/>
          <a:lstStyle/>
          <a:p>
            <a:endParaRPr lang="en-US"/>
          </a:p>
        </p:txBody>
      </p:sp>
      <p:sp>
        <p:nvSpPr>
          <p:cNvPr id="11293" name="Rectangle 55"/>
          <p:cNvSpPr>
            <a:spLocks noChangeArrowheads="1"/>
          </p:cNvSpPr>
          <p:nvPr/>
        </p:nvSpPr>
        <p:spPr bwMode="auto">
          <a:xfrm>
            <a:off x="7883525" y="3498850"/>
            <a:ext cx="504825" cy="142875"/>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1294" name="Rectangle 57"/>
          <p:cNvSpPr>
            <a:spLocks noChangeArrowheads="1"/>
          </p:cNvSpPr>
          <p:nvPr/>
        </p:nvSpPr>
        <p:spPr bwMode="auto">
          <a:xfrm>
            <a:off x="8461375" y="3787775"/>
            <a:ext cx="647700" cy="71438"/>
          </a:xfrm>
          <a:prstGeom prst="rect">
            <a:avLst/>
          </a:prstGeom>
          <a:solidFill>
            <a:srgbClr val="FF3300"/>
          </a:solidFill>
          <a:ln w="9525">
            <a:solidFill>
              <a:schemeClr val="tx1"/>
            </a:solidFill>
            <a:miter lim="800000"/>
            <a:headEnd/>
            <a:tailEnd/>
          </a:ln>
        </p:spPr>
        <p:txBody>
          <a:bodyPr wrap="none" anchor="ctr"/>
          <a:lstStyle/>
          <a:p>
            <a:endParaRPr lang="en-US"/>
          </a:p>
        </p:txBody>
      </p:sp>
      <p:sp>
        <p:nvSpPr>
          <p:cNvPr id="11295" name="Rectangle 58"/>
          <p:cNvSpPr>
            <a:spLocks noChangeArrowheads="1"/>
          </p:cNvSpPr>
          <p:nvPr/>
        </p:nvSpPr>
        <p:spPr bwMode="auto">
          <a:xfrm>
            <a:off x="8461375" y="4291013"/>
            <a:ext cx="647700" cy="73025"/>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1296" name="Rectangle 59"/>
          <p:cNvSpPr>
            <a:spLocks noChangeArrowheads="1"/>
          </p:cNvSpPr>
          <p:nvPr/>
        </p:nvSpPr>
        <p:spPr bwMode="auto">
          <a:xfrm>
            <a:off x="8461375" y="2778125"/>
            <a:ext cx="647700" cy="144463"/>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1297" name="Rectangle 60"/>
          <p:cNvSpPr>
            <a:spLocks noChangeArrowheads="1"/>
          </p:cNvSpPr>
          <p:nvPr/>
        </p:nvSpPr>
        <p:spPr bwMode="auto">
          <a:xfrm>
            <a:off x="8461375" y="4722813"/>
            <a:ext cx="647700" cy="142875"/>
          </a:xfrm>
          <a:prstGeom prst="rect">
            <a:avLst/>
          </a:prstGeom>
          <a:solidFill>
            <a:srgbClr val="FF3300"/>
          </a:solidFill>
          <a:ln w="9525">
            <a:solidFill>
              <a:schemeClr val="tx1"/>
            </a:solidFill>
            <a:miter lim="800000"/>
            <a:headEnd/>
            <a:tailEnd/>
          </a:ln>
        </p:spPr>
        <p:txBody>
          <a:bodyPr wrap="none" anchor="ctr"/>
          <a:lstStyle/>
          <a:p>
            <a:endParaRPr lang="en-US"/>
          </a:p>
        </p:txBody>
      </p:sp>
      <p:sp>
        <p:nvSpPr>
          <p:cNvPr id="11298" name="Rectangle 61"/>
          <p:cNvSpPr>
            <a:spLocks noChangeArrowheads="1"/>
          </p:cNvSpPr>
          <p:nvPr/>
        </p:nvSpPr>
        <p:spPr bwMode="auto">
          <a:xfrm>
            <a:off x="8461375" y="3138488"/>
            <a:ext cx="647700" cy="144462"/>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1299" name="Text Box 69"/>
          <p:cNvSpPr txBox="1">
            <a:spLocks noChangeArrowheads="1"/>
          </p:cNvSpPr>
          <p:nvPr/>
        </p:nvSpPr>
        <p:spPr bwMode="auto">
          <a:xfrm>
            <a:off x="3851275" y="3860800"/>
            <a:ext cx="1655763"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sz="3600"/>
              <a:t>weave</a:t>
            </a:r>
          </a:p>
        </p:txBody>
      </p:sp>
      <p:sp>
        <p:nvSpPr>
          <p:cNvPr id="11300" name="Line 70"/>
          <p:cNvSpPr>
            <a:spLocks noChangeShapeType="1"/>
          </p:cNvSpPr>
          <p:nvPr/>
        </p:nvSpPr>
        <p:spPr bwMode="auto">
          <a:xfrm>
            <a:off x="3348038" y="2781300"/>
            <a:ext cx="503237"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301" name="Line 71"/>
          <p:cNvSpPr>
            <a:spLocks noChangeShapeType="1"/>
          </p:cNvSpPr>
          <p:nvPr/>
        </p:nvSpPr>
        <p:spPr bwMode="auto">
          <a:xfrm flipV="1">
            <a:off x="2268538" y="4149725"/>
            <a:ext cx="1582737" cy="1079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302" name="Line 72"/>
          <p:cNvSpPr>
            <a:spLocks noChangeShapeType="1"/>
          </p:cNvSpPr>
          <p:nvPr/>
        </p:nvSpPr>
        <p:spPr bwMode="auto">
          <a:xfrm>
            <a:off x="5508625" y="4149725"/>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303" name="Text Box 73"/>
          <p:cNvSpPr txBox="1">
            <a:spLocks noChangeArrowheads="1"/>
          </p:cNvSpPr>
          <p:nvPr/>
        </p:nvSpPr>
        <p:spPr bwMode="auto">
          <a:xfrm>
            <a:off x="6731000" y="5438775"/>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t>final system</a:t>
            </a:r>
          </a:p>
        </p:txBody>
      </p:sp>
      <p:sp>
        <p:nvSpPr>
          <p:cNvPr id="42" name="TextBox 40"/>
          <p:cNvSpPr txBox="1">
            <a:spLocks noChangeArrowheads="1"/>
          </p:cNvSpPr>
          <p:nvPr/>
        </p:nvSpPr>
        <p:spPr bwMode="auto">
          <a:xfrm>
            <a:off x="155770" y="1447800"/>
            <a:ext cx="708323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marL="285750" indent="-285750" algn="l" eaLnBrk="1" hangingPunct="1">
              <a:buFont typeface="Arial" pitchFamily="34" charset="0"/>
              <a:buChar char="•"/>
            </a:pPr>
            <a:r>
              <a:rPr lang="en-US" sz="2600" b="0" dirty="0">
                <a:latin typeface="+mj-lt"/>
              </a:rPr>
              <a:t>Weaving aspects in to core modules</a:t>
            </a:r>
          </a:p>
        </p:txBody>
      </p:sp>
      <p:sp>
        <p:nvSpPr>
          <p:cNvPr id="43"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156</a:t>
            </a:fld>
            <a:endParaRPr lang="en-US" sz="1400" dirty="0"/>
          </a:p>
        </p:txBody>
      </p:sp>
    </p:spTree>
    <p:extLst>
      <p:ext uri="{BB962C8B-B14F-4D97-AF65-F5344CB8AC3E}">
        <p14:creationId xmlns:p14="http://schemas.microsoft.com/office/powerpoint/2010/main" val="181563401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371600" y="76200"/>
            <a:ext cx="7543800" cy="1143000"/>
          </a:xfrm>
        </p:spPr>
        <p:txBody>
          <a:bodyPr/>
          <a:lstStyle/>
          <a:p>
            <a:pPr eaLnBrk="1" hangingPunct="1"/>
            <a:r>
              <a:rPr lang="en-US" sz="3600" dirty="0" smtClean="0"/>
              <a:t>Cross-cutting Functionalities</a:t>
            </a:r>
          </a:p>
        </p:txBody>
      </p:sp>
      <p:sp>
        <p:nvSpPr>
          <p:cNvPr id="12292" name="Rectangle 3"/>
          <p:cNvSpPr>
            <a:spLocks noGrp="1" noChangeArrowheads="1"/>
          </p:cNvSpPr>
          <p:nvPr>
            <p:ph type="body" idx="1"/>
          </p:nvPr>
        </p:nvSpPr>
        <p:spPr>
          <a:xfrm>
            <a:off x="228600" y="1447800"/>
            <a:ext cx="8686800" cy="4946650"/>
          </a:xfrm>
        </p:spPr>
        <p:txBody>
          <a:bodyPr/>
          <a:lstStyle/>
          <a:p>
            <a:r>
              <a:rPr lang="en-US" dirty="0" smtClean="0"/>
              <a:t>Some Cross-cutting concerns are:</a:t>
            </a:r>
          </a:p>
          <a:p>
            <a:pPr lvl="1"/>
            <a:r>
              <a:rPr lang="en-US" dirty="0" smtClean="0"/>
              <a:t>Security</a:t>
            </a:r>
          </a:p>
          <a:p>
            <a:pPr lvl="1"/>
            <a:r>
              <a:rPr lang="en-US" dirty="0" smtClean="0"/>
              <a:t>Logging</a:t>
            </a:r>
          </a:p>
          <a:p>
            <a:pPr lvl="1"/>
            <a:r>
              <a:rPr lang="en-US" dirty="0" smtClean="0"/>
              <a:t>Transaction management</a:t>
            </a:r>
          </a:p>
          <a:p>
            <a:pPr lvl="1"/>
            <a:r>
              <a:rPr lang="en-US" dirty="0" smtClean="0"/>
              <a:t>Caching</a:t>
            </a:r>
          </a:p>
          <a:p>
            <a:pPr lvl="1"/>
            <a:r>
              <a:rPr lang="en-US" dirty="0" smtClean="0"/>
              <a:t>Exception management</a:t>
            </a:r>
          </a:p>
          <a:p>
            <a:pPr eaLnBrk="1" hangingPunct="1"/>
            <a:endParaRPr lang="en-US" dirty="0" smtClean="0"/>
          </a:p>
        </p:txBody>
      </p:sp>
      <p:pic>
        <p:nvPicPr>
          <p:cNvPr id="12293" name="Picture 4" descr="ribbon cuttin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752600"/>
            <a:ext cx="2895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157</a:t>
            </a:fld>
            <a:endParaRPr lang="en-US" sz="1400" dirty="0"/>
          </a:p>
        </p:txBody>
      </p:sp>
    </p:spTree>
    <p:extLst>
      <p:ext uri="{BB962C8B-B14F-4D97-AF65-F5344CB8AC3E}">
        <p14:creationId xmlns:p14="http://schemas.microsoft.com/office/powerpoint/2010/main" val="38950957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WordArt 2"/>
          <p:cNvSpPr>
            <a:spLocks noChangeArrowheads="1" noChangeShapeType="1" noTextEdit="1"/>
          </p:cNvSpPr>
          <p:nvPr/>
        </p:nvSpPr>
        <p:spPr bwMode="auto">
          <a:xfrm>
            <a:off x="755650" y="1700213"/>
            <a:ext cx="7632700" cy="46085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endParaRPr lang="en-US" sz="3600" kern="10">
              <a:solidFill>
                <a:schemeClr val="bg2">
                  <a:alpha val="14902"/>
                </a:schemeClr>
              </a:solidFill>
              <a:latin typeface="Arial Black"/>
            </a:endParaRPr>
          </a:p>
        </p:txBody>
      </p:sp>
      <p:sp>
        <p:nvSpPr>
          <p:cNvPr id="13316" name="Rectangle 14"/>
          <p:cNvSpPr>
            <a:spLocks noGrp="1" noChangeArrowheads="1"/>
          </p:cNvSpPr>
          <p:nvPr>
            <p:ph idx="1"/>
          </p:nvPr>
        </p:nvSpPr>
        <p:spPr>
          <a:xfrm>
            <a:off x="228600" y="1447800"/>
            <a:ext cx="8686800" cy="4946650"/>
          </a:xfrm>
        </p:spPr>
        <p:txBody>
          <a:bodyPr/>
          <a:lstStyle/>
          <a:p>
            <a:pPr>
              <a:lnSpc>
                <a:spcPct val="90000"/>
              </a:lnSpc>
            </a:pPr>
            <a:r>
              <a:rPr lang="en-US" sz="2800" dirty="0" smtClean="0"/>
              <a:t>The AOP benefits are:</a:t>
            </a:r>
            <a:endParaRPr lang="en-US" sz="2800" b="1" dirty="0" smtClean="0"/>
          </a:p>
          <a:p>
            <a:pPr lvl="1">
              <a:lnSpc>
                <a:spcPct val="90000"/>
              </a:lnSpc>
            </a:pPr>
            <a:r>
              <a:rPr lang="en-US" sz="2400" b="1" dirty="0" smtClean="0"/>
              <a:t>M</a:t>
            </a:r>
            <a:r>
              <a:rPr lang="en-US" sz="2400" dirty="0" smtClean="0"/>
              <a:t>odularized implementation of crosscutting concerns.</a:t>
            </a:r>
          </a:p>
          <a:p>
            <a:pPr lvl="1">
              <a:lnSpc>
                <a:spcPct val="90000"/>
              </a:lnSpc>
            </a:pPr>
            <a:r>
              <a:rPr lang="en-US" sz="2400" b="1" dirty="0" smtClean="0"/>
              <a:t>E</a:t>
            </a:r>
            <a:r>
              <a:rPr lang="en-US" sz="2400" dirty="0" smtClean="0"/>
              <a:t>asier-to-evolve systems.</a:t>
            </a:r>
          </a:p>
          <a:p>
            <a:pPr lvl="1">
              <a:lnSpc>
                <a:spcPct val="90000"/>
              </a:lnSpc>
            </a:pPr>
            <a:r>
              <a:rPr lang="en-US" sz="2400" b="1" dirty="0" smtClean="0"/>
              <a:t>M</a:t>
            </a:r>
            <a:r>
              <a:rPr lang="en-US" sz="2400" dirty="0" smtClean="0"/>
              <a:t>ore code reuse.</a:t>
            </a:r>
          </a:p>
        </p:txBody>
      </p:sp>
      <p:sp>
        <p:nvSpPr>
          <p:cNvPr id="2" name="Title 1"/>
          <p:cNvSpPr>
            <a:spLocks noGrp="1"/>
          </p:cNvSpPr>
          <p:nvPr>
            <p:ph type="title"/>
          </p:nvPr>
        </p:nvSpPr>
        <p:spPr/>
        <p:txBody>
          <a:bodyPr/>
          <a:lstStyle/>
          <a:p>
            <a:r>
              <a:rPr lang="en-US" dirty="0">
                <a:solidFill>
                  <a:schemeClr val="tx2">
                    <a:lumMod val="75000"/>
                  </a:schemeClr>
                </a:solidFill>
              </a:rPr>
              <a:t>Key AOP Benefits</a:t>
            </a:r>
          </a:p>
        </p:txBody>
      </p:sp>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158</a:t>
            </a:fld>
            <a:endParaRPr lang="en-US" sz="1400" dirty="0"/>
          </a:p>
        </p:txBody>
      </p:sp>
    </p:spTree>
    <p:extLst>
      <p:ext uri="{BB962C8B-B14F-4D97-AF65-F5344CB8AC3E}">
        <p14:creationId xmlns:p14="http://schemas.microsoft.com/office/powerpoint/2010/main" val="14556853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WordArt 2"/>
          <p:cNvSpPr>
            <a:spLocks noChangeArrowheads="1" noChangeShapeType="1" noTextEdit="1"/>
          </p:cNvSpPr>
          <p:nvPr/>
        </p:nvSpPr>
        <p:spPr bwMode="auto">
          <a:xfrm>
            <a:off x="755650" y="1700213"/>
            <a:ext cx="7632700" cy="46085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endParaRPr lang="en-US" sz="3600" kern="10">
              <a:solidFill>
                <a:schemeClr val="bg2">
                  <a:alpha val="14902"/>
                </a:schemeClr>
              </a:solidFill>
              <a:latin typeface="Arial Black"/>
            </a:endParaRPr>
          </a:p>
        </p:txBody>
      </p:sp>
      <p:sp>
        <p:nvSpPr>
          <p:cNvPr id="14339" name="Rectangle 3"/>
          <p:cNvSpPr>
            <a:spLocks noGrp="1" noChangeArrowheads="1"/>
          </p:cNvSpPr>
          <p:nvPr>
            <p:ph type="title"/>
          </p:nvPr>
        </p:nvSpPr>
        <p:spPr>
          <a:xfrm>
            <a:off x="1371600" y="152400"/>
            <a:ext cx="7372350" cy="990600"/>
          </a:xfrm>
        </p:spPr>
        <p:txBody>
          <a:bodyPr/>
          <a:lstStyle/>
          <a:p>
            <a:r>
              <a:rPr lang="en-US" sz="3600" dirty="0" smtClean="0"/>
              <a:t>Key AOP Benefits (Contd.)</a:t>
            </a:r>
          </a:p>
        </p:txBody>
      </p:sp>
      <p:sp>
        <p:nvSpPr>
          <p:cNvPr id="14340" name="Rectangle 7"/>
          <p:cNvSpPr>
            <a:spLocks noGrp="1" noChangeArrowheads="1"/>
          </p:cNvSpPr>
          <p:nvPr>
            <p:ph type="body" idx="1"/>
          </p:nvPr>
        </p:nvSpPr>
        <p:spPr>
          <a:xfrm>
            <a:off x="304800" y="1447800"/>
            <a:ext cx="8610600" cy="4876800"/>
          </a:xfrm>
        </p:spPr>
        <p:txBody>
          <a:bodyPr/>
          <a:lstStyle/>
          <a:p>
            <a:r>
              <a:rPr lang="en-US" sz="2800" dirty="0" smtClean="0"/>
              <a:t>The two ways of implementing crosscutting concerns.</a:t>
            </a:r>
          </a:p>
        </p:txBody>
      </p:sp>
      <p:grpSp>
        <p:nvGrpSpPr>
          <p:cNvPr id="14341" name="Group 9"/>
          <p:cNvGrpSpPr>
            <a:grpSpLocks/>
          </p:cNvGrpSpPr>
          <p:nvPr/>
        </p:nvGrpSpPr>
        <p:grpSpPr bwMode="auto">
          <a:xfrm>
            <a:off x="1892301" y="4365626"/>
            <a:ext cx="301624" cy="792162"/>
            <a:chOff x="3424" y="2795"/>
            <a:chExt cx="91" cy="272"/>
          </a:xfrm>
        </p:grpSpPr>
        <p:sp>
          <p:nvSpPr>
            <p:cNvPr id="14371" name="Rectangle 10"/>
            <p:cNvSpPr>
              <a:spLocks noChangeArrowheads="1"/>
            </p:cNvSpPr>
            <p:nvPr/>
          </p:nvSpPr>
          <p:spPr bwMode="auto">
            <a:xfrm>
              <a:off x="3424" y="2795"/>
              <a:ext cx="91" cy="272"/>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4372" name="Rectangle 11"/>
            <p:cNvSpPr>
              <a:spLocks noChangeArrowheads="1"/>
            </p:cNvSpPr>
            <p:nvPr/>
          </p:nvSpPr>
          <p:spPr bwMode="auto">
            <a:xfrm>
              <a:off x="3424" y="2795"/>
              <a:ext cx="91" cy="91"/>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4373" name="Rectangle 12"/>
            <p:cNvSpPr>
              <a:spLocks noChangeArrowheads="1"/>
            </p:cNvSpPr>
            <p:nvPr/>
          </p:nvSpPr>
          <p:spPr bwMode="auto">
            <a:xfrm>
              <a:off x="3424" y="2886"/>
              <a:ext cx="91" cy="91"/>
            </a:xfrm>
            <a:prstGeom prst="rect">
              <a:avLst/>
            </a:prstGeom>
            <a:solidFill>
              <a:srgbClr val="FF9900"/>
            </a:solidFill>
            <a:ln w="9525">
              <a:solidFill>
                <a:schemeClr val="tx1"/>
              </a:solidFill>
              <a:miter lim="800000"/>
              <a:headEnd/>
              <a:tailEnd/>
            </a:ln>
          </p:spPr>
          <p:txBody>
            <a:bodyPr wrap="none" anchor="ctr"/>
            <a:lstStyle/>
            <a:p>
              <a:endParaRPr lang="en-US"/>
            </a:p>
          </p:txBody>
        </p:sp>
      </p:grpSp>
      <p:grpSp>
        <p:nvGrpSpPr>
          <p:cNvPr id="14342" name="Group 13"/>
          <p:cNvGrpSpPr>
            <a:grpSpLocks/>
          </p:cNvGrpSpPr>
          <p:nvPr/>
        </p:nvGrpSpPr>
        <p:grpSpPr bwMode="auto">
          <a:xfrm>
            <a:off x="2646364" y="4365626"/>
            <a:ext cx="301624" cy="792162"/>
            <a:chOff x="3424" y="2795"/>
            <a:chExt cx="91" cy="272"/>
          </a:xfrm>
        </p:grpSpPr>
        <p:sp>
          <p:nvSpPr>
            <p:cNvPr id="14368" name="Rectangle 14"/>
            <p:cNvSpPr>
              <a:spLocks noChangeArrowheads="1"/>
            </p:cNvSpPr>
            <p:nvPr/>
          </p:nvSpPr>
          <p:spPr bwMode="auto">
            <a:xfrm>
              <a:off x="3424" y="2795"/>
              <a:ext cx="91" cy="272"/>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4369" name="Rectangle 15"/>
            <p:cNvSpPr>
              <a:spLocks noChangeArrowheads="1"/>
            </p:cNvSpPr>
            <p:nvPr/>
          </p:nvSpPr>
          <p:spPr bwMode="auto">
            <a:xfrm>
              <a:off x="3424" y="2795"/>
              <a:ext cx="91" cy="91"/>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4370" name="Rectangle 16"/>
            <p:cNvSpPr>
              <a:spLocks noChangeArrowheads="1"/>
            </p:cNvSpPr>
            <p:nvPr/>
          </p:nvSpPr>
          <p:spPr bwMode="auto">
            <a:xfrm>
              <a:off x="3424" y="2886"/>
              <a:ext cx="91" cy="91"/>
            </a:xfrm>
            <a:prstGeom prst="rect">
              <a:avLst/>
            </a:prstGeom>
            <a:solidFill>
              <a:srgbClr val="FF9900"/>
            </a:solidFill>
            <a:ln w="9525">
              <a:solidFill>
                <a:schemeClr val="tx1"/>
              </a:solidFill>
              <a:miter lim="800000"/>
              <a:headEnd/>
              <a:tailEnd/>
            </a:ln>
          </p:spPr>
          <p:txBody>
            <a:bodyPr wrap="none" anchor="ctr"/>
            <a:lstStyle/>
            <a:p>
              <a:endParaRPr lang="en-US"/>
            </a:p>
          </p:txBody>
        </p:sp>
      </p:grpSp>
      <p:grpSp>
        <p:nvGrpSpPr>
          <p:cNvPr id="14343" name="Group 17"/>
          <p:cNvGrpSpPr>
            <a:grpSpLocks/>
          </p:cNvGrpSpPr>
          <p:nvPr/>
        </p:nvGrpSpPr>
        <p:grpSpPr bwMode="auto">
          <a:xfrm>
            <a:off x="1141414" y="4365626"/>
            <a:ext cx="301624" cy="792162"/>
            <a:chOff x="3424" y="2795"/>
            <a:chExt cx="91" cy="272"/>
          </a:xfrm>
        </p:grpSpPr>
        <p:sp>
          <p:nvSpPr>
            <p:cNvPr id="14365" name="Rectangle 18"/>
            <p:cNvSpPr>
              <a:spLocks noChangeArrowheads="1"/>
            </p:cNvSpPr>
            <p:nvPr/>
          </p:nvSpPr>
          <p:spPr bwMode="auto">
            <a:xfrm>
              <a:off x="3424" y="2795"/>
              <a:ext cx="91" cy="272"/>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4366" name="Rectangle 19"/>
            <p:cNvSpPr>
              <a:spLocks noChangeArrowheads="1"/>
            </p:cNvSpPr>
            <p:nvPr/>
          </p:nvSpPr>
          <p:spPr bwMode="auto">
            <a:xfrm>
              <a:off x="3424" y="2795"/>
              <a:ext cx="91" cy="91"/>
            </a:xfrm>
            <a:prstGeom prst="rect">
              <a:avLst/>
            </a:prstGeom>
            <a:solidFill>
              <a:srgbClr val="FF9900"/>
            </a:solidFill>
            <a:ln w="9525">
              <a:solidFill>
                <a:schemeClr val="tx1"/>
              </a:solidFill>
              <a:miter lim="800000"/>
              <a:headEnd/>
              <a:tailEnd/>
            </a:ln>
          </p:spPr>
          <p:txBody>
            <a:bodyPr wrap="none" anchor="ctr"/>
            <a:lstStyle/>
            <a:p>
              <a:endParaRPr lang="en-US"/>
            </a:p>
          </p:txBody>
        </p:sp>
        <p:sp>
          <p:nvSpPr>
            <p:cNvPr id="14367" name="Rectangle 20"/>
            <p:cNvSpPr>
              <a:spLocks noChangeArrowheads="1"/>
            </p:cNvSpPr>
            <p:nvPr/>
          </p:nvSpPr>
          <p:spPr bwMode="auto">
            <a:xfrm>
              <a:off x="3424" y="2886"/>
              <a:ext cx="91" cy="91"/>
            </a:xfrm>
            <a:prstGeom prst="rect">
              <a:avLst/>
            </a:prstGeom>
            <a:solidFill>
              <a:srgbClr val="0000FF"/>
            </a:solidFill>
            <a:ln w="9525">
              <a:solidFill>
                <a:schemeClr val="tx1"/>
              </a:solidFill>
              <a:miter lim="800000"/>
              <a:headEnd/>
              <a:tailEnd/>
            </a:ln>
          </p:spPr>
          <p:txBody>
            <a:bodyPr wrap="none" anchor="ctr"/>
            <a:lstStyle/>
            <a:p>
              <a:endParaRPr lang="en-US"/>
            </a:p>
          </p:txBody>
        </p:sp>
      </p:grpSp>
      <p:grpSp>
        <p:nvGrpSpPr>
          <p:cNvPr id="14344" name="Group 21"/>
          <p:cNvGrpSpPr>
            <a:grpSpLocks/>
          </p:cNvGrpSpPr>
          <p:nvPr/>
        </p:nvGrpSpPr>
        <p:grpSpPr bwMode="auto">
          <a:xfrm>
            <a:off x="3398838" y="4365626"/>
            <a:ext cx="303212" cy="792162"/>
            <a:chOff x="3424" y="2795"/>
            <a:chExt cx="91" cy="272"/>
          </a:xfrm>
        </p:grpSpPr>
        <p:sp>
          <p:nvSpPr>
            <p:cNvPr id="14362" name="Rectangle 22"/>
            <p:cNvSpPr>
              <a:spLocks noChangeArrowheads="1"/>
            </p:cNvSpPr>
            <p:nvPr/>
          </p:nvSpPr>
          <p:spPr bwMode="auto">
            <a:xfrm>
              <a:off x="3424" y="2795"/>
              <a:ext cx="91" cy="272"/>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4363" name="Rectangle 23"/>
            <p:cNvSpPr>
              <a:spLocks noChangeArrowheads="1"/>
            </p:cNvSpPr>
            <p:nvPr/>
          </p:nvSpPr>
          <p:spPr bwMode="auto">
            <a:xfrm>
              <a:off x="3424" y="2795"/>
              <a:ext cx="91" cy="91"/>
            </a:xfrm>
            <a:prstGeom prst="rect">
              <a:avLst/>
            </a:prstGeom>
            <a:solidFill>
              <a:srgbClr val="FF9900"/>
            </a:solidFill>
            <a:ln w="9525">
              <a:solidFill>
                <a:schemeClr val="tx1"/>
              </a:solidFill>
              <a:miter lim="800000"/>
              <a:headEnd/>
              <a:tailEnd/>
            </a:ln>
          </p:spPr>
          <p:txBody>
            <a:bodyPr wrap="none" anchor="ctr"/>
            <a:lstStyle/>
            <a:p>
              <a:endParaRPr lang="en-US"/>
            </a:p>
          </p:txBody>
        </p:sp>
        <p:sp>
          <p:nvSpPr>
            <p:cNvPr id="14364" name="Rectangle 24"/>
            <p:cNvSpPr>
              <a:spLocks noChangeArrowheads="1"/>
            </p:cNvSpPr>
            <p:nvPr/>
          </p:nvSpPr>
          <p:spPr bwMode="auto">
            <a:xfrm>
              <a:off x="3424" y="2886"/>
              <a:ext cx="91" cy="91"/>
            </a:xfrm>
            <a:prstGeom prst="rect">
              <a:avLst/>
            </a:prstGeom>
            <a:solidFill>
              <a:srgbClr val="0000FF"/>
            </a:solidFill>
            <a:ln w="9525">
              <a:solidFill>
                <a:schemeClr val="tx1"/>
              </a:solidFill>
              <a:miter lim="800000"/>
              <a:headEnd/>
              <a:tailEnd/>
            </a:ln>
          </p:spPr>
          <p:txBody>
            <a:bodyPr wrap="none" anchor="ctr"/>
            <a:lstStyle/>
            <a:p>
              <a:endParaRPr lang="en-US"/>
            </a:p>
          </p:txBody>
        </p:sp>
      </p:grpSp>
      <p:sp>
        <p:nvSpPr>
          <p:cNvPr id="14345" name="WordArt 25"/>
          <p:cNvSpPr>
            <a:spLocks noChangeArrowheads="1" noChangeShapeType="1" noTextEdit="1"/>
          </p:cNvSpPr>
          <p:nvPr/>
        </p:nvSpPr>
        <p:spPr bwMode="auto">
          <a:xfrm>
            <a:off x="539750" y="3705226"/>
            <a:ext cx="903288" cy="2651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a:solidFill>
                  <a:srgbClr val="FF9900"/>
                </a:solidFill>
                <a:latin typeface="Arial"/>
                <a:cs typeface="Arial"/>
              </a:rPr>
              <a:t>Logging</a:t>
            </a:r>
          </a:p>
        </p:txBody>
      </p:sp>
      <p:sp>
        <p:nvSpPr>
          <p:cNvPr id="14346" name="WordArt 26"/>
          <p:cNvSpPr>
            <a:spLocks noChangeArrowheads="1" noChangeShapeType="1" noTextEdit="1"/>
          </p:cNvSpPr>
          <p:nvPr/>
        </p:nvSpPr>
        <p:spPr bwMode="auto">
          <a:xfrm>
            <a:off x="1895475" y="3835400"/>
            <a:ext cx="903288" cy="265113"/>
          </a:xfrm>
          <a:prstGeom prst="rect">
            <a:avLst/>
          </a:prstGeom>
        </p:spPr>
        <p:txBody>
          <a:bodyPr wrap="none" fromWordArt="1">
            <a:prstTxWarp prst="textPlain">
              <a:avLst>
                <a:gd name="adj" fmla="val 50000"/>
              </a:avLst>
            </a:prstTxWarp>
          </a:bodyPr>
          <a:lstStyle/>
          <a:p>
            <a:pPr>
              <a:defRPr/>
            </a:pPr>
            <a:r>
              <a:rPr lang="en-US" sz="1400" kern="10" dirty="0">
                <a:ln w="9525">
                  <a:noFill/>
                  <a:round/>
                  <a:headEnd/>
                  <a:tailEnd/>
                </a:ln>
                <a:solidFill>
                  <a:srgbClr val="0000FF"/>
                </a:solidFill>
                <a:latin typeface="+mn-lt"/>
                <a:cs typeface="Arial"/>
              </a:rPr>
              <a:t>Auth</a:t>
            </a:r>
            <a:r>
              <a:rPr lang="en-US" sz="1400" kern="10" dirty="0">
                <a:ln w="9525">
                  <a:noFill/>
                  <a:round/>
                  <a:headEnd/>
                  <a:tailEnd/>
                </a:ln>
                <a:solidFill>
                  <a:srgbClr val="0000FF"/>
                </a:solidFill>
                <a:latin typeface="Arial"/>
                <a:cs typeface="Arial"/>
              </a:rPr>
              <a:t>.</a:t>
            </a:r>
          </a:p>
        </p:txBody>
      </p:sp>
      <p:sp>
        <p:nvSpPr>
          <p:cNvPr id="14347" name="WordArt 27"/>
          <p:cNvSpPr>
            <a:spLocks noChangeArrowheads="1" noChangeShapeType="1" noTextEdit="1"/>
          </p:cNvSpPr>
          <p:nvPr/>
        </p:nvSpPr>
        <p:spPr bwMode="auto">
          <a:xfrm>
            <a:off x="2947988" y="3573463"/>
            <a:ext cx="903287" cy="2651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a:solidFill>
                  <a:srgbClr val="FF0000"/>
                </a:solidFill>
                <a:latin typeface="+mn-lt"/>
                <a:ea typeface="+mn-lt"/>
                <a:cs typeface="+mn-lt"/>
              </a:rPr>
              <a:t>Security</a:t>
            </a:r>
          </a:p>
        </p:txBody>
      </p:sp>
      <p:sp>
        <p:nvSpPr>
          <p:cNvPr id="14348" name="Text Box 28"/>
          <p:cNvSpPr txBox="1">
            <a:spLocks noChangeArrowheads="1"/>
          </p:cNvSpPr>
          <p:nvPr/>
        </p:nvSpPr>
        <p:spPr bwMode="auto">
          <a:xfrm>
            <a:off x="1763713" y="5167313"/>
            <a:ext cx="1308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eaLnBrk="1" hangingPunct="1"/>
            <a:r>
              <a:rPr lang="en-US" sz="1200"/>
              <a:t>System Modules</a:t>
            </a:r>
            <a:endParaRPr lang="en-US" sz="1400"/>
          </a:p>
        </p:txBody>
      </p:sp>
      <p:sp>
        <p:nvSpPr>
          <p:cNvPr id="14349" name="Line 29"/>
          <p:cNvSpPr>
            <a:spLocks noChangeShapeType="1"/>
          </p:cNvSpPr>
          <p:nvPr/>
        </p:nvSpPr>
        <p:spPr bwMode="auto">
          <a:xfrm>
            <a:off x="4495800" y="3213101"/>
            <a:ext cx="0" cy="2663824"/>
          </a:xfrm>
          <a:prstGeom prst="line">
            <a:avLst/>
          </a:prstGeom>
          <a:noFill/>
          <a:ln w="762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0" name="Text Box 30"/>
          <p:cNvSpPr txBox="1">
            <a:spLocks noChangeArrowheads="1"/>
          </p:cNvSpPr>
          <p:nvPr/>
        </p:nvSpPr>
        <p:spPr bwMode="auto">
          <a:xfrm>
            <a:off x="665561" y="5863665"/>
            <a:ext cx="3961606" cy="400110"/>
          </a:xfrm>
          <a:prstGeom prst="rect">
            <a:avLst/>
          </a:prstGeom>
          <a:noFill/>
          <a:ln w="9525">
            <a:noFill/>
            <a:miter lim="800000"/>
            <a:headEnd/>
            <a:tailEnd/>
          </a:ln>
        </p:spPr>
        <p:txBody>
          <a:bodyPr wrap="square">
            <a:spAutoFit/>
          </a:bodyPr>
          <a:lstStyle/>
          <a:p>
            <a:pPr algn="l">
              <a:defRPr/>
            </a:pPr>
            <a:r>
              <a:rPr lang="en-US" sz="2000" dirty="0">
                <a:latin typeface="+mn-lt"/>
              </a:rPr>
              <a:t> </a:t>
            </a:r>
            <a:r>
              <a:rPr lang="en-US" sz="2000" dirty="0" smtClean="0">
                <a:latin typeface="+mn-lt"/>
              </a:rPr>
              <a:t>A software System Without </a:t>
            </a:r>
            <a:r>
              <a:rPr lang="en-US" sz="2000" dirty="0">
                <a:latin typeface="+mn-lt"/>
              </a:rPr>
              <a:t>AOP</a:t>
            </a:r>
          </a:p>
        </p:txBody>
      </p:sp>
      <p:sp>
        <p:nvSpPr>
          <p:cNvPr id="14351" name="Oval 31"/>
          <p:cNvSpPr>
            <a:spLocks noChangeArrowheads="1"/>
          </p:cNvSpPr>
          <p:nvPr/>
        </p:nvSpPr>
        <p:spPr bwMode="auto">
          <a:xfrm>
            <a:off x="4852988" y="3357563"/>
            <a:ext cx="866774" cy="863600"/>
          </a:xfrm>
          <a:prstGeom prst="ellipse">
            <a:avLst/>
          </a:prstGeom>
          <a:solidFill>
            <a:srgbClr val="FF9900"/>
          </a:solidFill>
          <a:ln w="9525" algn="ctr">
            <a:solidFill>
              <a:schemeClr val="tx1"/>
            </a:solidFill>
            <a:round/>
            <a:headEnd/>
            <a:tailEnd/>
          </a:ln>
        </p:spPr>
        <p:txBody>
          <a:bodyPr wrap="none" anchor="ctr"/>
          <a:lstStyle/>
          <a:p>
            <a:pPr algn="ctr">
              <a:defRPr/>
            </a:pPr>
            <a:r>
              <a:rPr lang="en-US" sz="1400" dirty="0">
                <a:latin typeface="+mn-lt"/>
              </a:rPr>
              <a:t>Logging</a:t>
            </a:r>
          </a:p>
        </p:txBody>
      </p:sp>
      <p:sp>
        <p:nvSpPr>
          <p:cNvPr id="14352" name="Oval 32"/>
          <p:cNvSpPr>
            <a:spLocks noChangeArrowheads="1"/>
          </p:cNvSpPr>
          <p:nvPr/>
        </p:nvSpPr>
        <p:spPr bwMode="auto">
          <a:xfrm>
            <a:off x="6853238" y="3429000"/>
            <a:ext cx="866774" cy="863600"/>
          </a:xfrm>
          <a:prstGeom prst="ellipse">
            <a:avLst/>
          </a:prstGeom>
          <a:solidFill>
            <a:srgbClr val="0033CC"/>
          </a:solidFill>
          <a:ln w="9525" algn="ctr">
            <a:solidFill>
              <a:schemeClr val="tx1"/>
            </a:solidFill>
            <a:round/>
            <a:headEnd/>
            <a:tailEnd/>
          </a:ln>
        </p:spPr>
        <p:txBody>
          <a:bodyPr wrap="none" anchor="ctr"/>
          <a:lstStyle/>
          <a:p>
            <a:pPr algn="ctr">
              <a:defRPr/>
            </a:pPr>
            <a:r>
              <a:rPr lang="en-US" sz="1600" dirty="0">
                <a:solidFill>
                  <a:schemeClr val="bg1"/>
                </a:solidFill>
                <a:latin typeface="+mn-lt"/>
              </a:rPr>
              <a:t>Auth</a:t>
            </a:r>
            <a:r>
              <a:rPr lang="en-US" sz="1400" dirty="0">
                <a:solidFill>
                  <a:schemeClr val="bg1"/>
                </a:solidFill>
                <a:latin typeface="Arial" pitchFamily="34" charset="0"/>
              </a:rPr>
              <a:t>.</a:t>
            </a:r>
          </a:p>
        </p:txBody>
      </p:sp>
      <p:sp>
        <p:nvSpPr>
          <p:cNvPr id="14353" name="Oval 33"/>
          <p:cNvSpPr>
            <a:spLocks noChangeArrowheads="1"/>
          </p:cNvSpPr>
          <p:nvPr/>
        </p:nvSpPr>
        <p:spPr bwMode="auto">
          <a:xfrm>
            <a:off x="7877176" y="3357563"/>
            <a:ext cx="866774" cy="863600"/>
          </a:xfrm>
          <a:prstGeom prst="ellipse">
            <a:avLst/>
          </a:prstGeom>
          <a:solidFill>
            <a:srgbClr val="99CCFF">
              <a:alpha val="34901"/>
            </a:srgbClr>
          </a:solidFill>
          <a:ln w="9525" algn="ctr">
            <a:solidFill>
              <a:schemeClr val="tx1"/>
            </a:solidFill>
            <a:round/>
            <a:headEnd/>
            <a:tailEnd/>
          </a:ln>
        </p:spPr>
        <p:txBody>
          <a:bodyPr wrap="none" anchor="ctr"/>
          <a:lstStyle/>
          <a:p>
            <a:pPr algn="ctr">
              <a:defRPr/>
            </a:pPr>
            <a:r>
              <a:rPr lang="en-US" sz="1600" dirty="0">
                <a:solidFill>
                  <a:srgbClr val="0033CC"/>
                </a:solidFill>
                <a:latin typeface="+mn-lt"/>
              </a:rPr>
              <a:t>Module</a:t>
            </a:r>
          </a:p>
          <a:p>
            <a:pPr>
              <a:defRPr/>
            </a:pPr>
            <a:r>
              <a:rPr lang="en-US" sz="1400" dirty="0">
                <a:solidFill>
                  <a:srgbClr val="0033CC"/>
                </a:solidFill>
                <a:latin typeface="Arial" pitchFamily="34" charset="0"/>
              </a:rPr>
              <a:t>A</a:t>
            </a:r>
          </a:p>
        </p:txBody>
      </p:sp>
      <p:sp>
        <p:nvSpPr>
          <p:cNvPr id="14354" name="Oval 34"/>
          <p:cNvSpPr>
            <a:spLocks noChangeArrowheads="1"/>
          </p:cNvSpPr>
          <p:nvPr/>
        </p:nvSpPr>
        <p:spPr bwMode="auto">
          <a:xfrm>
            <a:off x="5867400" y="3251200"/>
            <a:ext cx="866774" cy="863600"/>
          </a:xfrm>
          <a:prstGeom prst="ellipse">
            <a:avLst/>
          </a:prstGeom>
          <a:solidFill>
            <a:srgbClr val="FF6600"/>
          </a:solidFill>
          <a:ln w="9525" algn="ctr">
            <a:solidFill>
              <a:schemeClr val="tx1"/>
            </a:solidFill>
            <a:round/>
            <a:headEnd/>
            <a:tailEnd/>
          </a:ln>
        </p:spPr>
        <p:txBody>
          <a:bodyPr wrap="none" anchor="ctr"/>
          <a:lstStyle/>
          <a:p>
            <a:pPr algn="ctr">
              <a:defRPr/>
            </a:pPr>
            <a:r>
              <a:rPr lang="en-US" sz="1600" dirty="0" smtClean="0">
                <a:solidFill>
                  <a:schemeClr val="bg1"/>
                </a:solidFill>
                <a:latin typeface="+mn-lt"/>
              </a:rPr>
              <a:t>Security</a:t>
            </a:r>
            <a:endParaRPr lang="en-US" sz="1600" dirty="0">
              <a:solidFill>
                <a:schemeClr val="bg1"/>
              </a:solidFill>
              <a:latin typeface="+mn-lt"/>
            </a:endParaRPr>
          </a:p>
        </p:txBody>
      </p:sp>
      <p:sp>
        <p:nvSpPr>
          <p:cNvPr id="14355" name="Text Box 35"/>
          <p:cNvSpPr txBox="1">
            <a:spLocks noChangeArrowheads="1"/>
          </p:cNvSpPr>
          <p:nvPr/>
        </p:nvSpPr>
        <p:spPr bwMode="auto">
          <a:xfrm>
            <a:off x="5105400" y="5732464"/>
            <a:ext cx="3733800" cy="400110"/>
          </a:xfrm>
          <a:prstGeom prst="rect">
            <a:avLst/>
          </a:prstGeom>
          <a:noFill/>
          <a:ln w="9525">
            <a:noFill/>
            <a:miter lim="800000"/>
            <a:headEnd/>
            <a:tailEnd/>
          </a:ln>
        </p:spPr>
        <p:txBody>
          <a:bodyPr wrap="square">
            <a:spAutoFit/>
          </a:bodyPr>
          <a:lstStyle/>
          <a:p>
            <a:pPr algn="l">
              <a:defRPr/>
            </a:pPr>
            <a:r>
              <a:rPr lang="en-US" sz="2000" dirty="0">
                <a:latin typeface="Arial" pitchFamily="34" charset="0"/>
              </a:rPr>
              <a:t> </a:t>
            </a:r>
            <a:r>
              <a:rPr lang="en-US" sz="2000" dirty="0" smtClean="0">
                <a:latin typeface="Arial" pitchFamily="34" charset="0"/>
              </a:rPr>
              <a:t>A software system </a:t>
            </a:r>
            <a:r>
              <a:rPr lang="en-US" sz="2000" dirty="0" smtClean="0">
                <a:latin typeface="+mn-lt"/>
              </a:rPr>
              <a:t>With </a:t>
            </a:r>
            <a:r>
              <a:rPr lang="en-US" sz="2000" dirty="0">
                <a:latin typeface="+mn-lt"/>
              </a:rPr>
              <a:t>AOP</a:t>
            </a:r>
          </a:p>
        </p:txBody>
      </p:sp>
      <p:sp>
        <p:nvSpPr>
          <p:cNvPr id="14356" name="AutoShape 36"/>
          <p:cNvSpPr>
            <a:spLocks noChangeArrowheads="1"/>
          </p:cNvSpPr>
          <p:nvPr/>
        </p:nvSpPr>
        <p:spPr bwMode="auto">
          <a:xfrm>
            <a:off x="5719763" y="4868863"/>
            <a:ext cx="2232024" cy="360362"/>
          </a:xfrm>
          <a:prstGeom prst="flowChartAlternateProcess">
            <a:avLst/>
          </a:prstGeom>
          <a:solidFill>
            <a:srgbClr val="99CCFF"/>
          </a:solidFill>
          <a:ln w="9525">
            <a:solidFill>
              <a:schemeClr val="tx1"/>
            </a:solidFill>
            <a:miter lim="800000"/>
            <a:headEnd/>
            <a:tailEnd/>
          </a:ln>
        </p:spPr>
        <p:txBody>
          <a:bodyPr wrap="none" anchor="ctr"/>
          <a:lstStyle/>
          <a:p>
            <a:pPr>
              <a:defRPr/>
            </a:pPr>
            <a:r>
              <a:rPr lang="en-US" dirty="0">
                <a:latin typeface="+mn-lt"/>
              </a:rPr>
              <a:t>Assembling Rules</a:t>
            </a:r>
          </a:p>
        </p:txBody>
      </p:sp>
      <p:cxnSp>
        <p:nvCxnSpPr>
          <p:cNvPr id="14357" name="AutoShape 37"/>
          <p:cNvCxnSpPr>
            <a:cxnSpLocks noChangeShapeType="1"/>
            <a:stCxn id="14351" idx="4"/>
            <a:endCxn id="14356" idx="1"/>
          </p:cNvCxnSpPr>
          <p:nvPr/>
        </p:nvCxnSpPr>
        <p:spPr bwMode="auto">
          <a:xfrm rot="16200000" flipH="1">
            <a:off x="5089129" y="4418409"/>
            <a:ext cx="827881" cy="433388"/>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58" name="AutoShape 38"/>
          <p:cNvCxnSpPr>
            <a:cxnSpLocks noChangeShapeType="1"/>
            <a:stCxn id="14354" idx="4"/>
            <a:endCxn id="14356" idx="0"/>
          </p:cNvCxnSpPr>
          <p:nvPr/>
        </p:nvCxnSpPr>
        <p:spPr bwMode="auto">
          <a:xfrm rot="16200000" flipH="1">
            <a:off x="6191250" y="4224337"/>
            <a:ext cx="754063" cy="534988"/>
          </a:xfrm>
          <a:prstGeom prst="curvedConnector3">
            <a:avLst>
              <a:gd name="adj1" fmla="val 50000"/>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59" name="AutoShape 39"/>
          <p:cNvCxnSpPr>
            <a:cxnSpLocks noChangeShapeType="1"/>
            <a:stCxn id="14352" idx="4"/>
            <a:endCxn id="14356" idx="0"/>
          </p:cNvCxnSpPr>
          <p:nvPr/>
        </p:nvCxnSpPr>
        <p:spPr bwMode="auto">
          <a:xfrm rot="5400000">
            <a:off x="6773069" y="4355306"/>
            <a:ext cx="576263" cy="450850"/>
          </a:xfrm>
          <a:prstGeom prst="curvedConnector3">
            <a:avLst>
              <a:gd name="adj1" fmla="val 50000"/>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60" name="AutoShape 40"/>
          <p:cNvCxnSpPr>
            <a:cxnSpLocks noChangeShapeType="1"/>
            <a:stCxn id="14353" idx="4"/>
            <a:endCxn id="14356" idx="3"/>
          </p:cNvCxnSpPr>
          <p:nvPr/>
        </p:nvCxnSpPr>
        <p:spPr bwMode="auto">
          <a:xfrm rot="5400000">
            <a:off x="7717235" y="4455715"/>
            <a:ext cx="827881" cy="358776"/>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159</a:t>
            </a:fld>
            <a:endParaRPr lang="en-US" sz="1400" dirty="0"/>
          </a:p>
        </p:txBody>
      </p:sp>
    </p:spTree>
    <p:extLst>
      <p:ext uri="{BB962C8B-B14F-4D97-AF65-F5344CB8AC3E}">
        <p14:creationId xmlns:p14="http://schemas.microsoft.com/office/powerpoint/2010/main" val="13603980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3DBD426C-8077-4541-B509-BDBC7442E0B4}" type="slidenum">
              <a:rPr lang="en-US" b="0" smtClean="0">
                <a:solidFill>
                  <a:srgbClr val="000000"/>
                </a:solidFill>
                <a:latin typeface="Verdana" pitchFamily="34" charset="0"/>
              </a:rPr>
              <a:pPr eaLnBrk="1" hangingPunct="1"/>
              <a:t>16</a:t>
            </a:fld>
            <a:endParaRPr lang="en-US" b="0" smtClean="0">
              <a:solidFill>
                <a:srgbClr val="000000"/>
              </a:solidFill>
              <a:latin typeface="Verdana" pitchFamily="34" charset="0"/>
            </a:endParaRPr>
          </a:p>
        </p:txBody>
      </p:sp>
      <p:sp>
        <p:nvSpPr>
          <p:cNvPr id="12291" name="Rectangle 2"/>
          <p:cNvSpPr>
            <a:spLocks noGrp="1" noChangeArrowheads="1"/>
          </p:cNvSpPr>
          <p:nvPr>
            <p:ph type="title"/>
          </p:nvPr>
        </p:nvSpPr>
        <p:spPr/>
        <p:txBody>
          <a:bodyPr/>
          <a:lstStyle/>
          <a:p>
            <a:pPr eaLnBrk="1" hangingPunct="1"/>
            <a:r>
              <a:rPr lang="en-US" sz="3600" smtClean="0"/>
              <a:t>Spring Framework Overview</a:t>
            </a:r>
          </a:p>
        </p:txBody>
      </p:sp>
      <p:sp>
        <p:nvSpPr>
          <p:cNvPr id="12292" name="Rectangle 3"/>
          <p:cNvSpPr>
            <a:spLocks noGrp="1" noChangeArrowheads="1"/>
          </p:cNvSpPr>
          <p:nvPr>
            <p:ph type="body" idx="1"/>
          </p:nvPr>
        </p:nvSpPr>
        <p:spPr>
          <a:xfrm>
            <a:off x="228600" y="1447800"/>
            <a:ext cx="8686800" cy="4946650"/>
          </a:xfrm>
        </p:spPr>
        <p:txBody>
          <a:bodyPr/>
          <a:lstStyle/>
          <a:p>
            <a:r>
              <a:rPr lang="en-US" dirty="0" smtClean="0"/>
              <a:t>When considering frameworks think about: </a:t>
            </a:r>
          </a:p>
        </p:txBody>
      </p:sp>
      <p:graphicFrame>
        <p:nvGraphicFramePr>
          <p:cNvPr id="2" name="Diagram 1"/>
          <p:cNvGraphicFramePr/>
          <p:nvPr>
            <p:extLst>
              <p:ext uri="{D42A27DB-BD31-4B8C-83A1-F6EECF244321}">
                <p14:modId xmlns:p14="http://schemas.microsoft.com/office/powerpoint/2010/main" val="1870701830"/>
              </p:ext>
            </p:extLst>
          </p:nvPr>
        </p:nvGraphicFramePr>
        <p:xfrm>
          <a:off x="914400" y="1600200"/>
          <a:ext cx="7162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5867400" y="3672450"/>
            <a:ext cx="2209802" cy="1432952"/>
            <a:chOff x="4066367" y="4566264"/>
            <a:chExt cx="2030016" cy="1218009"/>
          </a:xfrm>
        </p:grpSpPr>
        <p:sp>
          <p:nvSpPr>
            <p:cNvPr id="7" name="Rectangle 6"/>
            <p:cNvSpPr/>
            <p:nvPr/>
          </p:nvSpPr>
          <p:spPr>
            <a:xfrm>
              <a:off x="4066367" y="4641730"/>
              <a:ext cx="2030015" cy="114254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7"/>
            <p:cNvSpPr/>
            <p:nvPr/>
          </p:nvSpPr>
          <p:spPr>
            <a:xfrm>
              <a:off x="4066368" y="4566264"/>
              <a:ext cx="2030015" cy="12180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500" kern="1200" dirty="0" smtClean="0"/>
                <a:t>Framework Licensing</a:t>
              </a:r>
              <a:endParaRPr lang="en-US" sz="2500" kern="1200" dirty="0"/>
            </a:p>
          </p:txBody>
        </p:sp>
      </p:grpSp>
    </p:spTree>
    <p:extLst>
      <p:ext uri="{BB962C8B-B14F-4D97-AF65-F5344CB8AC3E}">
        <p14:creationId xmlns:p14="http://schemas.microsoft.com/office/powerpoint/2010/main" val="109255028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WordArt 2"/>
          <p:cNvSpPr>
            <a:spLocks noChangeArrowheads="1" noChangeShapeType="1" noTextEdit="1"/>
          </p:cNvSpPr>
          <p:nvPr/>
        </p:nvSpPr>
        <p:spPr bwMode="auto">
          <a:xfrm>
            <a:off x="755650" y="1700213"/>
            <a:ext cx="7632700" cy="46085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endParaRPr lang="en-US" sz="3600" kern="10">
              <a:solidFill>
                <a:schemeClr val="bg2">
                  <a:alpha val="14902"/>
                </a:schemeClr>
              </a:solidFill>
              <a:latin typeface="Arial Black"/>
            </a:endParaRPr>
          </a:p>
        </p:txBody>
      </p:sp>
      <p:sp>
        <p:nvSpPr>
          <p:cNvPr id="15363" name="Rectangle 3"/>
          <p:cNvSpPr>
            <a:spLocks noGrp="1" noChangeArrowheads="1"/>
          </p:cNvSpPr>
          <p:nvPr>
            <p:ph type="title"/>
          </p:nvPr>
        </p:nvSpPr>
        <p:spPr>
          <a:xfrm>
            <a:off x="1371600" y="76200"/>
            <a:ext cx="7194550" cy="1143000"/>
          </a:xfrm>
        </p:spPr>
        <p:txBody>
          <a:bodyPr/>
          <a:lstStyle/>
          <a:p>
            <a:r>
              <a:rPr lang="en-US" sz="3600" dirty="0" smtClean="0"/>
              <a:t>Key AOP Benefits (Contd.)</a:t>
            </a:r>
          </a:p>
        </p:txBody>
      </p:sp>
      <p:sp>
        <p:nvSpPr>
          <p:cNvPr id="15364" name="Rectangle 5"/>
          <p:cNvSpPr>
            <a:spLocks noGrp="1" noChangeArrowheads="1"/>
          </p:cNvSpPr>
          <p:nvPr>
            <p:ph type="body" idx="1"/>
          </p:nvPr>
        </p:nvSpPr>
        <p:spPr>
          <a:xfrm>
            <a:off x="152400" y="1447800"/>
            <a:ext cx="8763000" cy="4876800"/>
          </a:xfrm>
        </p:spPr>
        <p:txBody>
          <a:bodyPr/>
          <a:lstStyle/>
          <a:p>
            <a:r>
              <a:rPr lang="en-US" b="1" dirty="0" smtClean="0"/>
              <a:t>E</a:t>
            </a:r>
            <a:r>
              <a:rPr lang="en-US" dirty="0" smtClean="0"/>
              <a:t>asier-to-evolve systems</a:t>
            </a:r>
          </a:p>
        </p:txBody>
      </p:sp>
      <p:grpSp>
        <p:nvGrpSpPr>
          <p:cNvPr id="15365" name="Group 71"/>
          <p:cNvGrpSpPr>
            <a:grpSpLocks/>
          </p:cNvGrpSpPr>
          <p:nvPr/>
        </p:nvGrpSpPr>
        <p:grpSpPr bwMode="auto">
          <a:xfrm>
            <a:off x="682625" y="2708275"/>
            <a:ext cx="3313113" cy="1162050"/>
            <a:chOff x="430" y="1979"/>
            <a:chExt cx="2086" cy="1314"/>
          </a:xfrm>
        </p:grpSpPr>
        <p:grpSp>
          <p:nvGrpSpPr>
            <p:cNvPr id="15414" name="Group 34"/>
            <p:cNvGrpSpPr>
              <a:grpSpLocks/>
            </p:cNvGrpSpPr>
            <p:nvPr/>
          </p:nvGrpSpPr>
          <p:grpSpPr bwMode="auto">
            <a:xfrm>
              <a:off x="1282" y="2478"/>
              <a:ext cx="190" cy="499"/>
              <a:chOff x="3424" y="2795"/>
              <a:chExt cx="91" cy="272"/>
            </a:xfrm>
          </p:grpSpPr>
          <p:sp>
            <p:nvSpPr>
              <p:cNvPr id="15431" name="Rectangle 35"/>
              <p:cNvSpPr>
                <a:spLocks noChangeArrowheads="1"/>
              </p:cNvSpPr>
              <p:nvPr/>
            </p:nvSpPr>
            <p:spPr bwMode="auto">
              <a:xfrm>
                <a:off x="3424" y="2795"/>
                <a:ext cx="91" cy="272"/>
              </a:xfrm>
              <a:prstGeom prst="rect">
                <a:avLst/>
              </a:prstGeom>
              <a:solidFill>
                <a:srgbClr val="FF0000"/>
              </a:solidFill>
              <a:ln w="9525">
                <a:solidFill>
                  <a:schemeClr val="tx1"/>
                </a:solidFill>
                <a:miter lim="800000"/>
                <a:headEnd/>
                <a:tailEnd/>
              </a:ln>
            </p:spPr>
            <p:txBody>
              <a:bodyPr wrap="none" anchor="ctr"/>
              <a:lstStyle/>
              <a:p>
                <a:pPr>
                  <a:defRPr/>
                </a:pPr>
                <a:endParaRPr lang="en-US">
                  <a:latin typeface="+mn-lt"/>
                </a:endParaRPr>
              </a:p>
            </p:txBody>
          </p:sp>
          <p:sp>
            <p:nvSpPr>
              <p:cNvPr id="15432" name="Rectangle 36"/>
              <p:cNvSpPr>
                <a:spLocks noChangeArrowheads="1"/>
              </p:cNvSpPr>
              <p:nvPr/>
            </p:nvSpPr>
            <p:spPr bwMode="auto">
              <a:xfrm>
                <a:off x="3424" y="2795"/>
                <a:ext cx="91" cy="91"/>
              </a:xfrm>
              <a:prstGeom prst="rect">
                <a:avLst/>
              </a:prstGeom>
              <a:solidFill>
                <a:srgbClr val="0000FF"/>
              </a:solidFill>
              <a:ln w="9525">
                <a:solidFill>
                  <a:schemeClr val="tx1"/>
                </a:solidFill>
                <a:miter lim="800000"/>
                <a:headEnd/>
                <a:tailEnd/>
              </a:ln>
            </p:spPr>
            <p:txBody>
              <a:bodyPr wrap="none" anchor="ctr"/>
              <a:lstStyle/>
              <a:p>
                <a:pPr>
                  <a:defRPr/>
                </a:pPr>
                <a:endParaRPr lang="en-US">
                  <a:latin typeface="+mn-lt"/>
                </a:endParaRPr>
              </a:p>
            </p:txBody>
          </p:sp>
          <p:sp>
            <p:nvSpPr>
              <p:cNvPr id="15433" name="Rectangle 37"/>
              <p:cNvSpPr>
                <a:spLocks noChangeArrowheads="1"/>
              </p:cNvSpPr>
              <p:nvPr/>
            </p:nvSpPr>
            <p:spPr bwMode="auto">
              <a:xfrm>
                <a:off x="3424" y="2886"/>
                <a:ext cx="91" cy="91"/>
              </a:xfrm>
              <a:prstGeom prst="rect">
                <a:avLst/>
              </a:prstGeom>
              <a:solidFill>
                <a:srgbClr val="FF9900"/>
              </a:solidFill>
              <a:ln w="9525">
                <a:solidFill>
                  <a:schemeClr val="tx1"/>
                </a:solidFill>
                <a:miter lim="800000"/>
                <a:headEnd/>
                <a:tailEnd/>
              </a:ln>
            </p:spPr>
            <p:txBody>
              <a:bodyPr wrap="none" anchor="ctr"/>
              <a:lstStyle/>
              <a:p>
                <a:pPr>
                  <a:defRPr/>
                </a:pPr>
                <a:endParaRPr lang="en-US">
                  <a:latin typeface="+mn-lt"/>
                </a:endParaRPr>
              </a:p>
            </p:txBody>
          </p:sp>
        </p:grpSp>
        <p:grpSp>
          <p:nvGrpSpPr>
            <p:cNvPr id="15415" name="Group 38"/>
            <p:cNvGrpSpPr>
              <a:grpSpLocks/>
            </p:cNvGrpSpPr>
            <p:nvPr/>
          </p:nvGrpSpPr>
          <p:grpSpPr bwMode="auto">
            <a:xfrm>
              <a:off x="1757" y="2478"/>
              <a:ext cx="190" cy="499"/>
              <a:chOff x="3424" y="2795"/>
              <a:chExt cx="91" cy="272"/>
            </a:xfrm>
          </p:grpSpPr>
          <p:sp>
            <p:nvSpPr>
              <p:cNvPr id="15428" name="Rectangle 39"/>
              <p:cNvSpPr>
                <a:spLocks noChangeArrowheads="1"/>
              </p:cNvSpPr>
              <p:nvPr/>
            </p:nvSpPr>
            <p:spPr bwMode="auto">
              <a:xfrm>
                <a:off x="3424" y="2795"/>
                <a:ext cx="91" cy="272"/>
              </a:xfrm>
              <a:prstGeom prst="rect">
                <a:avLst/>
              </a:prstGeom>
              <a:solidFill>
                <a:srgbClr val="0000FF"/>
              </a:solidFill>
              <a:ln w="9525">
                <a:solidFill>
                  <a:schemeClr val="tx1"/>
                </a:solidFill>
                <a:miter lim="800000"/>
                <a:headEnd/>
                <a:tailEnd/>
              </a:ln>
            </p:spPr>
            <p:txBody>
              <a:bodyPr wrap="none" anchor="ctr"/>
              <a:lstStyle/>
              <a:p>
                <a:pPr>
                  <a:defRPr/>
                </a:pPr>
                <a:endParaRPr lang="en-US">
                  <a:latin typeface="+mn-lt"/>
                </a:endParaRPr>
              </a:p>
            </p:txBody>
          </p:sp>
          <p:sp>
            <p:nvSpPr>
              <p:cNvPr id="15429" name="Rectangle 40"/>
              <p:cNvSpPr>
                <a:spLocks noChangeArrowheads="1"/>
              </p:cNvSpPr>
              <p:nvPr/>
            </p:nvSpPr>
            <p:spPr bwMode="auto">
              <a:xfrm>
                <a:off x="3424" y="2795"/>
                <a:ext cx="91" cy="91"/>
              </a:xfrm>
              <a:prstGeom prst="rect">
                <a:avLst/>
              </a:prstGeom>
              <a:solidFill>
                <a:srgbClr val="FF0000"/>
              </a:solidFill>
              <a:ln w="9525">
                <a:solidFill>
                  <a:schemeClr val="tx1"/>
                </a:solidFill>
                <a:miter lim="800000"/>
                <a:headEnd/>
                <a:tailEnd/>
              </a:ln>
            </p:spPr>
            <p:txBody>
              <a:bodyPr wrap="none" anchor="ctr"/>
              <a:lstStyle/>
              <a:p>
                <a:pPr>
                  <a:defRPr/>
                </a:pPr>
                <a:endParaRPr lang="en-US">
                  <a:latin typeface="+mn-lt"/>
                </a:endParaRPr>
              </a:p>
            </p:txBody>
          </p:sp>
          <p:sp>
            <p:nvSpPr>
              <p:cNvPr id="15430" name="Rectangle 41"/>
              <p:cNvSpPr>
                <a:spLocks noChangeArrowheads="1"/>
              </p:cNvSpPr>
              <p:nvPr/>
            </p:nvSpPr>
            <p:spPr bwMode="auto">
              <a:xfrm>
                <a:off x="3424" y="2886"/>
                <a:ext cx="91" cy="91"/>
              </a:xfrm>
              <a:prstGeom prst="rect">
                <a:avLst/>
              </a:prstGeom>
              <a:solidFill>
                <a:srgbClr val="FF9900"/>
              </a:solidFill>
              <a:ln w="9525">
                <a:solidFill>
                  <a:schemeClr val="tx1"/>
                </a:solidFill>
                <a:miter lim="800000"/>
                <a:headEnd/>
                <a:tailEnd/>
              </a:ln>
            </p:spPr>
            <p:txBody>
              <a:bodyPr wrap="none" anchor="ctr"/>
              <a:lstStyle/>
              <a:p>
                <a:pPr>
                  <a:defRPr/>
                </a:pPr>
                <a:endParaRPr lang="en-US">
                  <a:latin typeface="+mn-lt"/>
                </a:endParaRPr>
              </a:p>
            </p:txBody>
          </p:sp>
        </p:grpSp>
        <p:grpSp>
          <p:nvGrpSpPr>
            <p:cNvPr id="15416" name="Group 42"/>
            <p:cNvGrpSpPr>
              <a:grpSpLocks/>
            </p:cNvGrpSpPr>
            <p:nvPr/>
          </p:nvGrpSpPr>
          <p:grpSpPr bwMode="auto">
            <a:xfrm>
              <a:off x="809" y="2478"/>
              <a:ext cx="190" cy="499"/>
              <a:chOff x="3424" y="2795"/>
              <a:chExt cx="91" cy="272"/>
            </a:xfrm>
          </p:grpSpPr>
          <p:sp>
            <p:nvSpPr>
              <p:cNvPr id="15425" name="Rectangle 43"/>
              <p:cNvSpPr>
                <a:spLocks noChangeArrowheads="1"/>
              </p:cNvSpPr>
              <p:nvPr/>
            </p:nvSpPr>
            <p:spPr bwMode="auto">
              <a:xfrm>
                <a:off x="3424" y="2795"/>
                <a:ext cx="91" cy="272"/>
              </a:xfrm>
              <a:prstGeom prst="rect">
                <a:avLst/>
              </a:prstGeom>
              <a:solidFill>
                <a:srgbClr val="FF0000"/>
              </a:solidFill>
              <a:ln w="9525">
                <a:solidFill>
                  <a:schemeClr val="tx1"/>
                </a:solidFill>
                <a:miter lim="800000"/>
                <a:headEnd/>
                <a:tailEnd/>
              </a:ln>
            </p:spPr>
            <p:txBody>
              <a:bodyPr wrap="none" anchor="ctr"/>
              <a:lstStyle/>
              <a:p>
                <a:pPr>
                  <a:defRPr/>
                </a:pPr>
                <a:endParaRPr lang="en-US">
                  <a:latin typeface="+mn-lt"/>
                </a:endParaRPr>
              </a:p>
            </p:txBody>
          </p:sp>
          <p:sp>
            <p:nvSpPr>
              <p:cNvPr id="15426" name="Rectangle 44"/>
              <p:cNvSpPr>
                <a:spLocks noChangeArrowheads="1"/>
              </p:cNvSpPr>
              <p:nvPr/>
            </p:nvSpPr>
            <p:spPr bwMode="auto">
              <a:xfrm>
                <a:off x="3424" y="2795"/>
                <a:ext cx="91" cy="91"/>
              </a:xfrm>
              <a:prstGeom prst="rect">
                <a:avLst/>
              </a:prstGeom>
              <a:solidFill>
                <a:srgbClr val="FF9900"/>
              </a:solidFill>
              <a:ln w="9525">
                <a:solidFill>
                  <a:schemeClr val="tx1"/>
                </a:solidFill>
                <a:miter lim="800000"/>
                <a:headEnd/>
                <a:tailEnd/>
              </a:ln>
            </p:spPr>
            <p:txBody>
              <a:bodyPr wrap="none" anchor="ctr"/>
              <a:lstStyle/>
              <a:p>
                <a:pPr>
                  <a:defRPr/>
                </a:pPr>
                <a:endParaRPr lang="en-US">
                  <a:latin typeface="+mn-lt"/>
                </a:endParaRPr>
              </a:p>
            </p:txBody>
          </p:sp>
          <p:sp>
            <p:nvSpPr>
              <p:cNvPr id="15427" name="Rectangle 45"/>
              <p:cNvSpPr>
                <a:spLocks noChangeArrowheads="1"/>
              </p:cNvSpPr>
              <p:nvPr/>
            </p:nvSpPr>
            <p:spPr bwMode="auto">
              <a:xfrm>
                <a:off x="3424" y="2886"/>
                <a:ext cx="91" cy="91"/>
              </a:xfrm>
              <a:prstGeom prst="rect">
                <a:avLst/>
              </a:prstGeom>
              <a:solidFill>
                <a:srgbClr val="0000FF"/>
              </a:solidFill>
              <a:ln w="9525">
                <a:solidFill>
                  <a:schemeClr val="tx1"/>
                </a:solidFill>
                <a:miter lim="800000"/>
                <a:headEnd/>
                <a:tailEnd/>
              </a:ln>
            </p:spPr>
            <p:txBody>
              <a:bodyPr wrap="none" anchor="ctr"/>
              <a:lstStyle/>
              <a:p>
                <a:pPr>
                  <a:defRPr/>
                </a:pPr>
                <a:endParaRPr lang="en-US">
                  <a:latin typeface="+mn-lt"/>
                </a:endParaRPr>
              </a:p>
            </p:txBody>
          </p:sp>
        </p:grpSp>
        <p:grpSp>
          <p:nvGrpSpPr>
            <p:cNvPr id="15417" name="Group 46"/>
            <p:cNvGrpSpPr>
              <a:grpSpLocks/>
            </p:cNvGrpSpPr>
            <p:nvPr/>
          </p:nvGrpSpPr>
          <p:grpSpPr bwMode="auto">
            <a:xfrm>
              <a:off x="2231" y="2478"/>
              <a:ext cx="191" cy="499"/>
              <a:chOff x="3424" y="2795"/>
              <a:chExt cx="91" cy="272"/>
            </a:xfrm>
          </p:grpSpPr>
          <p:sp>
            <p:nvSpPr>
              <p:cNvPr id="15422" name="Rectangle 47"/>
              <p:cNvSpPr>
                <a:spLocks noChangeArrowheads="1"/>
              </p:cNvSpPr>
              <p:nvPr/>
            </p:nvSpPr>
            <p:spPr bwMode="auto">
              <a:xfrm>
                <a:off x="3424" y="2795"/>
                <a:ext cx="91" cy="272"/>
              </a:xfrm>
              <a:prstGeom prst="rect">
                <a:avLst/>
              </a:prstGeom>
              <a:solidFill>
                <a:srgbClr val="FF0000"/>
              </a:solidFill>
              <a:ln w="9525">
                <a:solidFill>
                  <a:schemeClr val="tx1"/>
                </a:solidFill>
                <a:miter lim="800000"/>
                <a:headEnd/>
                <a:tailEnd/>
              </a:ln>
            </p:spPr>
            <p:txBody>
              <a:bodyPr wrap="none" anchor="ctr"/>
              <a:lstStyle/>
              <a:p>
                <a:pPr>
                  <a:defRPr/>
                </a:pPr>
                <a:endParaRPr lang="en-US">
                  <a:latin typeface="+mn-lt"/>
                </a:endParaRPr>
              </a:p>
            </p:txBody>
          </p:sp>
          <p:sp>
            <p:nvSpPr>
              <p:cNvPr id="15423" name="Rectangle 48"/>
              <p:cNvSpPr>
                <a:spLocks noChangeArrowheads="1"/>
              </p:cNvSpPr>
              <p:nvPr/>
            </p:nvSpPr>
            <p:spPr bwMode="auto">
              <a:xfrm>
                <a:off x="3424" y="2795"/>
                <a:ext cx="91" cy="91"/>
              </a:xfrm>
              <a:prstGeom prst="rect">
                <a:avLst/>
              </a:prstGeom>
              <a:solidFill>
                <a:srgbClr val="FF9900"/>
              </a:solidFill>
              <a:ln w="9525">
                <a:solidFill>
                  <a:schemeClr val="tx1"/>
                </a:solidFill>
                <a:miter lim="800000"/>
                <a:headEnd/>
                <a:tailEnd/>
              </a:ln>
            </p:spPr>
            <p:txBody>
              <a:bodyPr wrap="none" anchor="ctr"/>
              <a:lstStyle/>
              <a:p>
                <a:pPr>
                  <a:defRPr/>
                </a:pPr>
                <a:endParaRPr lang="en-US">
                  <a:latin typeface="+mn-lt"/>
                </a:endParaRPr>
              </a:p>
            </p:txBody>
          </p:sp>
          <p:sp>
            <p:nvSpPr>
              <p:cNvPr id="15424" name="Rectangle 49"/>
              <p:cNvSpPr>
                <a:spLocks noChangeArrowheads="1"/>
              </p:cNvSpPr>
              <p:nvPr/>
            </p:nvSpPr>
            <p:spPr bwMode="auto">
              <a:xfrm>
                <a:off x="3424" y="2886"/>
                <a:ext cx="91" cy="91"/>
              </a:xfrm>
              <a:prstGeom prst="rect">
                <a:avLst/>
              </a:prstGeom>
              <a:solidFill>
                <a:srgbClr val="0000FF"/>
              </a:solidFill>
              <a:ln w="9525">
                <a:solidFill>
                  <a:schemeClr val="tx1"/>
                </a:solidFill>
                <a:miter lim="800000"/>
                <a:headEnd/>
                <a:tailEnd/>
              </a:ln>
            </p:spPr>
            <p:txBody>
              <a:bodyPr wrap="none" anchor="ctr"/>
              <a:lstStyle/>
              <a:p>
                <a:pPr>
                  <a:defRPr/>
                </a:pPr>
                <a:endParaRPr lang="en-US">
                  <a:latin typeface="+mn-lt"/>
                </a:endParaRPr>
              </a:p>
            </p:txBody>
          </p:sp>
        </p:grpSp>
        <p:sp>
          <p:nvSpPr>
            <p:cNvPr id="15418" name="WordArt 50"/>
            <p:cNvSpPr>
              <a:spLocks noChangeArrowheads="1" noChangeShapeType="1" noTextEdit="1"/>
            </p:cNvSpPr>
            <p:nvPr/>
          </p:nvSpPr>
          <p:spPr bwMode="auto">
            <a:xfrm>
              <a:off x="430" y="2062"/>
              <a:ext cx="569" cy="16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a:solidFill>
                    <a:srgbClr val="FF9900"/>
                  </a:solidFill>
                  <a:latin typeface="+mn-lt"/>
                  <a:ea typeface="+mn-lt"/>
                  <a:cs typeface="+mn-lt"/>
                </a:rPr>
                <a:t>Logging</a:t>
              </a:r>
            </a:p>
          </p:txBody>
        </p:sp>
        <p:sp>
          <p:nvSpPr>
            <p:cNvPr id="15419" name="WordArt 51"/>
            <p:cNvSpPr>
              <a:spLocks noChangeArrowheads="1" noChangeShapeType="1" noTextEdit="1"/>
            </p:cNvSpPr>
            <p:nvPr/>
          </p:nvSpPr>
          <p:spPr bwMode="auto">
            <a:xfrm>
              <a:off x="1284" y="2144"/>
              <a:ext cx="569" cy="16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a:solidFill>
                    <a:srgbClr val="0000FF"/>
                  </a:solidFill>
                  <a:latin typeface="+mn-lt"/>
                  <a:ea typeface="+mn-lt"/>
                  <a:cs typeface="+mn-lt"/>
                </a:rPr>
                <a:t>Auth.</a:t>
              </a:r>
            </a:p>
          </p:txBody>
        </p:sp>
        <p:sp>
          <p:nvSpPr>
            <p:cNvPr id="15420" name="WordArt 52"/>
            <p:cNvSpPr>
              <a:spLocks noChangeArrowheads="1" noChangeShapeType="1" noTextEdit="1"/>
            </p:cNvSpPr>
            <p:nvPr/>
          </p:nvSpPr>
          <p:spPr bwMode="auto">
            <a:xfrm>
              <a:off x="1947" y="1979"/>
              <a:ext cx="569" cy="16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a:solidFill>
                    <a:srgbClr val="FF0000"/>
                  </a:solidFill>
                  <a:latin typeface="+mn-lt"/>
                  <a:ea typeface="+mn-lt"/>
                  <a:cs typeface="+mn-lt"/>
                </a:rPr>
                <a:t>Security</a:t>
              </a:r>
            </a:p>
          </p:txBody>
        </p:sp>
        <p:sp>
          <p:nvSpPr>
            <p:cNvPr id="15421" name="Text Box 53"/>
            <p:cNvSpPr txBox="1">
              <a:spLocks noChangeArrowheads="1"/>
            </p:cNvSpPr>
            <p:nvPr/>
          </p:nvSpPr>
          <p:spPr bwMode="auto">
            <a:xfrm>
              <a:off x="1200" y="2982"/>
              <a:ext cx="932" cy="311"/>
            </a:xfrm>
            <a:prstGeom prst="rect">
              <a:avLst/>
            </a:prstGeom>
            <a:noFill/>
            <a:ln w="9525">
              <a:noFill/>
              <a:miter lim="800000"/>
              <a:headEnd/>
              <a:tailEnd/>
            </a:ln>
          </p:spPr>
          <p:txBody>
            <a:bodyPr>
              <a:spAutoFit/>
            </a:bodyPr>
            <a:lstStyle/>
            <a:p>
              <a:pPr algn="l">
                <a:defRPr/>
              </a:pPr>
              <a:r>
                <a:rPr lang="en-US" sz="1200">
                  <a:latin typeface="+mn-lt"/>
                </a:rPr>
                <a:t>System Modules</a:t>
              </a:r>
              <a:endParaRPr lang="en-US" sz="1400">
                <a:latin typeface="+mn-lt"/>
              </a:endParaRPr>
            </a:p>
          </p:txBody>
        </p:sp>
      </p:grpSp>
      <p:sp>
        <p:nvSpPr>
          <p:cNvPr id="15366" name="Line 54"/>
          <p:cNvSpPr>
            <a:spLocks noChangeShapeType="1"/>
          </p:cNvSpPr>
          <p:nvPr/>
        </p:nvSpPr>
        <p:spPr bwMode="auto">
          <a:xfrm>
            <a:off x="4500563" y="2781300"/>
            <a:ext cx="0" cy="3311525"/>
          </a:xfrm>
          <a:prstGeom prst="line">
            <a:avLst/>
          </a:prstGeom>
          <a:noFill/>
          <a:ln w="762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7" name="Text Box 55"/>
          <p:cNvSpPr txBox="1">
            <a:spLocks noChangeArrowheads="1"/>
          </p:cNvSpPr>
          <p:nvPr/>
        </p:nvSpPr>
        <p:spPr bwMode="auto">
          <a:xfrm>
            <a:off x="457200" y="5984875"/>
            <a:ext cx="3657600" cy="400110"/>
          </a:xfrm>
          <a:prstGeom prst="rect">
            <a:avLst/>
          </a:prstGeom>
          <a:noFill/>
          <a:ln w="9525">
            <a:noFill/>
            <a:miter lim="800000"/>
            <a:headEnd/>
            <a:tailEnd/>
          </a:ln>
        </p:spPr>
        <p:txBody>
          <a:bodyPr wrap="square">
            <a:spAutoFit/>
          </a:bodyPr>
          <a:lstStyle/>
          <a:p>
            <a:pPr algn="l">
              <a:defRPr/>
            </a:pPr>
            <a:r>
              <a:rPr lang="en-US" sz="2000" dirty="0">
                <a:latin typeface="+mn-lt"/>
              </a:rPr>
              <a:t> </a:t>
            </a:r>
            <a:r>
              <a:rPr lang="en-US" sz="2000" dirty="0" smtClean="0">
                <a:latin typeface="+mn-lt"/>
              </a:rPr>
              <a:t>A software system without </a:t>
            </a:r>
            <a:r>
              <a:rPr lang="en-US" sz="2000" dirty="0">
                <a:latin typeface="+mn-lt"/>
              </a:rPr>
              <a:t>AOP</a:t>
            </a:r>
          </a:p>
        </p:txBody>
      </p:sp>
      <p:sp>
        <p:nvSpPr>
          <p:cNvPr id="15368" name="Text Box 65"/>
          <p:cNvSpPr txBox="1">
            <a:spLocks noChangeArrowheads="1"/>
          </p:cNvSpPr>
          <p:nvPr/>
        </p:nvSpPr>
        <p:spPr bwMode="auto">
          <a:xfrm>
            <a:off x="4572000" y="5984875"/>
            <a:ext cx="3563937" cy="400110"/>
          </a:xfrm>
          <a:prstGeom prst="rect">
            <a:avLst/>
          </a:prstGeom>
          <a:noFill/>
          <a:ln w="9525">
            <a:noFill/>
            <a:miter lim="800000"/>
            <a:headEnd/>
            <a:tailEnd/>
          </a:ln>
        </p:spPr>
        <p:txBody>
          <a:bodyPr wrap="square">
            <a:spAutoFit/>
          </a:bodyPr>
          <a:lstStyle/>
          <a:p>
            <a:pPr algn="l">
              <a:defRPr/>
            </a:pPr>
            <a:r>
              <a:rPr lang="en-US" sz="2000" dirty="0"/>
              <a:t> A software system </a:t>
            </a:r>
            <a:r>
              <a:rPr lang="en-US" sz="2000" dirty="0" smtClean="0">
                <a:latin typeface="+mn-lt"/>
              </a:rPr>
              <a:t>With </a:t>
            </a:r>
            <a:r>
              <a:rPr lang="en-US" sz="2000" dirty="0">
                <a:latin typeface="+mn-lt"/>
              </a:rPr>
              <a:t>AOP</a:t>
            </a:r>
          </a:p>
        </p:txBody>
      </p:sp>
      <p:grpSp>
        <p:nvGrpSpPr>
          <p:cNvPr id="15369" name="Group 72"/>
          <p:cNvGrpSpPr>
            <a:grpSpLocks/>
          </p:cNvGrpSpPr>
          <p:nvPr/>
        </p:nvGrpSpPr>
        <p:grpSpPr bwMode="auto">
          <a:xfrm>
            <a:off x="4857750" y="2636838"/>
            <a:ext cx="3890963" cy="1152525"/>
            <a:chOff x="3060" y="1933"/>
            <a:chExt cx="2451" cy="1179"/>
          </a:xfrm>
        </p:grpSpPr>
        <p:sp>
          <p:nvSpPr>
            <p:cNvPr id="15405" name="Oval 61"/>
            <p:cNvSpPr>
              <a:spLocks noChangeArrowheads="1"/>
            </p:cNvSpPr>
            <p:nvPr/>
          </p:nvSpPr>
          <p:spPr bwMode="auto">
            <a:xfrm>
              <a:off x="3060" y="1933"/>
              <a:ext cx="546" cy="544"/>
            </a:xfrm>
            <a:prstGeom prst="ellipse">
              <a:avLst/>
            </a:prstGeom>
            <a:solidFill>
              <a:srgbClr val="FF9900"/>
            </a:solidFill>
            <a:ln w="9525" algn="ctr">
              <a:solidFill>
                <a:schemeClr val="tx1"/>
              </a:solidFill>
              <a:round/>
              <a:headEnd/>
              <a:tailEnd/>
            </a:ln>
          </p:spPr>
          <p:txBody>
            <a:bodyPr wrap="none" anchor="ctr"/>
            <a:lstStyle/>
            <a:p>
              <a:pPr algn="ctr">
                <a:defRPr/>
              </a:pPr>
              <a:r>
                <a:rPr lang="en-US" sz="1400" dirty="0">
                  <a:latin typeface="+mn-lt"/>
                </a:rPr>
                <a:t>Logging</a:t>
              </a:r>
            </a:p>
          </p:txBody>
        </p:sp>
        <p:sp>
          <p:nvSpPr>
            <p:cNvPr id="15406" name="Oval 62"/>
            <p:cNvSpPr>
              <a:spLocks noChangeArrowheads="1"/>
            </p:cNvSpPr>
            <p:nvPr/>
          </p:nvSpPr>
          <p:spPr bwMode="auto">
            <a:xfrm>
              <a:off x="4330" y="1933"/>
              <a:ext cx="546" cy="544"/>
            </a:xfrm>
            <a:prstGeom prst="ellipse">
              <a:avLst/>
            </a:prstGeom>
            <a:solidFill>
              <a:srgbClr val="0033CC"/>
            </a:solidFill>
            <a:ln w="9525" algn="ctr">
              <a:solidFill>
                <a:schemeClr val="tx1"/>
              </a:solidFill>
              <a:round/>
              <a:headEnd/>
              <a:tailEnd/>
            </a:ln>
          </p:spPr>
          <p:txBody>
            <a:bodyPr wrap="none" anchor="ctr"/>
            <a:lstStyle/>
            <a:p>
              <a:pPr algn="ctr">
                <a:defRPr/>
              </a:pPr>
              <a:r>
                <a:rPr lang="en-US" sz="1400" dirty="0">
                  <a:solidFill>
                    <a:schemeClr val="bg1"/>
                  </a:solidFill>
                  <a:latin typeface="+mn-lt"/>
                </a:rPr>
                <a:t>Auth</a:t>
              </a:r>
              <a:r>
                <a:rPr lang="en-US" sz="1400" dirty="0">
                  <a:solidFill>
                    <a:schemeClr val="bg1"/>
                  </a:solidFill>
                  <a:latin typeface="Arial" pitchFamily="34" charset="0"/>
                </a:rPr>
                <a:t>.</a:t>
              </a:r>
            </a:p>
          </p:txBody>
        </p:sp>
        <p:sp>
          <p:nvSpPr>
            <p:cNvPr id="15407" name="Oval 63"/>
            <p:cNvSpPr>
              <a:spLocks noChangeArrowheads="1"/>
            </p:cNvSpPr>
            <p:nvPr/>
          </p:nvSpPr>
          <p:spPr bwMode="auto">
            <a:xfrm>
              <a:off x="4965" y="1933"/>
              <a:ext cx="546" cy="544"/>
            </a:xfrm>
            <a:prstGeom prst="ellipse">
              <a:avLst/>
            </a:prstGeom>
            <a:solidFill>
              <a:srgbClr val="99CCFF">
                <a:alpha val="34901"/>
              </a:srgbClr>
            </a:solidFill>
            <a:ln w="9525" algn="ctr">
              <a:solidFill>
                <a:schemeClr val="tx1"/>
              </a:solidFill>
              <a:round/>
              <a:headEnd/>
              <a:tailEnd/>
            </a:ln>
          </p:spPr>
          <p:txBody>
            <a:bodyPr wrap="none" anchor="ctr"/>
            <a:lstStyle/>
            <a:p>
              <a:pPr algn="ctr">
                <a:defRPr/>
              </a:pPr>
              <a:r>
                <a:rPr lang="en-US" sz="1400" dirty="0">
                  <a:solidFill>
                    <a:srgbClr val="0033CC"/>
                  </a:solidFill>
                  <a:latin typeface="+mn-lt"/>
                </a:rPr>
                <a:t>Module</a:t>
              </a:r>
            </a:p>
            <a:p>
              <a:pPr algn="ctr">
                <a:defRPr/>
              </a:pPr>
              <a:r>
                <a:rPr lang="en-US" sz="1400" dirty="0">
                  <a:solidFill>
                    <a:srgbClr val="0033CC"/>
                  </a:solidFill>
                  <a:latin typeface="Arial" pitchFamily="34" charset="0"/>
                </a:rPr>
                <a:t>A</a:t>
              </a:r>
            </a:p>
          </p:txBody>
        </p:sp>
        <p:sp>
          <p:nvSpPr>
            <p:cNvPr id="15408" name="Oval 64"/>
            <p:cNvSpPr>
              <a:spLocks noChangeArrowheads="1"/>
            </p:cNvSpPr>
            <p:nvPr/>
          </p:nvSpPr>
          <p:spPr bwMode="auto">
            <a:xfrm>
              <a:off x="3695" y="1933"/>
              <a:ext cx="546" cy="544"/>
            </a:xfrm>
            <a:prstGeom prst="ellipse">
              <a:avLst/>
            </a:prstGeom>
            <a:solidFill>
              <a:srgbClr val="FF6600"/>
            </a:solidFill>
            <a:ln w="9525" algn="ctr">
              <a:solidFill>
                <a:schemeClr val="tx1"/>
              </a:solidFill>
              <a:round/>
              <a:headEnd/>
              <a:tailEnd/>
            </a:ln>
          </p:spPr>
          <p:txBody>
            <a:bodyPr wrap="none" anchor="ctr"/>
            <a:lstStyle/>
            <a:p>
              <a:pPr algn="ctr">
                <a:defRPr/>
              </a:pPr>
              <a:r>
                <a:rPr lang="en-US" sz="1400" dirty="0">
                  <a:solidFill>
                    <a:schemeClr val="bg1"/>
                  </a:solidFill>
                  <a:latin typeface="+mn-lt"/>
                </a:rPr>
                <a:t>Security</a:t>
              </a:r>
            </a:p>
          </p:txBody>
        </p:sp>
        <p:sp>
          <p:nvSpPr>
            <p:cNvPr id="15409" name="AutoShape 66"/>
            <p:cNvSpPr>
              <a:spLocks noChangeArrowheads="1"/>
            </p:cNvSpPr>
            <p:nvPr/>
          </p:nvSpPr>
          <p:spPr bwMode="auto">
            <a:xfrm>
              <a:off x="3606" y="2885"/>
              <a:ext cx="1406" cy="227"/>
            </a:xfrm>
            <a:prstGeom prst="flowChartAlternateProcess">
              <a:avLst/>
            </a:prstGeom>
            <a:solidFill>
              <a:srgbClr val="99CCFF"/>
            </a:solidFill>
            <a:ln w="9525">
              <a:solidFill>
                <a:schemeClr val="tx1"/>
              </a:solidFill>
              <a:miter lim="800000"/>
              <a:headEnd/>
              <a:tailEnd/>
            </a:ln>
          </p:spPr>
          <p:txBody>
            <a:bodyPr wrap="none" anchor="ctr"/>
            <a:lstStyle/>
            <a:p>
              <a:pPr>
                <a:defRPr/>
              </a:pPr>
              <a:r>
                <a:rPr lang="en-US" sz="1400" dirty="0">
                  <a:latin typeface="+mn-lt"/>
                </a:rPr>
                <a:t>Assembling Rules</a:t>
              </a:r>
            </a:p>
          </p:txBody>
        </p:sp>
        <p:cxnSp>
          <p:nvCxnSpPr>
            <p:cNvPr id="15410" name="AutoShape 67"/>
            <p:cNvCxnSpPr>
              <a:cxnSpLocks noChangeShapeType="1"/>
              <a:stCxn id="15405" idx="4"/>
              <a:endCxn id="15409" idx="1"/>
            </p:cNvCxnSpPr>
            <p:nvPr/>
          </p:nvCxnSpPr>
          <p:spPr bwMode="auto">
            <a:xfrm rot="16200000" flipH="1">
              <a:off x="3209" y="2601"/>
              <a:ext cx="522" cy="273"/>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411" name="AutoShape 68"/>
            <p:cNvCxnSpPr>
              <a:cxnSpLocks noChangeShapeType="1"/>
              <a:stCxn id="15408" idx="4"/>
              <a:endCxn id="15409" idx="0"/>
            </p:cNvCxnSpPr>
            <p:nvPr/>
          </p:nvCxnSpPr>
          <p:spPr bwMode="auto">
            <a:xfrm rot="16200000" flipH="1">
              <a:off x="3935" y="2510"/>
              <a:ext cx="408" cy="341"/>
            </a:xfrm>
            <a:prstGeom prst="curvedConnector3">
              <a:avLst>
                <a:gd name="adj1" fmla="val 50000"/>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412" name="AutoShape 69"/>
            <p:cNvCxnSpPr>
              <a:cxnSpLocks noChangeShapeType="1"/>
              <a:stCxn id="15406" idx="4"/>
              <a:endCxn id="15409" idx="0"/>
            </p:cNvCxnSpPr>
            <p:nvPr/>
          </p:nvCxnSpPr>
          <p:spPr bwMode="auto">
            <a:xfrm rot="5400000">
              <a:off x="4252" y="2534"/>
              <a:ext cx="408" cy="294"/>
            </a:xfrm>
            <a:prstGeom prst="curvedConnector3">
              <a:avLst>
                <a:gd name="adj1" fmla="val 50000"/>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413" name="AutoShape 70"/>
            <p:cNvCxnSpPr>
              <a:cxnSpLocks noChangeShapeType="1"/>
              <a:stCxn id="15407" idx="4"/>
              <a:endCxn id="15409" idx="3"/>
            </p:cNvCxnSpPr>
            <p:nvPr/>
          </p:nvCxnSpPr>
          <p:spPr bwMode="auto">
            <a:xfrm rot="5400000">
              <a:off x="4864" y="2625"/>
              <a:ext cx="522" cy="226"/>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5370" name="AutoShape 73"/>
          <p:cNvSpPr>
            <a:spLocks noChangeArrowheads="1"/>
          </p:cNvSpPr>
          <p:nvPr/>
        </p:nvSpPr>
        <p:spPr bwMode="auto">
          <a:xfrm>
            <a:off x="755650" y="4005263"/>
            <a:ext cx="7559675" cy="269875"/>
          </a:xfrm>
          <a:prstGeom prst="flowChartAlternateProcess">
            <a:avLst/>
          </a:prstGeom>
          <a:solidFill>
            <a:srgbClr val="339966"/>
          </a:solidFill>
          <a:ln w="9525" algn="ctr">
            <a:solidFill>
              <a:schemeClr val="tx1"/>
            </a:solidFill>
            <a:miter lim="800000"/>
            <a:headEnd/>
            <a:tailEnd/>
          </a:ln>
        </p:spPr>
        <p:txBody>
          <a:bodyPr wrap="none" anchor="ctr"/>
          <a:lstStyle/>
          <a:p>
            <a:r>
              <a:rPr lang="en-US" sz="1600">
                <a:solidFill>
                  <a:schemeClr val="bg1"/>
                </a:solidFill>
              </a:rPr>
              <a:t>To Add New Feature</a:t>
            </a:r>
          </a:p>
        </p:txBody>
      </p:sp>
      <p:sp>
        <p:nvSpPr>
          <p:cNvPr id="15371" name="Rectangle 76"/>
          <p:cNvSpPr>
            <a:spLocks noChangeArrowheads="1"/>
          </p:cNvSpPr>
          <p:nvPr/>
        </p:nvSpPr>
        <p:spPr bwMode="auto">
          <a:xfrm>
            <a:off x="2036763" y="4995863"/>
            <a:ext cx="301625" cy="458787"/>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5372" name="Rectangle 77"/>
          <p:cNvSpPr>
            <a:spLocks noChangeArrowheads="1"/>
          </p:cNvSpPr>
          <p:nvPr/>
        </p:nvSpPr>
        <p:spPr bwMode="auto">
          <a:xfrm>
            <a:off x="2036763" y="4995863"/>
            <a:ext cx="301625" cy="153987"/>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5373" name="Rectangle 78"/>
          <p:cNvSpPr>
            <a:spLocks noChangeArrowheads="1"/>
          </p:cNvSpPr>
          <p:nvPr/>
        </p:nvSpPr>
        <p:spPr bwMode="auto">
          <a:xfrm>
            <a:off x="2036763" y="5149850"/>
            <a:ext cx="301625" cy="152400"/>
          </a:xfrm>
          <a:prstGeom prst="rect">
            <a:avLst/>
          </a:prstGeom>
          <a:solidFill>
            <a:srgbClr val="FF9900"/>
          </a:solidFill>
          <a:ln w="9525">
            <a:solidFill>
              <a:schemeClr val="tx1"/>
            </a:solidFill>
            <a:miter lim="800000"/>
            <a:headEnd/>
            <a:tailEnd/>
          </a:ln>
        </p:spPr>
        <p:txBody>
          <a:bodyPr wrap="none" anchor="ctr"/>
          <a:lstStyle/>
          <a:p>
            <a:endParaRPr lang="en-US"/>
          </a:p>
        </p:txBody>
      </p:sp>
      <p:sp>
        <p:nvSpPr>
          <p:cNvPr id="15374" name="Rectangle 80"/>
          <p:cNvSpPr>
            <a:spLocks noChangeArrowheads="1"/>
          </p:cNvSpPr>
          <p:nvPr/>
        </p:nvSpPr>
        <p:spPr bwMode="auto">
          <a:xfrm>
            <a:off x="2792413" y="4995863"/>
            <a:ext cx="301625" cy="458787"/>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5375" name="Rectangle 81"/>
          <p:cNvSpPr>
            <a:spLocks noChangeArrowheads="1"/>
          </p:cNvSpPr>
          <p:nvPr/>
        </p:nvSpPr>
        <p:spPr bwMode="auto">
          <a:xfrm>
            <a:off x="2790825" y="5445125"/>
            <a:ext cx="301625" cy="153988"/>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5376" name="Rectangle 82"/>
          <p:cNvSpPr>
            <a:spLocks noChangeArrowheads="1"/>
          </p:cNvSpPr>
          <p:nvPr/>
        </p:nvSpPr>
        <p:spPr bwMode="auto">
          <a:xfrm>
            <a:off x="2792413" y="5149850"/>
            <a:ext cx="301625" cy="152400"/>
          </a:xfrm>
          <a:prstGeom prst="rect">
            <a:avLst/>
          </a:prstGeom>
          <a:solidFill>
            <a:srgbClr val="FF9900"/>
          </a:solidFill>
          <a:ln w="9525">
            <a:solidFill>
              <a:schemeClr val="tx1"/>
            </a:solidFill>
            <a:miter lim="800000"/>
            <a:headEnd/>
            <a:tailEnd/>
          </a:ln>
        </p:spPr>
        <p:txBody>
          <a:bodyPr wrap="none" anchor="ctr"/>
          <a:lstStyle/>
          <a:p>
            <a:endParaRPr lang="en-US"/>
          </a:p>
        </p:txBody>
      </p:sp>
      <p:sp>
        <p:nvSpPr>
          <p:cNvPr id="15377" name="Rectangle 84"/>
          <p:cNvSpPr>
            <a:spLocks noChangeArrowheads="1"/>
          </p:cNvSpPr>
          <p:nvPr/>
        </p:nvSpPr>
        <p:spPr bwMode="auto">
          <a:xfrm>
            <a:off x="1285875" y="5157788"/>
            <a:ext cx="301625" cy="458787"/>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5378" name="Rectangle 85"/>
          <p:cNvSpPr>
            <a:spLocks noChangeArrowheads="1"/>
          </p:cNvSpPr>
          <p:nvPr/>
        </p:nvSpPr>
        <p:spPr bwMode="auto">
          <a:xfrm>
            <a:off x="1285875" y="5157788"/>
            <a:ext cx="301625" cy="153987"/>
          </a:xfrm>
          <a:prstGeom prst="rect">
            <a:avLst/>
          </a:prstGeom>
          <a:solidFill>
            <a:srgbClr val="FF9900"/>
          </a:solidFill>
          <a:ln w="9525">
            <a:solidFill>
              <a:schemeClr val="tx1"/>
            </a:solidFill>
            <a:miter lim="800000"/>
            <a:headEnd/>
            <a:tailEnd/>
          </a:ln>
        </p:spPr>
        <p:txBody>
          <a:bodyPr wrap="none" anchor="ctr"/>
          <a:lstStyle/>
          <a:p>
            <a:endParaRPr lang="en-US"/>
          </a:p>
        </p:txBody>
      </p:sp>
      <p:sp>
        <p:nvSpPr>
          <p:cNvPr id="15379" name="Rectangle 86"/>
          <p:cNvSpPr>
            <a:spLocks noChangeArrowheads="1"/>
          </p:cNvSpPr>
          <p:nvPr/>
        </p:nvSpPr>
        <p:spPr bwMode="auto">
          <a:xfrm>
            <a:off x="1285875" y="5311775"/>
            <a:ext cx="301625" cy="1524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5380" name="Rectangle 88"/>
          <p:cNvSpPr>
            <a:spLocks noChangeArrowheads="1"/>
          </p:cNvSpPr>
          <p:nvPr/>
        </p:nvSpPr>
        <p:spPr bwMode="auto">
          <a:xfrm>
            <a:off x="3544888" y="4995863"/>
            <a:ext cx="303212" cy="458787"/>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5381" name="Rectangle 89"/>
          <p:cNvSpPr>
            <a:spLocks noChangeArrowheads="1"/>
          </p:cNvSpPr>
          <p:nvPr/>
        </p:nvSpPr>
        <p:spPr bwMode="auto">
          <a:xfrm>
            <a:off x="3544888" y="4995863"/>
            <a:ext cx="303212" cy="153987"/>
          </a:xfrm>
          <a:prstGeom prst="rect">
            <a:avLst/>
          </a:prstGeom>
          <a:solidFill>
            <a:srgbClr val="FF9900"/>
          </a:solidFill>
          <a:ln w="9525">
            <a:solidFill>
              <a:schemeClr val="tx1"/>
            </a:solidFill>
            <a:miter lim="800000"/>
            <a:headEnd/>
            <a:tailEnd/>
          </a:ln>
        </p:spPr>
        <p:txBody>
          <a:bodyPr wrap="none" anchor="ctr"/>
          <a:lstStyle/>
          <a:p>
            <a:endParaRPr lang="en-US"/>
          </a:p>
        </p:txBody>
      </p:sp>
      <p:sp>
        <p:nvSpPr>
          <p:cNvPr id="15382" name="Rectangle 90"/>
          <p:cNvSpPr>
            <a:spLocks noChangeArrowheads="1"/>
          </p:cNvSpPr>
          <p:nvPr/>
        </p:nvSpPr>
        <p:spPr bwMode="auto">
          <a:xfrm>
            <a:off x="3548063" y="5149850"/>
            <a:ext cx="303212" cy="15240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5383" name="WordArt 91"/>
          <p:cNvSpPr>
            <a:spLocks noChangeArrowheads="1" noChangeShapeType="1" noTextEdit="1"/>
          </p:cNvSpPr>
          <p:nvPr/>
        </p:nvSpPr>
        <p:spPr bwMode="auto">
          <a:xfrm>
            <a:off x="684213" y="4613275"/>
            <a:ext cx="903287" cy="1539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a:solidFill>
                  <a:srgbClr val="FF9900"/>
                </a:solidFill>
                <a:latin typeface="+mn-lt"/>
                <a:ea typeface="+mn-lt"/>
                <a:cs typeface="+mn-lt"/>
              </a:rPr>
              <a:t>Logging</a:t>
            </a:r>
          </a:p>
        </p:txBody>
      </p:sp>
      <p:sp>
        <p:nvSpPr>
          <p:cNvPr id="15384" name="WordArt 92"/>
          <p:cNvSpPr>
            <a:spLocks noChangeArrowheads="1" noChangeShapeType="1" noTextEdit="1"/>
          </p:cNvSpPr>
          <p:nvPr/>
        </p:nvSpPr>
        <p:spPr bwMode="auto">
          <a:xfrm>
            <a:off x="2039938" y="4687888"/>
            <a:ext cx="904875" cy="153987"/>
          </a:xfrm>
          <a:prstGeom prst="rect">
            <a:avLst/>
          </a:prstGeom>
        </p:spPr>
        <p:txBody>
          <a:bodyPr wrap="none" fromWordArt="1">
            <a:prstTxWarp prst="textPlain">
              <a:avLst>
                <a:gd name="adj" fmla="val 50000"/>
              </a:avLst>
            </a:prstTxWarp>
          </a:bodyPr>
          <a:lstStyle/>
          <a:p>
            <a:pPr>
              <a:defRPr/>
            </a:pPr>
            <a:r>
              <a:rPr lang="en-US" sz="1400" kern="10" dirty="0">
                <a:ln w="9525">
                  <a:noFill/>
                  <a:round/>
                  <a:headEnd/>
                  <a:tailEnd/>
                </a:ln>
                <a:solidFill>
                  <a:srgbClr val="0000FF"/>
                </a:solidFill>
                <a:latin typeface="+mn-lt"/>
                <a:cs typeface="Arial"/>
              </a:rPr>
              <a:t>Auth</a:t>
            </a:r>
            <a:r>
              <a:rPr lang="en-US" sz="1400" kern="10" dirty="0">
                <a:ln w="9525">
                  <a:noFill/>
                  <a:round/>
                  <a:headEnd/>
                  <a:tailEnd/>
                </a:ln>
                <a:solidFill>
                  <a:srgbClr val="0000FF"/>
                </a:solidFill>
                <a:latin typeface="Arial"/>
                <a:cs typeface="Arial"/>
              </a:rPr>
              <a:t>.</a:t>
            </a:r>
          </a:p>
        </p:txBody>
      </p:sp>
      <p:sp>
        <p:nvSpPr>
          <p:cNvPr id="15385" name="WordArt 93"/>
          <p:cNvSpPr>
            <a:spLocks noChangeArrowheads="1" noChangeShapeType="1" noTextEdit="1"/>
          </p:cNvSpPr>
          <p:nvPr/>
        </p:nvSpPr>
        <p:spPr bwMode="auto">
          <a:xfrm>
            <a:off x="3094038" y="4537075"/>
            <a:ext cx="903287" cy="1539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a:solidFill>
                  <a:srgbClr val="FF0000"/>
                </a:solidFill>
                <a:latin typeface="+mn-lt"/>
                <a:ea typeface="+mn-lt"/>
                <a:cs typeface="+mn-lt"/>
              </a:rPr>
              <a:t>Security</a:t>
            </a:r>
          </a:p>
        </p:txBody>
      </p:sp>
      <p:sp>
        <p:nvSpPr>
          <p:cNvPr id="15386" name="Text Box 94"/>
          <p:cNvSpPr txBox="1">
            <a:spLocks noChangeArrowheads="1"/>
          </p:cNvSpPr>
          <p:nvPr/>
        </p:nvSpPr>
        <p:spPr bwMode="auto">
          <a:xfrm>
            <a:off x="1906588" y="5675313"/>
            <a:ext cx="1470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eaLnBrk="1" hangingPunct="1"/>
            <a:r>
              <a:rPr lang="en-US" sz="1200"/>
              <a:t>System Modules</a:t>
            </a:r>
            <a:endParaRPr lang="en-US" sz="1400"/>
          </a:p>
        </p:txBody>
      </p:sp>
      <p:sp>
        <p:nvSpPr>
          <p:cNvPr id="15387" name="WordArt 95"/>
          <p:cNvSpPr>
            <a:spLocks noChangeArrowheads="1" noChangeShapeType="1" noTextEdit="1"/>
          </p:cNvSpPr>
          <p:nvPr/>
        </p:nvSpPr>
        <p:spPr bwMode="auto">
          <a:xfrm>
            <a:off x="1692275" y="4437063"/>
            <a:ext cx="903288" cy="153987"/>
          </a:xfrm>
          <a:prstGeom prst="rect">
            <a:avLst/>
          </a:prstGeom>
        </p:spPr>
        <p:txBody>
          <a:bodyPr wrap="none" fromWordArt="1">
            <a:prstTxWarp prst="textPlain">
              <a:avLst>
                <a:gd name="adj" fmla="val 50000"/>
              </a:avLst>
            </a:prstTxWarp>
          </a:bodyPr>
          <a:lstStyle/>
          <a:p>
            <a:pPr>
              <a:defRPr/>
            </a:pPr>
            <a:r>
              <a:rPr lang="en-US" sz="1400" kern="10" dirty="0">
                <a:ln w="9525">
                  <a:noFill/>
                  <a:round/>
                  <a:headEnd/>
                  <a:tailEnd/>
                </a:ln>
                <a:solidFill>
                  <a:srgbClr val="000000"/>
                </a:solidFill>
                <a:latin typeface="+mn-lt"/>
                <a:cs typeface="Arial"/>
              </a:rPr>
              <a:t>New</a:t>
            </a:r>
            <a:r>
              <a:rPr lang="en-US" sz="1400" kern="10" dirty="0">
                <a:ln w="9525">
                  <a:noFill/>
                  <a:round/>
                  <a:headEnd/>
                  <a:tailEnd/>
                </a:ln>
                <a:solidFill>
                  <a:srgbClr val="000000"/>
                </a:solidFill>
                <a:latin typeface="Arial"/>
                <a:cs typeface="Arial"/>
              </a:rPr>
              <a:t> Feature</a:t>
            </a:r>
          </a:p>
        </p:txBody>
      </p:sp>
      <p:sp>
        <p:nvSpPr>
          <p:cNvPr id="15388" name="Rectangle 96"/>
          <p:cNvSpPr>
            <a:spLocks noChangeArrowheads="1"/>
          </p:cNvSpPr>
          <p:nvPr/>
        </p:nvSpPr>
        <p:spPr bwMode="auto">
          <a:xfrm>
            <a:off x="3544888" y="5445125"/>
            <a:ext cx="303212"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89" name="Rectangle 97"/>
          <p:cNvSpPr>
            <a:spLocks noChangeArrowheads="1"/>
          </p:cNvSpPr>
          <p:nvPr/>
        </p:nvSpPr>
        <p:spPr bwMode="auto">
          <a:xfrm>
            <a:off x="2790825" y="5003800"/>
            <a:ext cx="303213"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90" name="Rectangle 98"/>
          <p:cNvSpPr>
            <a:spLocks noChangeArrowheads="1"/>
          </p:cNvSpPr>
          <p:nvPr/>
        </p:nvSpPr>
        <p:spPr bwMode="auto">
          <a:xfrm>
            <a:off x="2036763" y="5459413"/>
            <a:ext cx="303212"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91" name="Rectangle 99"/>
          <p:cNvSpPr>
            <a:spLocks noChangeArrowheads="1"/>
          </p:cNvSpPr>
          <p:nvPr/>
        </p:nvSpPr>
        <p:spPr bwMode="auto">
          <a:xfrm>
            <a:off x="1287463" y="4999038"/>
            <a:ext cx="303212" cy="1524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92" name="Oval 101"/>
          <p:cNvSpPr>
            <a:spLocks noChangeArrowheads="1"/>
          </p:cNvSpPr>
          <p:nvPr/>
        </p:nvSpPr>
        <p:spPr bwMode="auto">
          <a:xfrm>
            <a:off x="4716463" y="4508500"/>
            <a:ext cx="688975" cy="531813"/>
          </a:xfrm>
          <a:prstGeom prst="ellipse">
            <a:avLst/>
          </a:prstGeom>
          <a:solidFill>
            <a:srgbClr val="FF9900"/>
          </a:solidFill>
          <a:ln w="9525" algn="ctr">
            <a:solidFill>
              <a:schemeClr val="tx1"/>
            </a:solidFill>
            <a:round/>
            <a:headEnd/>
            <a:tailEnd/>
          </a:ln>
        </p:spPr>
        <p:txBody>
          <a:bodyPr wrap="none" anchor="ctr"/>
          <a:lstStyle/>
          <a:p>
            <a:pPr algn="ctr">
              <a:defRPr/>
            </a:pPr>
            <a:r>
              <a:rPr lang="en-US" sz="1400" dirty="0">
                <a:latin typeface="+mn-lt"/>
              </a:rPr>
              <a:t>Logging</a:t>
            </a:r>
          </a:p>
        </p:txBody>
      </p:sp>
      <p:sp>
        <p:nvSpPr>
          <p:cNvPr id="15393" name="Oval 102"/>
          <p:cNvSpPr>
            <a:spLocks noChangeArrowheads="1"/>
          </p:cNvSpPr>
          <p:nvPr/>
        </p:nvSpPr>
        <p:spPr bwMode="auto">
          <a:xfrm>
            <a:off x="6319838" y="4508500"/>
            <a:ext cx="690562" cy="531813"/>
          </a:xfrm>
          <a:prstGeom prst="ellipse">
            <a:avLst/>
          </a:prstGeom>
          <a:solidFill>
            <a:srgbClr val="0033CC"/>
          </a:solidFill>
          <a:ln w="9525" algn="ctr">
            <a:solidFill>
              <a:schemeClr val="tx1"/>
            </a:solidFill>
            <a:round/>
            <a:headEnd/>
            <a:tailEnd/>
          </a:ln>
        </p:spPr>
        <p:txBody>
          <a:bodyPr wrap="none" anchor="ctr"/>
          <a:lstStyle/>
          <a:p>
            <a:pPr algn="ctr">
              <a:defRPr/>
            </a:pPr>
            <a:r>
              <a:rPr lang="en-US" sz="1400" dirty="0">
                <a:solidFill>
                  <a:schemeClr val="bg1"/>
                </a:solidFill>
                <a:latin typeface="+mn-lt"/>
              </a:rPr>
              <a:t>Auth</a:t>
            </a:r>
            <a:r>
              <a:rPr lang="en-US" sz="1400" dirty="0">
                <a:solidFill>
                  <a:schemeClr val="bg1"/>
                </a:solidFill>
                <a:latin typeface="Arial" pitchFamily="34" charset="0"/>
              </a:rPr>
              <a:t>.</a:t>
            </a:r>
          </a:p>
        </p:txBody>
      </p:sp>
      <p:sp>
        <p:nvSpPr>
          <p:cNvPr id="15394" name="Oval 103"/>
          <p:cNvSpPr>
            <a:spLocks noChangeArrowheads="1"/>
          </p:cNvSpPr>
          <p:nvPr/>
        </p:nvSpPr>
        <p:spPr bwMode="auto">
          <a:xfrm>
            <a:off x="7123113" y="4508500"/>
            <a:ext cx="1012825" cy="531813"/>
          </a:xfrm>
          <a:prstGeom prst="ellipse">
            <a:avLst/>
          </a:prstGeom>
          <a:solidFill>
            <a:srgbClr val="99CCFF">
              <a:alpha val="34901"/>
            </a:srgbClr>
          </a:solidFill>
          <a:ln w="9525" algn="ctr">
            <a:solidFill>
              <a:schemeClr val="tx1"/>
            </a:solidFill>
            <a:round/>
            <a:headEnd/>
            <a:tailEnd/>
          </a:ln>
        </p:spPr>
        <p:txBody>
          <a:bodyPr wrap="none" anchor="ctr"/>
          <a:lstStyle/>
          <a:p>
            <a:pPr>
              <a:defRPr/>
            </a:pPr>
            <a:r>
              <a:rPr lang="en-US" sz="1400" dirty="0">
                <a:solidFill>
                  <a:srgbClr val="0033CC"/>
                </a:solidFill>
                <a:latin typeface="+mn-lt"/>
              </a:rPr>
              <a:t>Module</a:t>
            </a:r>
          </a:p>
          <a:p>
            <a:pPr algn="ctr">
              <a:defRPr/>
            </a:pPr>
            <a:r>
              <a:rPr lang="en-US" sz="1400" dirty="0">
                <a:solidFill>
                  <a:srgbClr val="0033CC"/>
                </a:solidFill>
                <a:latin typeface="Arial" pitchFamily="34" charset="0"/>
              </a:rPr>
              <a:t>A</a:t>
            </a:r>
          </a:p>
        </p:txBody>
      </p:sp>
      <p:sp>
        <p:nvSpPr>
          <p:cNvPr id="15395" name="Oval 104"/>
          <p:cNvSpPr>
            <a:spLocks noChangeArrowheads="1"/>
          </p:cNvSpPr>
          <p:nvPr/>
        </p:nvSpPr>
        <p:spPr bwMode="auto">
          <a:xfrm>
            <a:off x="5518150" y="4508500"/>
            <a:ext cx="690563" cy="531813"/>
          </a:xfrm>
          <a:prstGeom prst="ellipse">
            <a:avLst/>
          </a:prstGeom>
          <a:solidFill>
            <a:srgbClr val="FF6600"/>
          </a:solidFill>
          <a:ln w="9525" algn="ctr">
            <a:solidFill>
              <a:schemeClr val="tx1"/>
            </a:solidFill>
            <a:round/>
            <a:headEnd/>
            <a:tailEnd/>
          </a:ln>
        </p:spPr>
        <p:txBody>
          <a:bodyPr wrap="none" anchor="ctr"/>
          <a:lstStyle/>
          <a:p>
            <a:pPr algn="ctr">
              <a:defRPr/>
            </a:pPr>
            <a:r>
              <a:rPr lang="en-US" sz="1400" dirty="0">
                <a:solidFill>
                  <a:schemeClr val="bg1"/>
                </a:solidFill>
                <a:latin typeface="+mn-lt"/>
              </a:rPr>
              <a:t>Security</a:t>
            </a:r>
          </a:p>
        </p:txBody>
      </p:sp>
      <p:sp>
        <p:nvSpPr>
          <p:cNvPr id="15396" name="AutoShape 105"/>
          <p:cNvSpPr>
            <a:spLocks noChangeArrowheads="1"/>
          </p:cNvSpPr>
          <p:nvPr/>
        </p:nvSpPr>
        <p:spPr bwMode="auto">
          <a:xfrm>
            <a:off x="5405438" y="5438775"/>
            <a:ext cx="1776412" cy="222250"/>
          </a:xfrm>
          <a:prstGeom prst="flowChartAlternateProcess">
            <a:avLst/>
          </a:prstGeom>
          <a:solidFill>
            <a:srgbClr val="99CCFF"/>
          </a:solidFill>
          <a:ln w="9525">
            <a:solidFill>
              <a:schemeClr val="tx1"/>
            </a:solidFill>
            <a:miter lim="800000"/>
            <a:headEnd/>
            <a:tailEnd/>
          </a:ln>
        </p:spPr>
        <p:txBody>
          <a:bodyPr wrap="none" anchor="ctr"/>
          <a:lstStyle/>
          <a:p>
            <a:pPr>
              <a:defRPr/>
            </a:pPr>
            <a:r>
              <a:rPr lang="en-US" sz="1400" dirty="0">
                <a:latin typeface="+mn-lt"/>
              </a:rPr>
              <a:t>Assembling Rules</a:t>
            </a:r>
          </a:p>
        </p:txBody>
      </p:sp>
      <p:cxnSp>
        <p:nvCxnSpPr>
          <p:cNvPr id="15397" name="AutoShape 106"/>
          <p:cNvCxnSpPr>
            <a:cxnSpLocks noChangeShapeType="1"/>
            <a:stCxn id="15392" idx="4"/>
            <a:endCxn id="15396" idx="1"/>
          </p:cNvCxnSpPr>
          <p:nvPr/>
        </p:nvCxnSpPr>
        <p:spPr bwMode="auto">
          <a:xfrm rot="16200000" flipH="1">
            <a:off x="4978400" y="5122863"/>
            <a:ext cx="509587" cy="344488"/>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8" name="AutoShape 107"/>
          <p:cNvCxnSpPr>
            <a:cxnSpLocks noChangeShapeType="1"/>
            <a:stCxn id="15395" idx="4"/>
            <a:endCxn id="15396" idx="0"/>
          </p:cNvCxnSpPr>
          <p:nvPr/>
        </p:nvCxnSpPr>
        <p:spPr bwMode="auto">
          <a:xfrm rot="16200000" flipH="1">
            <a:off x="5879307" y="5023644"/>
            <a:ext cx="398462" cy="431800"/>
          </a:xfrm>
          <a:prstGeom prst="curvedConnector3">
            <a:avLst>
              <a:gd name="adj1" fmla="val 50000"/>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9" name="AutoShape 108"/>
          <p:cNvCxnSpPr>
            <a:cxnSpLocks noChangeShapeType="1"/>
            <a:stCxn id="15393" idx="4"/>
            <a:endCxn id="15396" idx="0"/>
          </p:cNvCxnSpPr>
          <p:nvPr/>
        </p:nvCxnSpPr>
        <p:spPr bwMode="auto">
          <a:xfrm rot="5400000">
            <a:off x="6280945" y="5053806"/>
            <a:ext cx="398462" cy="371475"/>
          </a:xfrm>
          <a:prstGeom prst="curvedConnector3">
            <a:avLst>
              <a:gd name="adj1" fmla="val 50000"/>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400" name="AutoShape 109"/>
          <p:cNvCxnSpPr>
            <a:cxnSpLocks noChangeShapeType="1"/>
            <a:stCxn id="15394" idx="4"/>
            <a:endCxn id="15396" idx="3"/>
          </p:cNvCxnSpPr>
          <p:nvPr/>
        </p:nvCxnSpPr>
        <p:spPr bwMode="auto">
          <a:xfrm rot="5400000">
            <a:off x="7150895" y="5071268"/>
            <a:ext cx="509587" cy="447676"/>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401" name="Oval 110"/>
          <p:cNvSpPr>
            <a:spLocks noChangeArrowheads="1"/>
          </p:cNvSpPr>
          <p:nvPr/>
        </p:nvSpPr>
        <p:spPr bwMode="auto">
          <a:xfrm>
            <a:off x="7812088" y="5229225"/>
            <a:ext cx="792162" cy="504825"/>
          </a:xfrm>
          <a:prstGeom prst="ellipse">
            <a:avLst/>
          </a:prstGeom>
          <a:solidFill>
            <a:srgbClr val="99CCFF">
              <a:alpha val="34901"/>
            </a:srgbClr>
          </a:solidFill>
          <a:ln w="9525" algn="ctr">
            <a:solidFill>
              <a:schemeClr val="tx1"/>
            </a:solidFill>
            <a:round/>
            <a:headEnd/>
            <a:tailEnd/>
          </a:ln>
        </p:spPr>
        <p:txBody>
          <a:bodyPr wrap="none" anchor="ctr"/>
          <a:lstStyle/>
          <a:p>
            <a:pPr>
              <a:defRPr/>
            </a:pPr>
            <a:r>
              <a:rPr lang="en-US" sz="1400" dirty="0">
                <a:solidFill>
                  <a:srgbClr val="0033CC"/>
                </a:solidFill>
                <a:latin typeface="+mn-lt"/>
              </a:rPr>
              <a:t>New </a:t>
            </a:r>
          </a:p>
          <a:p>
            <a:pPr algn="ctr">
              <a:defRPr/>
            </a:pPr>
            <a:r>
              <a:rPr lang="en-US" sz="1400" dirty="0">
                <a:solidFill>
                  <a:srgbClr val="0033CC"/>
                </a:solidFill>
                <a:latin typeface="+mn-lt"/>
              </a:rPr>
              <a:t>Feat.</a:t>
            </a:r>
          </a:p>
        </p:txBody>
      </p:sp>
      <p:cxnSp>
        <p:nvCxnSpPr>
          <p:cNvPr id="15402" name="AutoShape 111"/>
          <p:cNvCxnSpPr>
            <a:cxnSpLocks noChangeShapeType="1"/>
            <a:stCxn id="15401" idx="4"/>
            <a:endCxn id="15396" idx="3"/>
          </p:cNvCxnSpPr>
          <p:nvPr/>
        </p:nvCxnSpPr>
        <p:spPr bwMode="auto">
          <a:xfrm rot="16200000" flipV="1">
            <a:off x="7603332" y="5128418"/>
            <a:ext cx="184150" cy="1027113"/>
          </a:xfrm>
          <a:prstGeom prst="curvedConnector4">
            <a:avLst>
              <a:gd name="adj1" fmla="val -124139"/>
              <a:gd name="adj2" fmla="val 69398"/>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403" name="Slide Number Placeholder 72"/>
          <p:cNvSpPr>
            <a:spLocks noGrp="1"/>
          </p:cNvSpPr>
          <p:nvPr>
            <p:ph type="sldNum" sz="quarter" idx="10"/>
          </p:nvPr>
        </p:nvSpPr>
        <p:spPr>
          <a:xfrm>
            <a:off x="7924800" y="6356350"/>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3E34E33B-F607-4263-B6BD-AE8B19670F5C}" type="slidenum">
              <a:rPr lang="en-US" b="0" smtClean="0">
                <a:solidFill>
                  <a:srgbClr val="000000"/>
                </a:solidFill>
                <a:latin typeface="Verdana" pitchFamily="34" charset="0"/>
              </a:rPr>
              <a:pPr eaLnBrk="1" hangingPunct="1"/>
              <a:t>160</a:t>
            </a:fld>
            <a:endParaRPr lang="en-US" b="0" smtClean="0">
              <a:solidFill>
                <a:srgbClr val="000000"/>
              </a:solidFill>
              <a:latin typeface="Verdana" pitchFamily="34" charset="0"/>
            </a:endParaRPr>
          </a:p>
        </p:txBody>
      </p:sp>
      <p:sp>
        <p:nvSpPr>
          <p:cNvPr id="15404" name="Slide Number Placeholder 3"/>
          <p:cNvSpPr txBox="1">
            <a:spLocks noGrp="1"/>
          </p:cNvSpPr>
          <p:nvPr/>
        </p:nvSpPr>
        <p:spPr bwMode="auto">
          <a:xfrm>
            <a:off x="8647113" y="6456363"/>
            <a:ext cx="444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3477DF2-4AC8-4FF4-8EFB-2C90B33BF410}" type="slidenum">
              <a:rPr lang="en-US" sz="800" b="0">
                <a:solidFill>
                  <a:srgbClr val="000000"/>
                </a:solidFill>
                <a:latin typeface="Verdana" pitchFamily="34" charset="0"/>
              </a:rPr>
              <a:pPr eaLnBrk="1" hangingPunct="1"/>
              <a:t>160</a:t>
            </a:fld>
            <a:endParaRPr lang="en-US" sz="800" b="0">
              <a:solidFill>
                <a:srgbClr val="000000"/>
              </a:solidFill>
              <a:latin typeface="Verdana" pitchFamily="34" charset="0"/>
            </a:endParaRPr>
          </a:p>
        </p:txBody>
      </p:sp>
      <p:sp>
        <p:nvSpPr>
          <p:cNvPr id="74" name="Slide Number Placeholder 8"/>
          <p:cNvSpPr txBox="1">
            <a:spLocks/>
          </p:cNvSpPr>
          <p:nvPr/>
        </p:nvSpPr>
        <p:spPr>
          <a:xfrm>
            <a:off x="76200" y="6413391"/>
            <a:ext cx="457200" cy="251817"/>
          </a:xfrm>
          <a:prstGeom prst="rect">
            <a:avLst/>
          </a:prstGeom>
          <a:ln/>
        </p:spPr>
        <p:txBody>
          <a:bodyPr/>
          <a:lstStyle>
            <a:defPPr>
              <a:defRPr lang="en-US"/>
            </a:defPPr>
            <a:lvl1pPr marL="0" algn="l" defTabSz="914400" rtl="0" eaLnBrk="1" latinLnBrk="0" hangingPunct="1">
              <a:defRPr sz="1400" b="0" kern="1200">
                <a:solidFill>
                  <a:srgbClr val="A446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B22A88-73BA-4B00-905C-A309951F5147}" type="slidenum">
              <a:rPr lang="en-US" smtClean="0"/>
              <a:pPr>
                <a:defRPr/>
              </a:pPr>
              <a:t>160</a:t>
            </a:fld>
            <a:endParaRPr lang="en-US" dirty="0"/>
          </a:p>
        </p:txBody>
      </p:sp>
    </p:spTree>
    <p:extLst>
      <p:ext uri="{BB962C8B-B14F-4D97-AF65-F5344CB8AC3E}">
        <p14:creationId xmlns:p14="http://schemas.microsoft.com/office/powerpoint/2010/main" val="260002240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WordArt 2"/>
          <p:cNvSpPr>
            <a:spLocks noChangeArrowheads="1" noChangeShapeType="1" noTextEdit="1"/>
          </p:cNvSpPr>
          <p:nvPr/>
        </p:nvSpPr>
        <p:spPr bwMode="auto">
          <a:xfrm>
            <a:off x="457200" y="1524000"/>
            <a:ext cx="7632700" cy="460851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endParaRPr lang="en-US" sz="3600" kern="10">
              <a:solidFill>
                <a:schemeClr val="bg2">
                  <a:alpha val="14902"/>
                </a:schemeClr>
              </a:solidFill>
              <a:latin typeface="Arial Black"/>
            </a:endParaRPr>
          </a:p>
        </p:txBody>
      </p:sp>
      <p:sp>
        <p:nvSpPr>
          <p:cNvPr id="16387" name="Rectangle 5"/>
          <p:cNvSpPr>
            <a:spLocks noGrp="1" noChangeArrowheads="1"/>
          </p:cNvSpPr>
          <p:nvPr>
            <p:ph type="body" idx="1"/>
          </p:nvPr>
        </p:nvSpPr>
        <p:spPr>
          <a:xfrm>
            <a:off x="304799" y="1447800"/>
            <a:ext cx="8564563" cy="3378200"/>
          </a:xfrm>
        </p:spPr>
        <p:txBody>
          <a:bodyPr/>
          <a:lstStyle/>
          <a:p>
            <a:r>
              <a:rPr lang="en-US" b="1" dirty="0" smtClean="0"/>
              <a:t>M</a:t>
            </a:r>
            <a:r>
              <a:rPr lang="en-US" dirty="0" smtClean="0"/>
              <a:t>ore code reuse</a:t>
            </a:r>
          </a:p>
        </p:txBody>
      </p:sp>
      <p:sp>
        <p:nvSpPr>
          <p:cNvPr id="16388" name="Text Box 6"/>
          <p:cNvSpPr txBox="1">
            <a:spLocks noChangeArrowheads="1"/>
          </p:cNvSpPr>
          <p:nvPr/>
        </p:nvSpPr>
        <p:spPr bwMode="auto">
          <a:xfrm>
            <a:off x="457200" y="5045075"/>
            <a:ext cx="3886200" cy="400110"/>
          </a:xfrm>
          <a:prstGeom prst="rect">
            <a:avLst/>
          </a:prstGeom>
          <a:noFill/>
          <a:ln w="9525">
            <a:noFill/>
            <a:miter lim="800000"/>
            <a:headEnd/>
            <a:tailEnd/>
          </a:ln>
        </p:spPr>
        <p:txBody>
          <a:bodyPr wrap="square">
            <a:spAutoFit/>
          </a:bodyPr>
          <a:lstStyle/>
          <a:p>
            <a:pPr algn="l">
              <a:defRPr/>
            </a:pPr>
            <a:r>
              <a:rPr lang="en-US" sz="2000" dirty="0">
                <a:latin typeface="Arial" pitchFamily="34" charset="0"/>
              </a:rPr>
              <a:t> </a:t>
            </a:r>
            <a:r>
              <a:rPr lang="en-US" sz="2000" dirty="0" smtClean="0">
                <a:latin typeface="Arial" pitchFamily="34" charset="0"/>
              </a:rPr>
              <a:t>A software system </a:t>
            </a:r>
            <a:r>
              <a:rPr lang="en-US" sz="2000" dirty="0" smtClean="0">
                <a:latin typeface="+mn-lt"/>
              </a:rPr>
              <a:t>Without </a:t>
            </a:r>
            <a:r>
              <a:rPr lang="en-US" sz="2000" dirty="0">
                <a:latin typeface="+mn-lt"/>
              </a:rPr>
              <a:t>AOP</a:t>
            </a:r>
          </a:p>
        </p:txBody>
      </p:sp>
      <p:sp>
        <p:nvSpPr>
          <p:cNvPr id="16389" name="Text Box 7"/>
          <p:cNvSpPr txBox="1">
            <a:spLocks noChangeArrowheads="1"/>
          </p:cNvSpPr>
          <p:nvPr/>
        </p:nvSpPr>
        <p:spPr bwMode="auto">
          <a:xfrm>
            <a:off x="4500563" y="5008563"/>
            <a:ext cx="4146549" cy="400110"/>
          </a:xfrm>
          <a:prstGeom prst="rect">
            <a:avLst/>
          </a:prstGeom>
          <a:noFill/>
          <a:ln w="9525">
            <a:noFill/>
            <a:miter lim="800000"/>
            <a:headEnd/>
            <a:tailEnd/>
          </a:ln>
        </p:spPr>
        <p:txBody>
          <a:bodyPr wrap="square">
            <a:spAutoFit/>
          </a:bodyPr>
          <a:lstStyle/>
          <a:p>
            <a:pPr algn="l">
              <a:defRPr/>
            </a:pPr>
            <a:r>
              <a:rPr lang="en-US" sz="2000" dirty="0">
                <a:latin typeface="Arial" pitchFamily="34" charset="0"/>
              </a:rPr>
              <a:t> </a:t>
            </a:r>
            <a:r>
              <a:rPr lang="en-US" sz="2000" dirty="0" smtClean="0">
                <a:latin typeface="Arial" pitchFamily="34" charset="0"/>
              </a:rPr>
              <a:t>A software system </a:t>
            </a:r>
            <a:r>
              <a:rPr lang="en-US" sz="2000" dirty="0" smtClean="0">
                <a:latin typeface="+mn-lt"/>
              </a:rPr>
              <a:t>With </a:t>
            </a:r>
            <a:r>
              <a:rPr lang="en-US" sz="2000" dirty="0">
                <a:latin typeface="+mn-lt"/>
              </a:rPr>
              <a:t>AOP</a:t>
            </a:r>
          </a:p>
        </p:txBody>
      </p:sp>
      <p:sp>
        <p:nvSpPr>
          <p:cNvPr id="16390" name="Line 25"/>
          <p:cNvSpPr>
            <a:spLocks noChangeShapeType="1"/>
          </p:cNvSpPr>
          <p:nvPr/>
        </p:nvSpPr>
        <p:spPr bwMode="auto">
          <a:xfrm>
            <a:off x="4500563" y="2057400"/>
            <a:ext cx="0" cy="3311525"/>
          </a:xfrm>
          <a:prstGeom prst="line">
            <a:avLst/>
          </a:prstGeom>
          <a:noFill/>
          <a:ln w="762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1" name="Rectangle 28"/>
          <p:cNvSpPr>
            <a:spLocks noChangeArrowheads="1"/>
          </p:cNvSpPr>
          <p:nvPr/>
        </p:nvSpPr>
        <p:spPr bwMode="auto">
          <a:xfrm>
            <a:off x="2151063" y="2800350"/>
            <a:ext cx="290512" cy="990600"/>
          </a:xfrm>
          <a:prstGeom prst="rect">
            <a:avLst/>
          </a:prstGeom>
          <a:solidFill>
            <a:srgbClr val="FF9900"/>
          </a:solidFill>
          <a:ln w="9525">
            <a:solidFill>
              <a:schemeClr val="tx1"/>
            </a:solidFill>
            <a:miter lim="800000"/>
            <a:headEnd/>
            <a:tailEnd/>
          </a:ln>
        </p:spPr>
        <p:txBody>
          <a:bodyPr wrap="none" anchor="ctr"/>
          <a:lstStyle/>
          <a:p>
            <a:endParaRPr lang="en-US"/>
          </a:p>
        </p:txBody>
      </p:sp>
      <p:sp>
        <p:nvSpPr>
          <p:cNvPr id="16392" name="Rectangle 29"/>
          <p:cNvSpPr>
            <a:spLocks noChangeArrowheads="1"/>
          </p:cNvSpPr>
          <p:nvPr/>
        </p:nvSpPr>
        <p:spPr bwMode="auto">
          <a:xfrm>
            <a:off x="2151063" y="2800350"/>
            <a:ext cx="290512" cy="331788"/>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6393" name="Rectangle 30"/>
          <p:cNvSpPr>
            <a:spLocks noChangeArrowheads="1"/>
          </p:cNvSpPr>
          <p:nvPr/>
        </p:nvSpPr>
        <p:spPr bwMode="auto">
          <a:xfrm>
            <a:off x="2151063" y="3132138"/>
            <a:ext cx="290512" cy="33178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6394" name="WordArt 31"/>
          <p:cNvSpPr>
            <a:spLocks noChangeArrowheads="1" noChangeShapeType="1" noTextEdit="1"/>
          </p:cNvSpPr>
          <p:nvPr/>
        </p:nvSpPr>
        <p:spPr bwMode="auto">
          <a:xfrm>
            <a:off x="2941638" y="4141788"/>
            <a:ext cx="871537" cy="3317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a:solidFill>
                  <a:srgbClr val="FF9900"/>
                </a:solidFill>
                <a:latin typeface="+mn-lt"/>
                <a:ea typeface="+mn-lt"/>
                <a:cs typeface="+mn-lt"/>
              </a:rPr>
              <a:t>Logging</a:t>
            </a:r>
          </a:p>
        </p:txBody>
      </p:sp>
      <p:sp>
        <p:nvSpPr>
          <p:cNvPr id="16395" name="WordArt 32"/>
          <p:cNvSpPr>
            <a:spLocks noChangeArrowheads="1" noChangeShapeType="1" noTextEdit="1"/>
          </p:cNvSpPr>
          <p:nvPr/>
        </p:nvSpPr>
        <p:spPr bwMode="auto">
          <a:xfrm>
            <a:off x="782638" y="3738563"/>
            <a:ext cx="871537" cy="331787"/>
          </a:xfrm>
          <a:prstGeom prst="rect">
            <a:avLst/>
          </a:prstGeom>
        </p:spPr>
        <p:txBody>
          <a:bodyPr wrap="none" fromWordArt="1">
            <a:prstTxWarp prst="textPlain">
              <a:avLst>
                <a:gd name="adj" fmla="val 50000"/>
              </a:avLst>
            </a:prstTxWarp>
          </a:bodyPr>
          <a:lstStyle/>
          <a:p>
            <a:pPr>
              <a:defRPr/>
            </a:pPr>
            <a:r>
              <a:rPr lang="en-US" sz="1400" kern="10" dirty="0">
                <a:ln w="9525">
                  <a:noFill/>
                  <a:round/>
                  <a:headEnd/>
                  <a:tailEnd/>
                </a:ln>
                <a:solidFill>
                  <a:srgbClr val="0000FF"/>
                </a:solidFill>
                <a:latin typeface="+mn-lt"/>
                <a:cs typeface="Arial"/>
              </a:rPr>
              <a:t>Auth</a:t>
            </a:r>
            <a:r>
              <a:rPr lang="en-US" sz="1400" kern="10" dirty="0">
                <a:ln w="9525">
                  <a:noFill/>
                  <a:round/>
                  <a:headEnd/>
                  <a:tailEnd/>
                </a:ln>
                <a:solidFill>
                  <a:srgbClr val="0000FF"/>
                </a:solidFill>
                <a:latin typeface="Arial"/>
                <a:cs typeface="Arial"/>
              </a:rPr>
              <a:t>.</a:t>
            </a:r>
          </a:p>
        </p:txBody>
      </p:sp>
      <p:sp>
        <p:nvSpPr>
          <p:cNvPr id="16396" name="WordArt 33"/>
          <p:cNvSpPr>
            <a:spLocks noChangeArrowheads="1" noChangeShapeType="1" noTextEdit="1"/>
          </p:cNvSpPr>
          <p:nvPr/>
        </p:nvSpPr>
        <p:spPr bwMode="auto">
          <a:xfrm>
            <a:off x="3195638" y="2776538"/>
            <a:ext cx="871537" cy="3317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dirty="0">
                <a:solidFill>
                  <a:srgbClr val="FF0000"/>
                </a:solidFill>
                <a:latin typeface="+mn-lt"/>
                <a:ea typeface="+mn-lt"/>
                <a:cs typeface="+mn-lt"/>
              </a:rPr>
              <a:t>Security</a:t>
            </a:r>
          </a:p>
        </p:txBody>
      </p:sp>
      <p:sp>
        <p:nvSpPr>
          <p:cNvPr id="16397" name="Line 34"/>
          <p:cNvSpPr>
            <a:spLocks noChangeShapeType="1"/>
          </p:cNvSpPr>
          <p:nvPr/>
        </p:nvSpPr>
        <p:spPr bwMode="auto">
          <a:xfrm>
            <a:off x="1693863" y="3930650"/>
            <a:ext cx="3667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8" name="Line 35"/>
          <p:cNvSpPr>
            <a:spLocks noChangeShapeType="1"/>
          </p:cNvSpPr>
          <p:nvPr/>
        </p:nvSpPr>
        <p:spPr bwMode="auto">
          <a:xfrm flipH="1" flipV="1">
            <a:off x="2582863" y="3638550"/>
            <a:ext cx="719137" cy="360363"/>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9" name="Line 36"/>
          <p:cNvSpPr>
            <a:spLocks noChangeShapeType="1"/>
          </p:cNvSpPr>
          <p:nvPr/>
        </p:nvSpPr>
        <p:spPr bwMode="auto">
          <a:xfrm flipH="1">
            <a:off x="2517775" y="2936875"/>
            <a:ext cx="638175"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0" name="Rectangle 37"/>
          <p:cNvSpPr>
            <a:spLocks noChangeArrowheads="1"/>
          </p:cNvSpPr>
          <p:nvPr/>
        </p:nvSpPr>
        <p:spPr bwMode="auto">
          <a:xfrm>
            <a:off x="2147888" y="3795713"/>
            <a:ext cx="290512" cy="331787"/>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16401" name="Line 38"/>
          <p:cNvSpPr>
            <a:spLocks noChangeShapeType="1"/>
          </p:cNvSpPr>
          <p:nvPr/>
        </p:nvSpPr>
        <p:spPr bwMode="auto">
          <a:xfrm>
            <a:off x="1660525" y="3321050"/>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2" name="WordArt 39"/>
          <p:cNvSpPr>
            <a:spLocks noChangeArrowheads="1" noChangeShapeType="1" noTextEdit="1"/>
          </p:cNvSpPr>
          <p:nvPr/>
        </p:nvSpPr>
        <p:spPr bwMode="auto">
          <a:xfrm>
            <a:off x="379413" y="3192463"/>
            <a:ext cx="1223962" cy="2603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1400" kern="10">
                <a:latin typeface="+mn-lt"/>
                <a:ea typeface="+mn-lt"/>
                <a:cs typeface="+mn-lt"/>
              </a:rPr>
              <a:t>Module Logic</a:t>
            </a:r>
          </a:p>
        </p:txBody>
      </p:sp>
      <p:sp>
        <p:nvSpPr>
          <p:cNvPr id="16403" name="Rectangle 41"/>
          <p:cNvSpPr>
            <a:spLocks noChangeArrowheads="1"/>
          </p:cNvSpPr>
          <p:nvPr/>
        </p:nvSpPr>
        <p:spPr bwMode="auto">
          <a:xfrm>
            <a:off x="6516688" y="2705100"/>
            <a:ext cx="287337" cy="1655763"/>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6404" name="Line 42"/>
          <p:cNvSpPr>
            <a:spLocks noChangeShapeType="1"/>
          </p:cNvSpPr>
          <p:nvPr/>
        </p:nvSpPr>
        <p:spPr bwMode="auto">
          <a:xfrm>
            <a:off x="5997575" y="3481388"/>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5" name="WordArt 43"/>
          <p:cNvSpPr>
            <a:spLocks noChangeArrowheads="1" noChangeShapeType="1" noTextEdit="1"/>
          </p:cNvSpPr>
          <p:nvPr/>
        </p:nvSpPr>
        <p:spPr bwMode="auto">
          <a:xfrm>
            <a:off x="4716463" y="3352800"/>
            <a:ext cx="1223962" cy="260350"/>
          </a:xfrm>
          <a:prstGeom prst="rect">
            <a:avLst/>
          </a:prstGeom>
        </p:spPr>
        <p:txBody>
          <a:bodyPr wrap="none" fromWordArt="1">
            <a:prstTxWarp prst="textPlain">
              <a:avLst>
                <a:gd name="adj" fmla="val 50000"/>
              </a:avLst>
            </a:prstTxWarp>
          </a:bodyPr>
          <a:lstStyle/>
          <a:p>
            <a:pPr>
              <a:defRPr/>
            </a:pPr>
            <a:r>
              <a:rPr lang="en-US" sz="1400" kern="10" dirty="0">
                <a:ln w="9525">
                  <a:noFill/>
                  <a:round/>
                  <a:headEnd/>
                  <a:tailEnd/>
                </a:ln>
                <a:latin typeface="+mn-lt"/>
                <a:cs typeface="Arial"/>
              </a:rPr>
              <a:t>Module</a:t>
            </a:r>
            <a:r>
              <a:rPr lang="en-US" sz="1400" kern="10" dirty="0">
                <a:ln w="9525">
                  <a:noFill/>
                  <a:round/>
                  <a:headEnd/>
                  <a:tailEnd/>
                </a:ln>
                <a:latin typeface="Arial"/>
                <a:cs typeface="Arial"/>
              </a:rPr>
              <a:t> Logic</a:t>
            </a:r>
          </a:p>
        </p:txBody>
      </p:sp>
      <p:sp>
        <p:nvSpPr>
          <p:cNvPr id="16406" name="Text Box 44"/>
          <p:cNvSpPr txBox="1">
            <a:spLocks noChangeArrowheads="1"/>
          </p:cNvSpPr>
          <p:nvPr/>
        </p:nvSpPr>
        <p:spPr bwMode="auto">
          <a:xfrm>
            <a:off x="5335588" y="2128838"/>
            <a:ext cx="2663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r>
              <a:rPr lang="en-US" sz="2000">
                <a:solidFill>
                  <a:srgbClr val="FF6600"/>
                </a:solidFill>
              </a:rPr>
              <a:t> Pure Module Logic</a:t>
            </a:r>
          </a:p>
        </p:txBody>
      </p:sp>
      <p:sp>
        <p:nvSpPr>
          <p:cNvPr id="16407" name="Slide Number Placeholder 24"/>
          <p:cNvSpPr>
            <a:spLocks noGrp="1"/>
          </p:cNvSpPr>
          <p:nvPr>
            <p:ph type="sldNum" sz="quarter" idx="10"/>
          </p:nvPr>
        </p:nvSpPr>
        <p:spPr>
          <a:xfrm>
            <a:off x="7924800" y="6356350"/>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C957177-62A8-486A-9656-57E9BEA2A0C6}" type="slidenum">
              <a:rPr lang="en-US" b="0" smtClean="0">
                <a:solidFill>
                  <a:srgbClr val="000000"/>
                </a:solidFill>
                <a:latin typeface="Verdana" pitchFamily="34" charset="0"/>
              </a:rPr>
              <a:pPr eaLnBrk="1" hangingPunct="1"/>
              <a:t>161</a:t>
            </a:fld>
            <a:endParaRPr lang="en-US" b="0" smtClean="0">
              <a:solidFill>
                <a:srgbClr val="000000"/>
              </a:solidFill>
              <a:latin typeface="Verdana" pitchFamily="34" charset="0"/>
            </a:endParaRPr>
          </a:p>
        </p:txBody>
      </p:sp>
      <p:sp>
        <p:nvSpPr>
          <p:cNvPr id="16408" name="Slide Number Placeholder 3"/>
          <p:cNvSpPr txBox="1">
            <a:spLocks noGrp="1"/>
          </p:cNvSpPr>
          <p:nvPr/>
        </p:nvSpPr>
        <p:spPr bwMode="auto">
          <a:xfrm>
            <a:off x="8647113" y="6456363"/>
            <a:ext cx="444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789459F4-5A3F-4A05-A37C-4A1D0B8EAEDA}" type="slidenum">
              <a:rPr lang="en-US" sz="800" b="0">
                <a:solidFill>
                  <a:srgbClr val="000000"/>
                </a:solidFill>
                <a:latin typeface="Verdana" pitchFamily="34" charset="0"/>
              </a:rPr>
              <a:pPr eaLnBrk="1" hangingPunct="1"/>
              <a:t>161</a:t>
            </a:fld>
            <a:endParaRPr lang="en-US" sz="800" b="0">
              <a:solidFill>
                <a:srgbClr val="000000"/>
              </a:solidFill>
              <a:latin typeface="Verdana" pitchFamily="34" charset="0"/>
            </a:endParaRPr>
          </a:p>
        </p:txBody>
      </p:sp>
      <p:sp>
        <p:nvSpPr>
          <p:cNvPr id="16409" name="Rectangle 3"/>
          <p:cNvSpPr>
            <a:spLocks noGrp="1" noChangeArrowheads="1"/>
          </p:cNvSpPr>
          <p:nvPr>
            <p:ph type="title"/>
          </p:nvPr>
        </p:nvSpPr>
        <p:spPr>
          <a:xfrm>
            <a:off x="1371600" y="0"/>
            <a:ext cx="7194550" cy="1143000"/>
          </a:xfrm>
        </p:spPr>
        <p:txBody>
          <a:bodyPr/>
          <a:lstStyle/>
          <a:p>
            <a:r>
              <a:rPr lang="en-US" sz="3600" dirty="0" smtClean="0"/>
              <a:t>Key AOP Benefits (Contd.)</a:t>
            </a:r>
          </a:p>
        </p:txBody>
      </p:sp>
      <p:sp>
        <p:nvSpPr>
          <p:cNvPr id="26" name="Slide Number Placeholder 8"/>
          <p:cNvSpPr txBox="1">
            <a:spLocks/>
          </p:cNvSpPr>
          <p:nvPr/>
        </p:nvSpPr>
        <p:spPr>
          <a:xfrm>
            <a:off x="76200" y="6413391"/>
            <a:ext cx="457200" cy="251817"/>
          </a:xfrm>
          <a:prstGeom prst="rect">
            <a:avLst/>
          </a:prstGeom>
          <a:ln/>
        </p:spPr>
        <p:txBody>
          <a:bodyPr/>
          <a:lstStyle>
            <a:defPPr>
              <a:defRPr lang="en-US"/>
            </a:defPPr>
            <a:lvl1pPr marL="0" algn="l" defTabSz="914400" rtl="0" eaLnBrk="1" latinLnBrk="0" hangingPunct="1">
              <a:defRPr sz="1400" b="0" kern="1200">
                <a:solidFill>
                  <a:srgbClr val="A446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B22A88-73BA-4B00-905C-A309951F5147}" type="slidenum">
              <a:rPr lang="en-US" smtClean="0"/>
              <a:pPr>
                <a:defRPr/>
              </a:pPr>
              <a:t>161</a:t>
            </a:fld>
            <a:endParaRPr lang="en-US" dirty="0"/>
          </a:p>
        </p:txBody>
      </p:sp>
    </p:spTree>
    <p:extLst>
      <p:ext uri="{BB962C8B-B14F-4D97-AF65-F5344CB8AC3E}">
        <p14:creationId xmlns:p14="http://schemas.microsoft.com/office/powerpoint/2010/main" val="256464290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AOP Implementation</a:t>
            </a:r>
          </a:p>
        </p:txBody>
      </p:sp>
      <p:sp>
        <p:nvSpPr>
          <p:cNvPr id="17411" name="Content Placeholder 2"/>
          <p:cNvSpPr>
            <a:spLocks noGrp="1"/>
          </p:cNvSpPr>
          <p:nvPr>
            <p:ph idx="1"/>
          </p:nvPr>
        </p:nvSpPr>
        <p:spPr>
          <a:xfrm>
            <a:off x="228600" y="1447800"/>
            <a:ext cx="8686800" cy="4946650"/>
          </a:xfrm>
        </p:spPr>
        <p:txBody>
          <a:bodyPr/>
          <a:lstStyle/>
          <a:p>
            <a:r>
              <a:rPr lang="en-US" dirty="0" err="1" smtClean="0"/>
              <a:t>AspectJ</a:t>
            </a:r>
            <a:endParaRPr lang="en-US" dirty="0" smtClean="0"/>
          </a:p>
          <a:p>
            <a:r>
              <a:rPr lang="en-US" dirty="0" err="1" smtClean="0"/>
              <a:t>Jboss</a:t>
            </a:r>
            <a:r>
              <a:rPr lang="en-US" dirty="0" smtClean="0"/>
              <a:t> AOP</a:t>
            </a:r>
          </a:p>
          <a:p>
            <a:r>
              <a:rPr lang="en-US" dirty="0" smtClean="0"/>
              <a:t>EJB 3.x</a:t>
            </a:r>
          </a:p>
          <a:p>
            <a:r>
              <a:rPr lang="en-US" dirty="0" smtClean="0"/>
              <a:t>Struts 2.x</a:t>
            </a:r>
          </a:p>
          <a:p>
            <a:r>
              <a:rPr lang="en-US" dirty="0" smtClean="0"/>
              <a:t>Spring Framework</a:t>
            </a:r>
          </a:p>
        </p:txBody>
      </p:sp>
      <p:sp>
        <p:nvSpPr>
          <p:cNvPr id="5"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162</a:t>
            </a:fld>
            <a:endParaRPr lang="en-US" sz="1400" dirty="0"/>
          </a:p>
        </p:txBody>
      </p:sp>
    </p:spTree>
    <p:extLst>
      <p:ext uri="{BB962C8B-B14F-4D97-AF65-F5344CB8AC3E}">
        <p14:creationId xmlns:p14="http://schemas.microsoft.com/office/powerpoint/2010/main" val="178758667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Activity</a:t>
            </a:r>
            <a:endParaRPr lang="en-US" dirty="0"/>
          </a:p>
        </p:txBody>
      </p:sp>
      <p:sp>
        <p:nvSpPr>
          <p:cNvPr id="3" name="Content Placeholder 2"/>
          <p:cNvSpPr>
            <a:spLocks noGrp="1"/>
          </p:cNvSpPr>
          <p:nvPr>
            <p:ph idx="1"/>
          </p:nvPr>
        </p:nvSpPr>
        <p:spPr>
          <a:xfrm>
            <a:off x="228600" y="1447800"/>
            <a:ext cx="8686800" cy="4946650"/>
          </a:xfrm>
        </p:spPr>
        <p:txBody>
          <a:bodyPr/>
          <a:lstStyle/>
          <a:p>
            <a:r>
              <a:rPr lang="en-US" dirty="0" smtClean="0"/>
              <a:t>What are some of the benefits of AOP?</a:t>
            </a:r>
            <a:endParaRPr lang="en-US" dirty="0"/>
          </a:p>
          <a:p>
            <a:pPr lvl="1">
              <a:defRPr/>
            </a:pPr>
            <a:r>
              <a:rPr lang="en-US" dirty="0"/>
              <a:t>Type in your response in the chat window.</a:t>
            </a:r>
          </a:p>
          <a:p>
            <a:pPr lvl="1">
              <a:defRPr/>
            </a:pPr>
            <a:r>
              <a:rPr lang="en-US" dirty="0"/>
              <a:t>When asked, submit your response.</a:t>
            </a:r>
          </a:p>
          <a:p>
            <a:pPr lvl="1">
              <a:defRPr/>
            </a:pPr>
            <a:r>
              <a:rPr lang="en-US" dirty="0"/>
              <a:t>Begin now.</a:t>
            </a:r>
          </a:p>
          <a:p>
            <a:endParaRPr lang="en-US" dirty="0"/>
          </a:p>
        </p:txBody>
      </p:sp>
      <p:pic>
        <p:nvPicPr>
          <p:cNvPr id="5" name="Picture 2" descr="C:\Documents and Settings\148282\Desktop\interactive-Activity.png"/>
          <p:cNvPicPr>
            <a:picLocks noChangeAspect="1" noChangeArrowheads="1"/>
          </p:cNvPicPr>
          <p:nvPr/>
        </p:nvPicPr>
        <p:blipFill>
          <a:blip r:embed="rId3" cstate="print"/>
          <a:srcRect/>
          <a:stretch>
            <a:fillRect/>
          </a:stretch>
        </p:blipFill>
        <p:spPr bwMode="auto">
          <a:xfrm>
            <a:off x="7402417" y="139453"/>
            <a:ext cx="1165439" cy="1275296"/>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163</a:t>
            </a:fld>
            <a:endParaRPr lang="en-US" sz="1400" dirty="0"/>
          </a:p>
        </p:txBody>
      </p:sp>
    </p:spTree>
    <p:extLst>
      <p:ext uri="{BB962C8B-B14F-4D97-AF65-F5344CB8AC3E}">
        <p14:creationId xmlns:p14="http://schemas.microsoft.com/office/powerpoint/2010/main" val="33469081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sz="3600" dirty="0" smtClean="0"/>
              <a:t>AOP: Terminologies </a:t>
            </a:r>
          </a:p>
        </p:txBody>
      </p:sp>
      <p:sp>
        <p:nvSpPr>
          <p:cNvPr id="18436" name="Rectangle 3"/>
          <p:cNvSpPr>
            <a:spLocks noGrp="1" noChangeArrowheads="1"/>
          </p:cNvSpPr>
          <p:nvPr>
            <p:ph type="body" idx="1"/>
          </p:nvPr>
        </p:nvSpPr>
        <p:spPr>
          <a:xfrm>
            <a:off x="228600" y="1454150"/>
            <a:ext cx="8686800" cy="4946650"/>
          </a:xfrm>
        </p:spPr>
        <p:txBody>
          <a:bodyPr/>
          <a:lstStyle/>
          <a:p>
            <a:r>
              <a:rPr lang="en-US" dirty="0" smtClean="0"/>
              <a:t>Concern:</a:t>
            </a:r>
          </a:p>
          <a:p>
            <a:pPr lvl="1"/>
            <a:r>
              <a:rPr lang="en-US" dirty="0" smtClean="0"/>
              <a:t>It refers to functionality (Primary or Secondary).</a:t>
            </a:r>
          </a:p>
          <a:p>
            <a:pPr lvl="1"/>
            <a:r>
              <a:rPr lang="en-US" dirty="0" smtClean="0"/>
              <a:t>Security, logging, transaction management are some real time examples of cross cutting concerns or secondary concerns.</a:t>
            </a:r>
          </a:p>
          <a:p>
            <a:pPr lvl="1"/>
            <a:r>
              <a:rPr lang="en-US" dirty="0" smtClean="0"/>
              <a:t>Adding an User to database is an example of core or primary concern.</a:t>
            </a:r>
          </a:p>
          <a:p>
            <a:pPr lvl="1">
              <a:buFont typeface="Wingdings 2" pitchFamily="18" charset="2"/>
              <a:buNone/>
            </a:pPr>
            <a:endParaRPr lang="en-US" dirty="0" smtClean="0"/>
          </a:p>
          <a:p>
            <a:pPr lvl="1"/>
            <a:endParaRPr lang="en-US" dirty="0" smtClean="0"/>
          </a:p>
        </p:txBody>
      </p:sp>
      <p:sp>
        <p:nvSpPr>
          <p:cNvPr id="5"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164</a:t>
            </a:fld>
            <a:endParaRPr lang="en-US" sz="1400" dirty="0"/>
          </a:p>
        </p:txBody>
      </p:sp>
    </p:spTree>
    <p:extLst>
      <p:ext uri="{BB962C8B-B14F-4D97-AF65-F5344CB8AC3E}">
        <p14:creationId xmlns:p14="http://schemas.microsoft.com/office/powerpoint/2010/main" val="415788936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371600" y="76200"/>
            <a:ext cx="7543800" cy="1143000"/>
          </a:xfrm>
        </p:spPr>
        <p:txBody>
          <a:bodyPr/>
          <a:lstStyle/>
          <a:p>
            <a:r>
              <a:rPr lang="en-US" sz="3600" dirty="0" smtClean="0"/>
              <a:t>AOP: Terminologies (Contd.)</a:t>
            </a:r>
          </a:p>
        </p:txBody>
      </p:sp>
      <p:sp>
        <p:nvSpPr>
          <p:cNvPr id="3" name="Content Placeholder 2"/>
          <p:cNvSpPr>
            <a:spLocks noGrp="1"/>
          </p:cNvSpPr>
          <p:nvPr>
            <p:ph idx="1"/>
          </p:nvPr>
        </p:nvSpPr>
        <p:spPr>
          <a:xfrm>
            <a:off x="228600" y="1371600"/>
            <a:ext cx="8686800" cy="4953000"/>
          </a:xfrm>
        </p:spPr>
        <p:txBody>
          <a:bodyPr/>
          <a:lstStyle/>
          <a:p>
            <a:pPr>
              <a:defRPr/>
            </a:pPr>
            <a:r>
              <a:rPr lang="en-US" dirty="0" smtClean="0"/>
              <a:t>Aspect:</a:t>
            </a:r>
          </a:p>
          <a:p>
            <a:pPr lvl="1">
              <a:defRPr/>
            </a:pPr>
            <a:r>
              <a:rPr lang="en-US" dirty="0" smtClean="0"/>
              <a:t>An aspect refers to a modularization of a concern or non-core functionality that cuts across multiple layers </a:t>
            </a:r>
          </a:p>
          <a:p>
            <a:pPr lvl="1">
              <a:defRPr/>
            </a:pPr>
            <a:r>
              <a:rPr lang="en-US" dirty="0" smtClean="0"/>
              <a:t>In object-oriented programming the basic unit is the </a:t>
            </a:r>
            <a:r>
              <a:rPr lang="en-US" b="1" dirty="0" smtClean="0"/>
              <a:t>Class,</a:t>
            </a:r>
            <a:r>
              <a:rPr lang="en-US" dirty="0" smtClean="0"/>
              <a:t> whereas in aspect-oriented programming </a:t>
            </a:r>
            <a:r>
              <a:rPr lang="en-US" dirty="0" smtClean="0">
                <a:solidFill>
                  <a:srgbClr val="002060"/>
                </a:solidFill>
              </a:rPr>
              <a:t>it is the </a:t>
            </a:r>
            <a:r>
              <a:rPr lang="en-US" b="1" dirty="0" smtClean="0"/>
              <a:t>Aspect</a:t>
            </a:r>
          </a:p>
          <a:p>
            <a:pPr lvl="1">
              <a:defRPr/>
            </a:pPr>
            <a:r>
              <a:rPr lang="en-US" dirty="0" smtClean="0"/>
              <a:t>In Spring AOP, aspects are implemented using regular classes (the schema-based approach) or regular classes annotated with the @Aspect annotation (@AspectJ style).</a:t>
            </a:r>
          </a:p>
          <a:p>
            <a:pPr lvl="1">
              <a:buFont typeface="Wingdings 2" pitchFamily="18" charset="2"/>
              <a:buNone/>
              <a:defRPr/>
            </a:pPr>
            <a:r>
              <a:rPr lang="en-US" dirty="0" smtClean="0"/>
              <a:t>    </a:t>
            </a:r>
            <a:r>
              <a:rPr lang="en-US" sz="1600" b="1" dirty="0" smtClean="0"/>
              <a:t>package </a:t>
            </a:r>
            <a:r>
              <a:rPr lang="en-US" sz="1600" b="1" dirty="0" err="1" smtClean="0"/>
              <a:t>ams.aspects</a:t>
            </a:r>
            <a:r>
              <a:rPr lang="en-US" sz="1600" b="1" dirty="0" smtClean="0"/>
              <a:t>;</a:t>
            </a:r>
          </a:p>
          <a:p>
            <a:pPr lvl="1">
              <a:buFont typeface="Wingdings 2" pitchFamily="18" charset="2"/>
              <a:buNone/>
              <a:defRPr/>
            </a:pPr>
            <a:r>
              <a:rPr lang="en-US" sz="1600" b="1" dirty="0" smtClean="0"/>
              <a:t>	import </a:t>
            </a:r>
            <a:r>
              <a:rPr lang="en-US" sz="1600" b="1" dirty="0" err="1" smtClean="0"/>
              <a:t>org.aspectj.lang.annotation.Aspect</a:t>
            </a:r>
            <a:r>
              <a:rPr lang="en-US" sz="1600" b="1" dirty="0" smtClean="0"/>
              <a:t>;</a:t>
            </a:r>
          </a:p>
          <a:p>
            <a:pPr lvl="1">
              <a:buFont typeface="Wingdings 2" pitchFamily="18" charset="2"/>
              <a:buNone/>
              <a:defRPr/>
            </a:pPr>
            <a:r>
              <a:rPr lang="en-US" sz="1600" b="1" dirty="0" smtClean="0"/>
              <a:t>	</a:t>
            </a:r>
            <a:r>
              <a:rPr lang="en-US" sz="2400" b="1" dirty="0" smtClean="0">
                <a:solidFill>
                  <a:schemeClr val="tx1">
                    <a:lumMod val="75000"/>
                  </a:schemeClr>
                </a:solidFill>
              </a:rPr>
              <a:t>@Aspect</a:t>
            </a:r>
          </a:p>
          <a:p>
            <a:pPr lvl="1">
              <a:buFont typeface="Wingdings 2" pitchFamily="18" charset="2"/>
              <a:buNone/>
              <a:defRPr/>
            </a:pPr>
            <a:r>
              <a:rPr lang="en-US" sz="1600" b="1" dirty="0" smtClean="0"/>
              <a:t>	public class </a:t>
            </a:r>
            <a:r>
              <a:rPr lang="en-US" sz="1600" b="1" dirty="0" err="1" smtClean="0"/>
              <a:t>LoggingAspect</a:t>
            </a:r>
            <a:r>
              <a:rPr lang="en-US" sz="1600" b="1" dirty="0" smtClean="0"/>
              <a:t> {</a:t>
            </a:r>
          </a:p>
          <a:p>
            <a:pPr lvl="1">
              <a:buFont typeface="Wingdings 2" pitchFamily="18" charset="2"/>
              <a:buNone/>
              <a:defRPr/>
            </a:pPr>
            <a:r>
              <a:rPr lang="en-US" sz="1600" b="1" dirty="0" smtClean="0"/>
              <a:t>	…</a:t>
            </a:r>
          </a:p>
          <a:p>
            <a:pPr lvl="1">
              <a:buFont typeface="Wingdings 2" pitchFamily="18" charset="2"/>
              <a:buNone/>
              <a:defRPr/>
            </a:pPr>
            <a:r>
              <a:rPr lang="en-US" sz="1600" b="1" dirty="0" smtClean="0"/>
              <a:t>	}</a:t>
            </a:r>
          </a:p>
          <a:p>
            <a:pPr>
              <a:buFont typeface="Wingdings" pitchFamily="2" charset="2"/>
              <a:buNone/>
              <a:defRPr/>
            </a:pPr>
            <a:endParaRPr lang="en-US" sz="1600" dirty="0"/>
          </a:p>
        </p:txBody>
      </p:sp>
      <p:sp>
        <p:nvSpPr>
          <p:cNvPr id="5"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165</a:t>
            </a:fld>
            <a:endParaRPr lang="en-US" sz="1400" dirty="0"/>
          </a:p>
        </p:txBody>
      </p:sp>
    </p:spTree>
    <p:extLst>
      <p:ext uri="{BB962C8B-B14F-4D97-AF65-F5344CB8AC3E}">
        <p14:creationId xmlns:p14="http://schemas.microsoft.com/office/powerpoint/2010/main" val="236812488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idx="1"/>
          </p:nvPr>
        </p:nvSpPr>
        <p:spPr>
          <a:xfrm>
            <a:off x="228600" y="1301750"/>
            <a:ext cx="8686800" cy="4946650"/>
          </a:xfrm>
        </p:spPr>
        <p:txBody>
          <a:bodyPr/>
          <a:lstStyle/>
          <a:p>
            <a:r>
              <a:rPr lang="en-US" dirty="0" err="1" smtClean="0"/>
              <a:t>Joinpoint</a:t>
            </a:r>
            <a:endParaRPr lang="en-US" dirty="0" smtClean="0"/>
          </a:p>
          <a:p>
            <a:pPr lvl="1"/>
            <a:r>
              <a:rPr lang="en-US" dirty="0" smtClean="0"/>
              <a:t>It is the point during the execution of a program, such as the execution of a method or the handling of an exception. </a:t>
            </a:r>
          </a:p>
          <a:p>
            <a:pPr lvl="1"/>
            <a:r>
              <a:rPr lang="en-US" dirty="0" smtClean="0"/>
              <a:t>In Spring AOP, a </a:t>
            </a:r>
            <a:r>
              <a:rPr lang="en-US" dirty="0" err="1" smtClean="0"/>
              <a:t>joinpoint</a:t>
            </a:r>
            <a:r>
              <a:rPr lang="en-US" dirty="0" smtClean="0"/>
              <a:t> always represents a method execution. </a:t>
            </a:r>
          </a:p>
          <a:p>
            <a:pPr lvl="1"/>
            <a:r>
              <a:rPr lang="en-US" dirty="0" smtClean="0"/>
              <a:t>It defines the “When” part</a:t>
            </a:r>
          </a:p>
          <a:p>
            <a:pPr lvl="1"/>
            <a:endParaRPr lang="en-US" dirty="0" smtClean="0"/>
          </a:p>
          <a:p>
            <a:pPr lvl="1">
              <a:buFont typeface="Wingdings 2" pitchFamily="18" charset="2"/>
              <a:buNone/>
            </a:pPr>
            <a:r>
              <a:rPr lang="en-US" sz="1600" b="1" dirty="0" smtClean="0"/>
              <a:t>package </a:t>
            </a:r>
            <a:r>
              <a:rPr lang="en-US" sz="1600" b="1" dirty="0" err="1" smtClean="0"/>
              <a:t>ams.business.delegate</a:t>
            </a:r>
            <a:r>
              <a:rPr lang="en-US" sz="1600" b="1" dirty="0" smtClean="0"/>
              <a:t>;</a:t>
            </a:r>
          </a:p>
          <a:p>
            <a:pPr lvl="1">
              <a:buFont typeface="Wingdings 2" pitchFamily="18" charset="2"/>
              <a:buNone/>
            </a:pPr>
            <a:r>
              <a:rPr lang="en-US" sz="1600" b="1" dirty="0" smtClean="0"/>
              <a:t>import </a:t>
            </a:r>
            <a:r>
              <a:rPr lang="en-US" sz="1600" b="1" dirty="0" err="1" smtClean="0"/>
              <a:t>ams.business.service.AMSService</a:t>
            </a:r>
            <a:r>
              <a:rPr lang="en-US" sz="1600" b="1" dirty="0" smtClean="0"/>
              <a:t>;</a:t>
            </a:r>
          </a:p>
          <a:p>
            <a:pPr lvl="1">
              <a:buFont typeface="Wingdings 2" pitchFamily="18" charset="2"/>
              <a:buNone/>
            </a:pPr>
            <a:r>
              <a:rPr lang="en-US" sz="1600" b="1" dirty="0" smtClean="0"/>
              <a:t>public class </a:t>
            </a:r>
            <a:r>
              <a:rPr lang="en-US" sz="1600" b="1" dirty="0" err="1" smtClean="0"/>
              <a:t>AMSDelegate</a:t>
            </a:r>
            <a:r>
              <a:rPr lang="en-US" sz="1600" b="1" dirty="0" smtClean="0"/>
              <a:t> {</a:t>
            </a:r>
          </a:p>
          <a:p>
            <a:pPr lvl="1">
              <a:buFont typeface="Wingdings 2" pitchFamily="18" charset="2"/>
              <a:buNone/>
            </a:pPr>
            <a:r>
              <a:rPr lang="en-US" sz="1600" b="1" dirty="0" smtClean="0"/>
              <a:t>private </a:t>
            </a:r>
            <a:r>
              <a:rPr lang="en-US" sz="1600" b="1" dirty="0" err="1" smtClean="0"/>
              <a:t>AMSService</a:t>
            </a:r>
            <a:r>
              <a:rPr lang="en-US" sz="1600" b="1" dirty="0" smtClean="0"/>
              <a:t> </a:t>
            </a:r>
            <a:r>
              <a:rPr lang="en-US" sz="1600" b="1" dirty="0" err="1" smtClean="0"/>
              <a:t>userService</a:t>
            </a:r>
            <a:r>
              <a:rPr lang="en-US" sz="1600" b="1" dirty="0" smtClean="0"/>
              <a:t>;</a:t>
            </a:r>
          </a:p>
          <a:p>
            <a:pPr lvl="1">
              <a:buFont typeface="Wingdings 2" pitchFamily="18" charset="2"/>
              <a:buNone/>
            </a:pPr>
            <a:r>
              <a:rPr lang="en-US" sz="1600" b="1" dirty="0" smtClean="0"/>
              <a:t>…</a:t>
            </a:r>
          </a:p>
          <a:p>
            <a:pPr lvl="1">
              <a:buFont typeface="Wingdings 2" pitchFamily="18" charset="2"/>
              <a:buNone/>
            </a:pPr>
            <a:r>
              <a:rPr lang="en-US" sz="1600" b="1" dirty="0" smtClean="0"/>
              <a:t> public void </a:t>
            </a:r>
            <a:r>
              <a:rPr lang="en-US" sz="1600" b="1" dirty="0" err="1" smtClean="0"/>
              <a:t>addUser</a:t>
            </a:r>
            <a:r>
              <a:rPr lang="en-US" sz="1600" b="1" dirty="0" smtClean="0"/>
              <a:t>() throws Exception {</a:t>
            </a:r>
          </a:p>
          <a:p>
            <a:pPr lvl="1">
              <a:buFont typeface="Wingdings 2" pitchFamily="18" charset="2"/>
              <a:buNone/>
            </a:pPr>
            <a:r>
              <a:rPr lang="en-US" sz="1600" b="1" dirty="0" smtClean="0"/>
              <a:t>        </a:t>
            </a:r>
            <a:r>
              <a:rPr lang="en-US" sz="1600" b="1" dirty="0" err="1" smtClean="0"/>
              <a:t>userService.addUser</a:t>
            </a:r>
            <a:r>
              <a:rPr lang="en-US" sz="1600" b="1" dirty="0" smtClean="0"/>
              <a:t>();</a:t>
            </a:r>
          </a:p>
          <a:p>
            <a:pPr lvl="1">
              <a:buFont typeface="Wingdings 2" pitchFamily="18" charset="2"/>
              <a:buNone/>
            </a:pPr>
            <a:r>
              <a:rPr lang="en-US" sz="1600" b="1" dirty="0" smtClean="0"/>
              <a:t>    }</a:t>
            </a:r>
          </a:p>
          <a:p>
            <a:pPr lvl="1">
              <a:buFont typeface="Wingdings 2" pitchFamily="18" charset="2"/>
              <a:buNone/>
            </a:pPr>
            <a:r>
              <a:rPr lang="en-US" sz="1600" b="1" dirty="0" smtClean="0"/>
              <a:t>}</a:t>
            </a:r>
          </a:p>
          <a:p>
            <a:pPr lvl="1">
              <a:buFont typeface="Wingdings 2" pitchFamily="18" charset="2"/>
              <a:buNone/>
            </a:pPr>
            <a:endParaRPr lang="en-US" sz="1600" b="1" dirty="0" smtClean="0"/>
          </a:p>
          <a:p>
            <a:endParaRPr lang="en-US" dirty="0" smtClean="0"/>
          </a:p>
        </p:txBody>
      </p:sp>
      <p:cxnSp>
        <p:nvCxnSpPr>
          <p:cNvPr id="6" name="Straight Arrow Connector 5"/>
          <p:cNvCxnSpPr/>
          <p:nvPr/>
        </p:nvCxnSpPr>
        <p:spPr bwMode="auto">
          <a:xfrm>
            <a:off x="4953000" y="5181600"/>
            <a:ext cx="990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6096000" y="5029200"/>
            <a:ext cx="2239963" cy="369888"/>
          </a:xfrm>
          <a:prstGeom prst="rect">
            <a:avLst/>
          </a:prstGeom>
        </p:spPr>
        <p:style>
          <a:lnRef idx="3">
            <a:schemeClr val="lt1"/>
          </a:lnRef>
          <a:fillRef idx="1">
            <a:schemeClr val="dk1"/>
          </a:fillRef>
          <a:effectRef idx="1">
            <a:schemeClr val="dk1"/>
          </a:effectRef>
          <a:fontRef idx="minor">
            <a:schemeClr val="lt1"/>
          </a:fontRef>
        </p:style>
        <p:txBody>
          <a:bodyPr wrap="none">
            <a:spAutoFit/>
          </a:bodyPr>
          <a:lstStyle/>
          <a:p>
            <a:pPr>
              <a:defRPr/>
            </a:pPr>
            <a:r>
              <a:rPr lang="en-US" dirty="0"/>
              <a:t>A sample joinpoint</a:t>
            </a:r>
          </a:p>
        </p:txBody>
      </p:sp>
      <p:sp>
        <p:nvSpPr>
          <p:cNvPr id="8" name="Title 1"/>
          <p:cNvSpPr>
            <a:spLocks noGrp="1"/>
          </p:cNvSpPr>
          <p:nvPr>
            <p:ph type="title"/>
          </p:nvPr>
        </p:nvSpPr>
        <p:spPr>
          <a:xfrm>
            <a:off x="1371600" y="76200"/>
            <a:ext cx="7543800" cy="1143000"/>
          </a:xfrm>
        </p:spPr>
        <p:txBody>
          <a:bodyPr/>
          <a:lstStyle/>
          <a:p>
            <a:r>
              <a:rPr lang="en-US" sz="3600" dirty="0" smtClean="0"/>
              <a:t>AOP: Terminologies (Contd.)</a:t>
            </a:r>
          </a:p>
        </p:txBody>
      </p:sp>
      <p:sp>
        <p:nvSpPr>
          <p:cNvPr id="9"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166</a:t>
            </a:fld>
            <a:endParaRPr lang="en-US" sz="1400" dirty="0"/>
          </a:p>
        </p:txBody>
      </p:sp>
    </p:spTree>
    <p:extLst>
      <p:ext uri="{BB962C8B-B14F-4D97-AF65-F5344CB8AC3E}">
        <p14:creationId xmlns:p14="http://schemas.microsoft.com/office/powerpoint/2010/main" val="251266476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gray">
          <a:xfrm>
            <a:off x="4724400" y="3276600"/>
            <a:ext cx="4419600" cy="2438400"/>
          </a:xfrm>
          <a:prstGeom prst="rect">
            <a:avLst/>
          </a:prstGeom>
          <a:gradFill flip="none" rotWithShape="1">
            <a:path path="circle">
              <a:fillToRect t="100000" r="100000"/>
            </a:path>
            <a:tileRect l="-100000" b="-100000"/>
          </a:gradFill>
          <a:ln w="9525">
            <a:solidFill>
              <a:schemeClr val="tx1">
                <a:lumMod val="75000"/>
              </a:schemeClr>
            </a:solidFill>
            <a:miter lim="800000"/>
            <a:headEnd/>
            <a:tailEnd/>
          </a:ln>
          <a:scene3d>
            <a:camera prst="orthographicFront"/>
            <a:lightRig rig="threePt" dir="t"/>
          </a:scene3d>
          <a:sp3d/>
        </p:spPr>
        <p:style>
          <a:lnRef idx="0">
            <a:scrgbClr r="0" g="0" b="0"/>
          </a:lnRef>
          <a:fillRef idx="1003">
            <a:schemeClr val="lt1"/>
          </a:fillRef>
          <a:effectRef idx="0">
            <a:scrgbClr r="0" g="0" b="0"/>
          </a:effectRef>
          <a:fontRef idx="major"/>
        </p:style>
        <p:txBody>
          <a:bodyPr/>
          <a:lstStyle/>
          <a:p>
            <a:pPr marL="342900" indent="-342900" algn="l" eaLnBrk="0" hangingPunct="0">
              <a:spcBef>
                <a:spcPct val="20000"/>
              </a:spcBef>
              <a:buSzPct val="95000"/>
              <a:defRPr/>
            </a:pPr>
            <a:r>
              <a:rPr lang="en-US" sz="1600" kern="0" dirty="0">
                <a:latin typeface="+mn-lt"/>
                <a:ea typeface="+mn-ea"/>
                <a:cs typeface="+mn-cs"/>
              </a:rPr>
              <a:t>@Aspect</a:t>
            </a:r>
          </a:p>
          <a:p>
            <a:pPr marL="342900" indent="-342900" algn="l" eaLnBrk="0" hangingPunct="0">
              <a:spcBef>
                <a:spcPct val="20000"/>
              </a:spcBef>
              <a:buSzPct val="95000"/>
              <a:defRPr/>
            </a:pPr>
            <a:r>
              <a:rPr lang="en-US" sz="1600" kern="0" dirty="0">
                <a:latin typeface="+mn-lt"/>
                <a:ea typeface="+mn-ea"/>
                <a:cs typeface="+mn-cs"/>
              </a:rPr>
              <a:t>public class </a:t>
            </a:r>
            <a:r>
              <a:rPr lang="en-US" sz="1600" kern="0" dirty="0" err="1">
                <a:latin typeface="+mn-lt"/>
                <a:ea typeface="+mn-ea"/>
                <a:cs typeface="+mn-cs"/>
              </a:rPr>
              <a:t>LoggingAspect</a:t>
            </a:r>
            <a:r>
              <a:rPr lang="en-US" sz="1600" kern="0" dirty="0">
                <a:latin typeface="+mn-lt"/>
                <a:ea typeface="+mn-ea"/>
                <a:cs typeface="+mn-cs"/>
              </a:rPr>
              <a:t> {</a:t>
            </a:r>
          </a:p>
          <a:p>
            <a:pPr marL="342900" indent="-342900" algn="l" eaLnBrk="0" hangingPunct="0">
              <a:spcBef>
                <a:spcPct val="20000"/>
              </a:spcBef>
              <a:buSzPct val="95000"/>
              <a:defRPr/>
            </a:pPr>
            <a:endParaRPr lang="en-US" sz="1600" kern="0" dirty="0">
              <a:latin typeface="+mn-lt"/>
              <a:ea typeface="+mn-ea"/>
              <a:cs typeface="+mn-cs"/>
            </a:endParaRPr>
          </a:p>
          <a:p>
            <a:pPr marL="342900" indent="-342900" algn="l" eaLnBrk="0" hangingPunct="0">
              <a:spcBef>
                <a:spcPct val="20000"/>
              </a:spcBef>
              <a:buSzPct val="95000"/>
              <a:defRPr/>
            </a:pPr>
            <a:r>
              <a:rPr lang="en-US" sz="1600" kern="0" dirty="0">
                <a:latin typeface="+mn-lt"/>
                <a:ea typeface="+mn-ea"/>
                <a:cs typeface="+mn-cs"/>
              </a:rPr>
              <a:t>    @Before("execution(* add*(..))")</a:t>
            </a:r>
          </a:p>
          <a:p>
            <a:pPr marL="342900" indent="-342900" algn="l" eaLnBrk="0" hangingPunct="0">
              <a:spcBef>
                <a:spcPct val="20000"/>
              </a:spcBef>
              <a:buSzPct val="95000"/>
              <a:defRPr/>
            </a:pPr>
            <a:r>
              <a:rPr lang="en-US" sz="1600" kern="0" dirty="0">
                <a:latin typeface="+mn-lt"/>
                <a:ea typeface="+mn-ea"/>
                <a:cs typeface="+mn-cs"/>
              </a:rPr>
              <a:t>    public void </a:t>
            </a:r>
            <a:r>
              <a:rPr lang="en-US" sz="1600" kern="0" dirty="0" err="1">
                <a:latin typeface="+mn-lt"/>
                <a:ea typeface="+mn-ea"/>
                <a:cs typeface="+mn-cs"/>
              </a:rPr>
              <a:t>beforeMethodInvocation</a:t>
            </a:r>
            <a:r>
              <a:rPr lang="en-US" sz="1600" kern="0" dirty="0">
                <a:latin typeface="+mn-lt"/>
                <a:ea typeface="+mn-ea"/>
                <a:cs typeface="+mn-cs"/>
              </a:rPr>
              <a:t>(final </a:t>
            </a:r>
            <a:r>
              <a:rPr lang="en-US" sz="1600" kern="0" dirty="0" err="1" smtClean="0">
                <a:latin typeface="+mn-lt"/>
                <a:ea typeface="+mn-ea"/>
                <a:cs typeface="+mn-cs"/>
              </a:rPr>
              <a:t>joinpoint</a:t>
            </a:r>
            <a:r>
              <a:rPr lang="en-US" sz="1600" kern="0" dirty="0" smtClean="0">
                <a:latin typeface="+mn-lt"/>
                <a:ea typeface="+mn-ea"/>
                <a:cs typeface="+mn-cs"/>
              </a:rPr>
              <a:t> </a:t>
            </a:r>
            <a:r>
              <a:rPr lang="en-US" sz="1600" kern="0" dirty="0" err="1" smtClean="0">
                <a:latin typeface="+mn-lt"/>
                <a:ea typeface="+mn-ea"/>
                <a:cs typeface="+mn-cs"/>
              </a:rPr>
              <a:t>joinpoint</a:t>
            </a:r>
            <a:r>
              <a:rPr lang="en-US" sz="1600" kern="0" dirty="0" smtClean="0">
                <a:latin typeface="+mn-lt"/>
                <a:ea typeface="+mn-ea"/>
                <a:cs typeface="+mn-cs"/>
              </a:rPr>
              <a:t>) </a:t>
            </a:r>
            <a:r>
              <a:rPr lang="en-US" sz="1600" kern="0" dirty="0">
                <a:latin typeface="+mn-lt"/>
                <a:ea typeface="+mn-ea"/>
                <a:cs typeface="+mn-cs"/>
              </a:rPr>
              <a:t>{</a:t>
            </a:r>
          </a:p>
          <a:p>
            <a:pPr marL="342900" indent="-342900" algn="l" eaLnBrk="0" hangingPunct="0">
              <a:spcBef>
                <a:spcPct val="20000"/>
              </a:spcBef>
              <a:buSzPct val="95000"/>
              <a:defRPr/>
            </a:pPr>
            <a:r>
              <a:rPr lang="en-US" sz="1600" kern="0" dirty="0">
                <a:latin typeface="+mn-lt"/>
              </a:rPr>
              <a:t>     // cross cutting functionality</a:t>
            </a:r>
            <a:endParaRPr lang="en-US" sz="1600" kern="0" dirty="0">
              <a:latin typeface="+mn-lt"/>
              <a:ea typeface="+mn-ea"/>
              <a:cs typeface="+mn-cs"/>
            </a:endParaRPr>
          </a:p>
          <a:p>
            <a:pPr marL="342900" indent="-342900" algn="l" eaLnBrk="0" hangingPunct="0">
              <a:spcBef>
                <a:spcPct val="20000"/>
              </a:spcBef>
              <a:buSzPct val="95000"/>
              <a:defRPr/>
            </a:pPr>
            <a:r>
              <a:rPr lang="en-US" sz="1600" kern="0" dirty="0">
                <a:latin typeface="+mn-lt"/>
                <a:ea typeface="+mn-ea"/>
                <a:cs typeface="+mn-cs"/>
              </a:rPr>
              <a:t>}</a:t>
            </a:r>
          </a:p>
        </p:txBody>
      </p:sp>
      <p:pic>
        <p:nvPicPr>
          <p:cNvPr id="21512" name="Picture 5" descr="advice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524000"/>
            <a:ext cx="236220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Grp="1" noChangeArrowheads="1"/>
          </p:cNvSpPr>
          <p:nvPr>
            <p:ph idx="1"/>
          </p:nvPr>
        </p:nvSpPr>
        <p:spPr>
          <a:xfrm>
            <a:off x="228600" y="1447800"/>
            <a:ext cx="8686800" cy="4946650"/>
          </a:xfrm>
        </p:spPr>
        <p:txBody>
          <a:bodyPr/>
          <a:lstStyle/>
          <a:p>
            <a:r>
              <a:rPr lang="en-US" dirty="0" smtClean="0"/>
              <a:t>Advice:</a:t>
            </a:r>
          </a:p>
          <a:p>
            <a:pPr lvl="1">
              <a:spcBef>
                <a:spcPts val="0"/>
              </a:spcBef>
            </a:pPr>
            <a:r>
              <a:rPr lang="en-US" dirty="0" smtClean="0"/>
              <a:t>Action taken by an aspect at a particular join </a:t>
            </a:r>
          </a:p>
          <a:p>
            <a:pPr marL="457200" lvl="1" indent="0">
              <a:spcBef>
                <a:spcPts val="0"/>
              </a:spcBef>
              <a:buNone/>
            </a:pPr>
            <a:r>
              <a:rPr lang="en-US" dirty="0" smtClean="0"/>
              <a:t>    point.</a:t>
            </a:r>
          </a:p>
          <a:p>
            <a:pPr lvl="1"/>
            <a:r>
              <a:rPr lang="en-US" dirty="0" smtClean="0"/>
              <a:t>Defines the </a:t>
            </a:r>
            <a:r>
              <a:rPr lang="en-US" i="1" dirty="0" smtClean="0"/>
              <a:t>What</a:t>
            </a:r>
            <a:r>
              <a:rPr lang="en-US" dirty="0" smtClean="0"/>
              <a:t> part</a:t>
            </a:r>
          </a:p>
          <a:p>
            <a:pPr lvl="1"/>
            <a:endParaRPr lang="en-US" dirty="0" smtClean="0"/>
          </a:p>
          <a:p>
            <a:r>
              <a:rPr lang="en-US" dirty="0" smtClean="0"/>
              <a:t>Types of  Spring  Advices:</a:t>
            </a:r>
          </a:p>
          <a:p>
            <a:pPr lvl="1"/>
            <a:r>
              <a:rPr lang="en-US" dirty="0" smtClean="0"/>
              <a:t>Before </a:t>
            </a:r>
          </a:p>
          <a:p>
            <a:pPr lvl="1"/>
            <a:r>
              <a:rPr lang="en-US" dirty="0" smtClean="0"/>
              <a:t>After</a:t>
            </a:r>
          </a:p>
          <a:p>
            <a:pPr lvl="1"/>
            <a:r>
              <a:rPr lang="en-US" dirty="0" smtClean="0"/>
              <a:t>After returning</a:t>
            </a:r>
          </a:p>
          <a:p>
            <a:pPr lvl="1"/>
            <a:r>
              <a:rPr lang="en-US" dirty="0" smtClean="0"/>
              <a:t>After throwing</a:t>
            </a:r>
          </a:p>
          <a:p>
            <a:pPr lvl="1"/>
            <a:r>
              <a:rPr lang="en-US" dirty="0" smtClean="0"/>
              <a:t>Around</a:t>
            </a:r>
          </a:p>
        </p:txBody>
      </p:sp>
      <p:sp>
        <p:nvSpPr>
          <p:cNvPr id="10" name="Title 1"/>
          <p:cNvSpPr>
            <a:spLocks noGrp="1"/>
          </p:cNvSpPr>
          <p:nvPr>
            <p:ph type="title"/>
          </p:nvPr>
        </p:nvSpPr>
        <p:spPr>
          <a:xfrm>
            <a:off x="1371600" y="76200"/>
            <a:ext cx="7543800" cy="1143000"/>
          </a:xfrm>
        </p:spPr>
        <p:txBody>
          <a:bodyPr/>
          <a:lstStyle/>
          <a:p>
            <a:r>
              <a:rPr lang="en-US" sz="3600" dirty="0" smtClean="0"/>
              <a:t>AOP: Terminologies  (Contd.)</a:t>
            </a:r>
          </a:p>
        </p:txBody>
      </p:sp>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167</a:t>
            </a:fld>
            <a:endParaRPr lang="en-US" sz="1400" dirty="0"/>
          </a:p>
        </p:txBody>
      </p:sp>
    </p:spTree>
    <p:extLst>
      <p:ext uri="{BB962C8B-B14F-4D97-AF65-F5344CB8AC3E}">
        <p14:creationId xmlns:p14="http://schemas.microsoft.com/office/powerpoint/2010/main" val="398702920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Picture 5" descr="advice-is-fre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4800600"/>
            <a:ext cx="1981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Grp="1" noChangeArrowheads="1"/>
          </p:cNvSpPr>
          <p:nvPr>
            <p:ph idx="1"/>
          </p:nvPr>
        </p:nvSpPr>
        <p:spPr>
          <a:xfrm>
            <a:off x="228600" y="1447800"/>
            <a:ext cx="8686800" cy="4946650"/>
          </a:xfrm>
        </p:spPr>
        <p:txBody>
          <a:bodyPr/>
          <a:lstStyle/>
          <a:p>
            <a:pPr eaLnBrk="0" hangingPunct="0">
              <a:buSzPct val="95000"/>
              <a:buFont typeface="Arial" pitchFamily="34" charset="0"/>
              <a:buChar char="•"/>
              <a:defRPr/>
            </a:pPr>
            <a:r>
              <a:rPr lang="en-US" sz="2400" kern="0" dirty="0"/>
              <a:t>Types of Advice:</a:t>
            </a:r>
          </a:p>
          <a:p>
            <a:pPr lvl="1">
              <a:buClr>
                <a:schemeClr val="accent1"/>
              </a:buClr>
              <a:buSzPct val="85000"/>
              <a:defRPr/>
            </a:pPr>
            <a:r>
              <a:rPr lang="en-US" b="1" dirty="0"/>
              <a:t>Before advice: </a:t>
            </a:r>
            <a:r>
              <a:rPr lang="en-US" dirty="0"/>
              <a:t>Advice that executes before a </a:t>
            </a:r>
            <a:r>
              <a:rPr lang="en-US" dirty="0" err="1" smtClean="0"/>
              <a:t>joinpoint</a:t>
            </a:r>
            <a:r>
              <a:rPr lang="en-US" dirty="0" smtClean="0"/>
              <a:t>, </a:t>
            </a:r>
            <a:r>
              <a:rPr lang="en-US" dirty="0"/>
              <a:t>but which does not have the ability to prevent execution flow proceeding to the </a:t>
            </a:r>
            <a:r>
              <a:rPr lang="en-US" dirty="0" err="1" smtClean="0"/>
              <a:t>joinpoint</a:t>
            </a:r>
            <a:r>
              <a:rPr lang="en-US" dirty="0" smtClean="0"/>
              <a:t> </a:t>
            </a:r>
            <a:r>
              <a:rPr lang="en-US" dirty="0"/>
              <a:t>(unless it throws an exception).</a:t>
            </a:r>
          </a:p>
          <a:p>
            <a:pPr lvl="1">
              <a:defRPr/>
            </a:pPr>
            <a:r>
              <a:rPr lang="en-US" sz="2400" b="1" dirty="0" smtClean="0">
                <a:ea typeface="+mn-ea"/>
                <a:cs typeface="+mn-cs"/>
              </a:rPr>
              <a:t>After returning advice</a:t>
            </a:r>
            <a:r>
              <a:rPr lang="en-US" sz="2400" dirty="0" smtClean="0">
                <a:ea typeface="+mn-ea"/>
                <a:cs typeface="+mn-cs"/>
              </a:rPr>
              <a:t>: Advice to be executed after a </a:t>
            </a:r>
            <a:r>
              <a:rPr lang="en-US" sz="2400" dirty="0" err="1" smtClean="0">
                <a:ea typeface="+mn-ea"/>
                <a:cs typeface="+mn-cs"/>
              </a:rPr>
              <a:t>joinpoint</a:t>
            </a:r>
            <a:r>
              <a:rPr lang="en-US" sz="2400" dirty="0" smtClean="0">
                <a:ea typeface="+mn-ea"/>
                <a:cs typeface="+mn-cs"/>
              </a:rPr>
              <a:t> completes normally. For example, if a method returns without throwing an exception.</a:t>
            </a:r>
          </a:p>
          <a:p>
            <a:pPr lvl="1">
              <a:defRPr/>
            </a:pPr>
            <a:r>
              <a:rPr lang="en-US" sz="2400" b="1" dirty="0" smtClean="0">
                <a:ea typeface="+mn-ea"/>
                <a:cs typeface="+mn-cs"/>
              </a:rPr>
              <a:t>After throwing advice</a:t>
            </a:r>
            <a:r>
              <a:rPr lang="en-US" sz="2400" dirty="0" smtClean="0">
                <a:ea typeface="+mn-ea"/>
                <a:cs typeface="+mn-cs"/>
              </a:rPr>
              <a:t>: Advice to be executed if a method exits by throwing an exception.</a:t>
            </a:r>
          </a:p>
        </p:txBody>
      </p:sp>
      <p:sp>
        <p:nvSpPr>
          <p:cNvPr id="10" name="Title 1"/>
          <p:cNvSpPr>
            <a:spLocks noGrp="1"/>
          </p:cNvSpPr>
          <p:nvPr>
            <p:ph type="title"/>
          </p:nvPr>
        </p:nvSpPr>
        <p:spPr>
          <a:xfrm>
            <a:off x="1371600" y="76200"/>
            <a:ext cx="7543800" cy="1143000"/>
          </a:xfrm>
        </p:spPr>
        <p:txBody>
          <a:bodyPr/>
          <a:lstStyle/>
          <a:p>
            <a:r>
              <a:rPr lang="en-US" sz="3600" dirty="0" smtClean="0"/>
              <a:t>AOP: Terminologies  (Contd.)</a:t>
            </a:r>
          </a:p>
        </p:txBody>
      </p:sp>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168</a:t>
            </a:fld>
            <a:endParaRPr lang="en-US" sz="1400" dirty="0"/>
          </a:p>
        </p:txBody>
      </p:sp>
    </p:spTree>
    <p:extLst>
      <p:ext uri="{BB962C8B-B14F-4D97-AF65-F5344CB8AC3E}">
        <p14:creationId xmlns:p14="http://schemas.microsoft.com/office/powerpoint/2010/main" val="42919323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ntent Placeholder 2"/>
          <p:cNvSpPr>
            <a:spLocks noGrp="1"/>
          </p:cNvSpPr>
          <p:nvPr>
            <p:ph idx="1"/>
          </p:nvPr>
        </p:nvSpPr>
        <p:spPr>
          <a:xfrm>
            <a:off x="228600" y="1447800"/>
            <a:ext cx="8686800" cy="4946650"/>
          </a:xfrm>
        </p:spPr>
        <p:txBody>
          <a:bodyPr/>
          <a:lstStyle/>
          <a:p>
            <a:pPr marL="742950" lvl="2" indent="-342900">
              <a:buSzPct val="95000"/>
              <a:buFont typeface="Arial" pitchFamily="34" charset="0"/>
              <a:buChar char="–"/>
            </a:pPr>
            <a:r>
              <a:rPr lang="en-US" sz="2400" b="1" dirty="0" smtClean="0"/>
              <a:t>After (finally) advice: </a:t>
            </a:r>
            <a:r>
              <a:rPr lang="en-US" sz="2400" dirty="0" smtClean="0"/>
              <a:t>Advice to be executed regardless of the means by which a </a:t>
            </a:r>
            <a:r>
              <a:rPr lang="en-US" sz="2400" dirty="0" err="1" smtClean="0"/>
              <a:t>joinpoint</a:t>
            </a:r>
            <a:r>
              <a:rPr lang="en-US" sz="2400" dirty="0" smtClean="0"/>
              <a:t> exits (normal or exceptional return).</a:t>
            </a:r>
          </a:p>
          <a:p>
            <a:pPr marL="742950" lvl="2" indent="-342900">
              <a:buSzPct val="95000"/>
              <a:buFont typeface="Arial" pitchFamily="34" charset="0"/>
              <a:buChar char="–"/>
            </a:pPr>
            <a:r>
              <a:rPr lang="en-US" sz="2400" b="1" kern="0" dirty="0" smtClean="0"/>
              <a:t>Around </a:t>
            </a:r>
            <a:r>
              <a:rPr lang="en-US" sz="2400" b="1" kern="0" dirty="0"/>
              <a:t>advice: </a:t>
            </a:r>
            <a:r>
              <a:rPr lang="en-US" sz="2400" kern="0" dirty="0"/>
              <a:t>Advice that surrounds a </a:t>
            </a:r>
            <a:r>
              <a:rPr lang="en-US" sz="2400" kern="0" dirty="0" err="1" smtClean="0"/>
              <a:t>joinpoint</a:t>
            </a:r>
            <a:r>
              <a:rPr lang="en-US" sz="2400" kern="0" dirty="0" smtClean="0"/>
              <a:t> </a:t>
            </a:r>
            <a:r>
              <a:rPr lang="en-US" sz="2400" kern="0" dirty="0"/>
              <a:t>such as a method invocation. This is the most powerful kind of advice. Around advice can perform custom behavior before and after the method invocation. It is also responsible for choosing whether to proceed to the </a:t>
            </a:r>
            <a:r>
              <a:rPr lang="en-US" sz="2400" kern="0" dirty="0" err="1" smtClean="0"/>
              <a:t>joinpoint</a:t>
            </a:r>
            <a:r>
              <a:rPr lang="en-US" sz="2400" kern="0" dirty="0" smtClean="0"/>
              <a:t> </a:t>
            </a:r>
            <a:r>
              <a:rPr lang="en-US" sz="2400" kern="0" dirty="0"/>
              <a:t>or to shortcut the advised method execution by returning its own return value or throwing an exception.</a:t>
            </a:r>
          </a:p>
          <a:p>
            <a:pPr marL="342900" lvl="1" indent="-342900">
              <a:buClrTx/>
              <a:buSzPct val="95000"/>
              <a:buFont typeface="Arial" pitchFamily="34" charset="0"/>
              <a:buChar char="•"/>
            </a:pPr>
            <a:endParaRPr lang="en-US" dirty="0" smtClean="0"/>
          </a:p>
          <a:p>
            <a:endParaRPr lang="en-US" sz="2000" dirty="0" smtClean="0"/>
          </a:p>
        </p:txBody>
      </p:sp>
      <p:pic>
        <p:nvPicPr>
          <p:cNvPr id="23557" name="Picture 4" descr="advi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929744"/>
            <a:ext cx="2209800" cy="180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1371600" y="76200"/>
            <a:ext cx="7543800" cy="1143000"/>
          </a:xfrm>
        </p:spPr>
        <p:txBody>
          <a:bodyPr/>
          <a:lstStyle/>
          <a:p>
            <a:r>
              <a:rPr lang="en-US" dirty="0">
                <a:solidFill>
                  <a:schemeClr val="tx2">
                    <a:lumMod val="75000"/>
                  </a:schemeClr>
                </a:solidFill>
              </a:rPr>
              <a:t>AOP: Terminologies </a:t>
            </a:r>
            <a:r>
              <a:rPr lang="en-US" dirty="0" smtClean="0">
                <a:solidFill>
                  <a:schemeClr val="tx2">
                    <a:lumMod val="75000"/>
                  </a:schemeClr>
                </a:solidFill>
              </a:rPr>
              <a:t>(</a:t>
            </a:r>
            <a:r>
              <a:rPr lang="en-US" dirty="0">
                <a:solidFill>
                  <a:schemeClr val="tx2">
                    <a:lumMod val="75000"/>
                  </a:schemeClr>
                </a:solidFill>
              </a:rPr>
              <a:t>Contd.)</a:t>
            </a:r>
          </a:p>
        </p:txBody>
      </p:sp>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169</a:t>
            </a:fld>
            <a:endParaRPr lang="en-US" sz="1400" dirty="0"/>
          </a:p>
        </p:txBody>
      </p:sp>
    </p:spTree>
    <p:extLst>
      <p:ext uri="{BB962C8B-B14F-4D97-AF65-F5344CB8AC3E}">
        <p14:creationId xmlns:p14="http://schemas.microsoft.com/office/powerpoint/2010/main" val="4084603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447800" y="0"/>
            <a:ext cx="7086600" cy="1142999"/>
          </a:xfrm>
        </p:spPr>
        <p:txBody>
          <a:bodyPr/>
          <a:lstStyle/>
          <a:p>
            <a:r>
              <a:rPr lang="en-US" sz="3600" dirty="0" smtClean="0"/>
              <a:t>Spring Framework Overview (Contd.)</a:t>
            </a:r>
          </a:p>
        </p:txBody>
      </p:sp>
      <p:sp>
        <p:nvSpPr>
          <p:cNvPr id="13315" name="Content Placeholder 2"/>
          <p:cNvSpPr>
            <a:spLocks noGrp="1"/>
          </p:cNvSpPr>
          <p:nvPr>
            <p:ph idx="1"/>
          </p:nvPr>
        </p:nvSpPr>
        <p:spPr/>
        <p:txBody>
          <a:bodyPr/>
          <a:lstStyle/>
          <a:p>
            <a:r>
              <a:rPr lang="en-US" dirty="0" smtClean="0"/>
              <a:t>Spring aims at making </a:t>
            </a:r>
            <a:r>
              <a:rPr lang="en-US" dirty="0" err="1" smtClean="0"/>
              <a:t>JavaEE</a:t>
            </a:r>
            <a:r>
              <a:rPr lang="en-US" dirty="0" smtClean="0"/>
              <a:t> development easier.</a:t>
            </a:r>
          </a:p>
          <a:p>
            <a:pPr lvl="1"/>
            <a:r>
              <a:rPr lang="en-US" dirty="0" smtClean="0"/>
              <a:t>Spring provides enterprise service to Plain Old Java Objects (POJO)</a:t>
            </a:r>
          </a:p>
          <a:p>
            <a:pPr lvl="1"/>
            <a:r>
              <a:rPr lang="en-US" dirty="0" smtClean="0"/>
              <a:t>Spring  has a nice balance between constraint and freedom. A good framework should provide guidance with respect to good practice, making the right thing easy to do. However, it should not be overly restrictive, placing requirements on code, using it, causing lock in and constraining developers in appropriate ways.</a:t>
            </a:r>
          </a:p>
          <a:p>
            <a:pPr>
              <a:buFont typeface="Wingdings" pitchFamily="2" charset="2"/>
              <a:buNone/>
            </a:pPr>
            <a:endParaRPr lang="en-US" dirty="0" smtClean="0"/>
          </a:p>
        </p:txBody>
      </p:sp>
      <p:sp>
        <p:nvSpPr>
          <p:cNvPr id="1331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7B8B63B8-86B6-47D7-9159-988E211BAAEA}" type="slidenum">
              <a:rPr lang="en-US" b="0" smtClean="0">
                <a:solidFill>
                  <a:srgbClr val="000000"/>
                </a:solidFill>
                <a:latin typeface="Verdana" pitchFamily="34" charset="0"/>
              </a:rPr>
              <a:pPr eaLnBrk="1" hangingPunct="1"/>
              <a:t>17</a:t>
            </a:fld>
            <a:endParaRPr lang="en-US" b="0" smtClean="0">
              <a:solidFill>
                <a:srgbClr val="000000"/>
              </a:solidFill>
              <a:latin typeface="Verdana" pitchFamily="34" charset="0"/>
            </a:endParaRPr>
          </a:p>
        </p:txBody>
      </p:sp>
    </p:spTree>
    <p:extLst>
      <p:ext uri="{BB962C8B-B14F-4D97-AF65-F5344CB8AC3E}">
        <p14:creationId xmlns:p14="http://schemas.microsoft.com/office/powerpoint/2010/main" val="415072745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371600" y="76200"/>
            <a:ext cx="7543800" cy="1143000"/>
          </a:xfrm>
        </p:spPr>
        <p:txBody>
          <a:bodyPr/>
          <a:lstStyle/>
          <a:p>
            <a:pPr eaLnBrk="1" hangingPunct="1"/>
            <a:r>
              <a:rPr lang="en-US" sz="3600" dirty="0" smtClean="0"/>
              <a:t>AOP: Terminologies (Contd.)</a:t>
            </a:r>
          </a:p>
        </p:txBody>
      </p:sp>
      <p:sp>
        <p:nvSpPr>
          <p:cNvPr id="15364" name="Rectangle 3"/>
          <p:cNvSpPr>
            <a:spLocks noGrp="1" noChangeArrowheads="1"/>
          </p:cNvSpPr>
          <p:nvPr>
            <p:ph type="body" idx="1"/>
          </p:nvPr>
        </p:nvSpPr>
        <p:spPr>
          <a:xfrm>
            <a:off x="228600" y="1371600"/>
            <a:ext cx="8686800" cy="2743200"/>
          </a:xfrm>
        </p:spPr>
        <p:txBody>
          <a:bodyPr/>
          <a:lstStyle/>
          <a:p>
            <a:pPr>
              <a:defRPr/>
            </a:pPr>
            <a:r>
              <a:rPr lang="en-US" dirty="0" smtClean="0"/>
              <a:t>Pointcut:</a:t>
            </a:r>
          </a:p>
          <a:p>
            <a:pPr lvl="1">
              <a:defRPr/>
            </a:pPr>
            <a:r>
              <a:rPr lang="en-US" dirty="0" smtClean="0"/>
              <a:t>An expression for the selection of </a:t>
            </a:r>
            <a:r>
              <a:rPr lang="en-US" dirty="0" err="1" smtClean="0"/>
              <a:t>joinpoints</a:t>
            </a:r>
            <a:r>
              <a:rPr lang="en-US" dirty="0" smtClean="0"/>
              <a:t>. </a:t>
            </a:r>
          </a:p>
          <a:p>
            <a:pPr lvl="1">
              <a:defRPr/>
            </a:pPr>
            <a:r>
              <a:rPr lang="en-US" dirty="0" smtClean="0"/>
              <a:t>It can be a collection of </a:t>
            </a:r>
            <a:r>
              <a:rPr lang="en-US" dirty="0" err="1" smtClean="0"/>
              <a:t>joinpoints</a:t>
            </a:r>
            <a:r>
              <a:rPr lang="en-US" dirty="0" smtClean="0"/>
              <a:t> used to define an advice that has to be executed. By defining pointcuts you can have control of the objects composing the application, at the points where the advices are applied.</a:t>
            </a:r>
          </a:p>
          <a:p>
            <a:pPr lvl="1">
              <a:defRPr/>
            </a:pPr>
            <a:r>
              <a:rPr lang="en-US" dirty="0" smtClean="0"/>
              <a:t>Define the “Where” part</a:t>
            </a:r>
          </a:p>
          <a:p>
            <a:pPr lvl="1">
              <a:defRPr/>
            </a:pPr>
            <a:r>
              <a:rPr lang="en-US" kern="1200" dirty="0" smtClean="0"/>
              <a:t>Spring uses the AspectJ pointcut expression language by default</a:t>
            </a:r>
            <a:endParaRPr lang="en-US" dirty="0" smtClean="0"/>
          </a:p>
        </p:txBody>
      </p:sp>
      <p:sp>
        <p:nvSpPr>
          <p:cNvPr id="5"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170</a:t>
            </a:fld>
            <a:endParaRPr lang="en-US" sz="1400" dirty="0"/>
          </a:p>
        </p:txBody>
      </p:sp>
    </p:spTree>
    <p:extLst>
      <p:ext uri="{BB962C8B-B14F-4D97-AF65-F5344CB8AC3E}">
        <p14:creationId xmlns:p14="http://schemas.microsoft.com/office/powerpoint/2010/main" val="332513368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371600" y="76200"/>
            <a:ext cx="7543800" cy="1143000"/>
          </a:xfrm>
        </p:spPr>
        <p:txBody>
          <a:bodyPr/>
          <a:lstStyle/>
          <a:p>
            <a:pPr eaLnBrk="1" hangingPunct="1"/>
            <a:r>
              <a:rPr lang="en-US" sz="3600" dirty="0" smtClean="0"/>
              <a:t>AOP: Terminologies (Contd.)</a:t>
            </a:r>
          </a:p>
        </p:txBody>
      </p:sp>
      <p:sp>
        <p:nvSpPr>
          <p:cNvPr id="5" name="Rectangle 3"/>
          <p:cNvSpPr txBox="1">
            <a:spLocks noChangeArrowheads="1"/>
          </p:cNvSpPr>
          <p:nvPr/>
        </p:nvSpPr>
        <p:spPr bwMode="gray">
          <a:xfrm>
            <a:off x="762000" y="1524000"/>
            <a:ext cx="7543800" cy="2057400"/>
          </a:xfrm>
          <a:prstGeom prst="rect">
            <a:avLst/>
          </a:prstGeom>
          <a:gradFill flip="none" rotWithShape="1">
            <a:path path="circle">
              <a:fillToRect t="100000" r="100000"/>
            </a:path>
            <a:tileRect l="-100000" b="-100000"/>
          </a:gradFill>
          <a:ln w="9525">
            <a:solidFill>
              <a:schemeClr val="tx1">
                <a:lumMod val="75000"/>
              </a:schemeClr>
            </a:solidFill>
            <a:miter lim="800000"/>
            <a:headEnd/>
            <a:tailEnd/>
          </a:ln>
          <a:scene3d>
            <a:camera prst="orthographicFront"/>
            <a:lightRig rig="threePt" dir="t"/>
          </a:scene3d>
          <a:sp3d/>
        </p:spPr>
        <p:style>
          <a:lnRef idx="0">
            <a:scrgbClr r="0" g="0" b="0"/>
          </a:lnRef>
          <a:fillRef idx="1003">
            <a:schemeClr val="lt1"/>
          </a:fillRef>
          <a:effectRef idx="0">
            <a:scrgbClr r="0" g="0" b="0"/>
          </a:effectRef>
          <a:fontRef idx="major"/>
        </p:style>
        <p:txBody>
          <a:bodyPr/>
          <a:lstStyle/>
          <a:p>
            <a:pPr marL="342900" indent="-342900" algn="l" eaLnBrk="0" hangingPunct="0">
              <a:spcBef>
                <a:spcPct val="20000"/>
              </a:spcBef>
              <a:buSzPct val="95000"/>
              <a:defRPr/>
            </a:pPr>
            <a:r>
              <a:rPr lang="en-US" sz="1600" kern="0" dirty="0">
                <a:latin typeface="+mn-lt"/>
                <a:ea typeface="+mn-ea"/>
                <a:cs typeface="+mn-cs"/>
              </a:rPr>
              <a:t>@Aspect</a:t>
            </a:r>
          </a:p>
          <a:p>
            <a:pPr marL="342900" indent="-342900" algn="l" eaLnBrk="0" hangingPunct="0">
              <a:spcBef>
                <a:spcPct val="20000"/>
              </a:spcBef>
              <a:buSzPct val="95000"/>
              <a:defRPr/>
            </a:pPr>
            <a:r>
              <a:rPr lang="en-US" sz="1600" kern="0" dirty="0">
                <a:latin typeface="+mn-lt"/>
                <a:ea typeface="+mn-ea"/>
                <a:cs typeface="+mn-cs"/>
              </a:rPr>
              <a:t>public class </a:t>
            </a:r>
            <a:r>
              <a:rPr lang="en-US" sz="1600" kern="0" dirty="0" err="1">
                <a:latin typeface="+mn-lt"/>
                <a:ea typeface="+mn-ea"/>
                <a:cs typeface="+mn-cs"/>
              </a:rPr>
              <a:t>LoggingAspect</a:t>
            </a:r>
            <a:r>
              <a:rPr lang="en-US" sz="1600" kern="0" dirty="0">
                <a:latin typeface="+mn-lt"/>
                <a:ea typeface="+mn-ea"/>
                <a:cs typeface="+mn-cs"/>
              </a:rPr>
              <a:t> {</a:t>
            </a:r>
          </a:p>
          <a:p>
            <a:pPr marL="342900" indent="-342900" algn="l" eaLnBrk="0" hangingPunct="0">
              <a:spcBef>
                <a:spcPct val="20000"/>
              </a:spcBef>
              <a:buSzPct val="95000"/>
              <a:defRPr/>
            </a:pPr>
            <a:endParaRPr lang="en-US" sz="1600" kern="0" dirty="0">
              <a:latin typeface="+mn-lt"/>
              <a:ea typeface="+mn-ea"/>
              <a:cs typeface="+mn-cs"/>
            </a:endParaRPr>
          </a:p>
          <a:p>
            <a:pPr marL="342900" indent="-342900" algn="l" eaLnBrk="0" hangingPunct="0">
              <a:spcBef>
                <a:spcPct val="20000"/>
              </a:spcBef>
              <a:buSzPct val="95000"/>
              <a:defRPr/>
            </a:pPr>
            <a:r>
              <a:rPr lang="en-US" sz="1600" kern="0" dirty="0">
                <a:latin typeface="+mn-lt"/>
                <a:ea typeface="+mn-ea"/>
                <a:cs typeface="+mn-cs"/>
              </a:rPr>
              <a:t>    @Before("execution(* </a:t>
            </a:r>
            <a:r>
              <a:rPr lang="en-US" sz="1600" kern="0" dirty="0" err="1">
                <a:latin typeface="+mn-lt"/>
                <a:ea typeface="+mn-ea"/>
                <a:cs typeface="+mn-cs"/>
              </a:rPr>
              <a:t>ams.business.delegate.AMSDelegate.add</a:t>
            </a:r>
            <a:r>
              <a:rPr lang="en-US" sz="1600" kern="0" dirty="0">
                <a:latin typeface="+mn-lt"/>
                <a:ea typeface="+mn-ea"/>
                <a:cs typeface="+mn-cs"/>
              </a:rPr>
              <a:t>*(..))")</a:t>
            </a:r>
          </a:p>
          <a:p>
            <a:pPr marL="342900" indent="-342900" algn="l" eaLnBrk="0" hangingPunct="0">
              <a:spcBef>
                <a:spcPct val="20000"/>
              </a:spcBef>
              <a:buSzPct val="95000"/>
              <a:defRPr/>
            </a:pPr>
            <a:r>
              <a:rPr lang="en-US" sz="1600" kern="0" dirty="0">
                <a:latin typeface="+mn-lt"/>
                <a:ea typeface="+mn-ea"/>
                <a:cs typeface="+mn-cs"/>
              </a:rPr>
              <a:t>    public void </a:t>
            </a:r>
            <a:r>
              <a:rPr lang="en-US" sz="1600" kern="0" dirty="0" err="1">
                <a:latin typeface="+mn-lt"/>
                <a:ea typeface="+mn-ea"/>
                <a:cs typeface="+mn-cs"/>
              </a:rPr>
              <a:t>beforeMethodInvocation</a:t>
            </a:r>
            <a:r>
              <a:rPr lang="en-US" sz="1600" kern="0" dirty="0">
                <a:latin typeface="+mn-lt"/>
                <a:ea typeface="+mn-ea"/>
                <a:cs typeface="+mn-cs"/>
              </a:rPr>
              <a:t>(final </a:t>
            </a:r>
            <a:r>
              <a:rPr lang="en-US" sz="1600" kern="0" dirty="0" err="1" smtClean="0">
                <a:latin typeface="+mn-lt"/>
                <a:ea typeface="+mn-ea"/>
                <a:cs typeface="+mn-cs"/>
              </a:rPr>
              <a:t>joinpoint</a:t>
            </a:r>
            <a:r>
              <a:rPr lang="en-US" sz="1600" kern="0" dirty="0" smtClean="0">
                <a:latin typeface="+mn-lt"/>
                <a:ea typeface="+mn-ea"/>
                <a:cs typeface="+mn-cs"/>
              </a:rPr>
              <a:t> </a:t>
            </a:r>
            <a:r>
              <a:rPr lang="en-US" sz="1600" kern="0" dirty="0" err="1" smtClean="0">
                <a:latin typeface="+mn-lt"/>
                <a:ea typeface="+mn-ea"/>
                <a:cs typeface="+mn-cs"/>
              </a:rPr>
              <a:t>joinpoint</a:t>
            </a:r>
            <a:r>
              <a:rPr lang="en-US" sz="1600" kern="0" dirty="0" smtClean="0">
                <a:latin typeface="+mn-lt"/>
                <a:ea typeface="+mn-ea"/>
                <a:cs typeface="+mn-cs"/>
              </a:rPr>
              <a:t>) </a:t>
            </a:r>
            <a:r>
              <a:rPr lang="en-US" sz="1600" kern="0" dirty="0">
                <a:latin typeface="+mn-lt"/>
                <a:ea typeface="+mn-ea"/>
                <a:cs typeface="+mn-cs"/>
              </a:rPr>
              <a:t>{</a:t>
            </a:r>
          </a:p>
          <a:p>
            <a:pPr marL="342900" indent="-342900" algn="l" eaLnBrk="0" hangingPunct="0">
              <a:spcBef>
                <a:spcPct val="20000"/>
              </a:spcBef>
              <a:buSzPct val="95000"/>
              <a:defRPr/>
            </a:pPr>
            <a:r>
              <a:rPr lang="en-US" sz="1600" kern="0" dirty="0">
                <a:latin typeface="+mn-lt"/>
              </a:rPr>
              <a:t>     // cross cutting functionality</a:t>
            </a:r>
            <a:endParaRPr lang="en-US" sz="1600" kern="0" dirty="0">
              <a:latin typeface="+mn-lt"/>
              <a:ea typeface="+mn-ea"/>
              <a:cs typeface="+mn-cs"/>
            </a:endParaRPr>
          </a:p>
          <a:p>
            <a:pPr marL="342900" indent="-342900" algn="l" eaLnBrk="0" hangingPunct="0">
              <a:spcBef>
                <a:spcPct val="20000"/>
              </a:spcBef>
              <a:buSzPct val="95000"/>
              <a:defRPr/>
            </a:pPr>
            <a:r>
              <a:rPr lang="en-US" sz="1600" kern="0" dirty="0">
                <a:latin typeface="+mn-lt"/>
                <a:ea typeface="+mn-ea"/>
                <a:cs typeface="+mn-cs"/>
              </a:rPr>
              <a:t>}</a:t>
            </a:r>
          </a:p>
        </p:txBody>
      </p:sp>
      <p:cxnSp>
        <p:nvCxnSpPr>
          <p:cNvPr id="24584" name="Straight Connector 10"/>
          <p:cNvCxnSpPr>
            <a:cxnSpLocks noChangeShapeType="1"/>
          </p:cNvCxnSpPr>
          <p:nvPr/>
        </p:nvCxnSpPr>
        <p:spPr bwMode="auto">
          <a:xfrm rot="5400000" flipH="1" flipV="1">
            <a:off x="3200401" y="1905000"/>
            <a:ext cx="152400" cy="31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4585" name="Straight Arrow Connector 12"/>
          <p:cNvCxnSpPr>
            <a:cxnSpLocks noChangeShapeType="1"/>
          </p:cNvCxnSpPr>
          <p:nvPr/>
        </p:nvCxnSpPr>
        <p:spPr bwMode="auto">
          <a:xfrm>
            <a:off x="3276600" y="1828800"/>
            <a:ext cx="35052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4586" name="TextBox 13"/>
          <p:cNvSpPr txBox="1">
            <a:spLocks noChangeArrowheads="1"/>
          </p:cNvSpPr>
          <p:nvPr/>
        </p:nvSpPr>
        <p:spPr bwMode="auto">
          <a:xfrm>
            <a:off x="6934200" y="1600200"/>
            <a:ext cx="1108075" cy="369888"/>
          </a:xfrm>
          <a:prstGeom prst="rect">
            <a:avLst/>
          </a:prstGeom>
          <a:solidFill>
            <a:schemeClr val="tx1"/>
          </a:solidFill>
          <a:ln w="9525">
            <a:noFill/>
            <a:miter lim="800000"/>
            <a:headEnd/>
            <a:tailEnd/>
          </a:ln>
        </p:spPr>
        <p:txBody>
          <a:bodyPr wrap="none">
            <a:spAutoFit/>
          </a:bodyPr>
          <a:lstStyle/>
          <a:p>
            <a:pPr>
              <a:defRPr/>
            </a:pPr>
            <a:r>
              <a:rPr lang="en-US" dirty="0">
                <a:solidFill>
                  <a:schemeClr val="bg1"/>
                </a:solidFill>
                <a:latin typeface="+mn-lt"/>
              </a:rPr>
              <a:t>Pointcu</a:t>
            </a:r>
            <a:r>
              <a:rPr lang="en-US" dirty="0">
                <a:solidFill>
                  <a:schemeClr val="bg1"/>
                </a:solidFill>
                <a:latin typeface="Arial" pitchFamily="34" charset="0"/>
              </a:rPr>
              <a:t>t</a:t>
            </a:r>
          </a:p>
        </p:txBody>
      </p:sp>
      <p:sp>
        <p:nvSpPr>
          <p:cNvPr id="8"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171</a:t>
            </a:fld>
            <a:endParaRPr lang="en-US" sz="1400" dirty="0"/>
          </a:p>
        </p:txBody>
      </p:sp>
    </p:spTree>
    <p:extLst>
      <p:ext uri="{BB962C8B-B14F-4D97-AF65-F5344CB8AC3E}">
        <p14:creationId xmlns:p14="http://schemas.microsoft.com/office/powerpoint/2010/main" val="349920494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sz="3600" dirty="0" smtClean="0"/>
              <a:t>AOP: Terminologies (Contd.)</a:t>
            </a:r>
          </a:p>
        </p:txBody>
      </p:sp>
      <p:sp>
        <p:nvSpPr>
          <p:cNvPr id="16388" name="Rectangle 3"/>
          <p:cNvSpPr>
            <a:spLocks noGrp="1" noChangeArrowheads="1"/>
          </p:cNvSpPr>
          <p:nvPr>
            <p:ph type="body" idx="1"/>
          </p:nvPr>
        </p:nvSpPr>
        <p:spPr>
          <a:xfrm>
            <a:off x="228600" y="1447800"/>
            <a:ext cx="8686800" cy="4946650"/>
          </a:xfrm>
        </p:spPr>
        <p:txBody>
          <a:bodyPr/>
          <a:lstStyle/>
          <a:p>
            <a:pPr>
              <a:defRPr/>
            </a:pPr>
            <a:r>
              <a:rPr lang="en-US" sz="2800" dirty="0" smtClean="0"/>
              <a:t>Target Object:</a:t>
            </a:r>
          </a:p>
          <a:p>
            <a:pPr lvl="1">
              <a:defRPr/>
            </a:pPr>
            <a:r>
              <a:rPr lang="en-US" sz="2400" dirty="0" smtClean="0">
                <a:ea typeface="+mn-ea"/>
                <a:cs typeface="+mn-cs"/>
              </a:rPr>
              <a:t>It is an object being advised by one or more aspects. It is also referred to as the </a:t>
            </a:r>
            <a:r>
              <a:rPr lang="en-US" sz="2400" i="1" dirty="0" smtClean="0">
                <a:ea typeface="+mn-ea"/>
                <a:cs typeface="+mn-cs"/>
              </a:rPr>
              <a:t>advised object.</a:t>
            </a:r>
          </a:p>
          <a:p>
            <a:pPr lvl="1">
              <a:defRPr/>
            </a:pPr>
            <a:r>
              <a:rPr lang="en-US" sz="2400" dirty="0" smtClean="0">
                <a:ea typeface="+mn-ea"/>
                <a:cs typeface="+mn-cs"/>
              </a:rPr>
              <a:t>Since Spring AOP is implemented using runtime proxies, this object will always be a </a:t>
            </a:r>
            <a:r>
              <a:rPr lang="en-US" sz="2400" b="1" i="1" dirty="0" smtClean="0">
                <a:ea typeface="+mn-ea"/>
                <a:cs typeface="+mn-cs"/>
              </a:rPr>
              <a:t>proxied</a:t>
            </a:r>
            <a:r>
              <a:rPr lang="en-US" sz="2400" i="1" dirty="0" smtClean="0"/>
              <a:t> object.</a:t>
            </a:r>
            <a:endParaRPr lang="en-US" sz="2400" dirty="0" smtClean="0"/>
          </a:p>
          <a:p>
            <a:pPr lvl="1">
              <a:buFont typeface="Wingdings 2" pitchFamily="18" charset="2"/>
              <a:buNone/>
              <a:defRPr/>
            </a:pPr>
            <a:endParaRPr lang="en-US" dirty="0" smtClean="0"/>
          </a:p>
        </p:txBody>
      </p:sp>
      <p:sp>
        <p:nvSpPr>
          <p:cNvPr id="5"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172</a:t>
            </a:fld>
            <a:endParaRPr lang="en-US" sz="1400" dirty="0"/>
          </a:p>
        </p:txBody>
      </p:sp>
    </p:spTree>
    <p:extLst>
      <p:ext uri="{BB962C8B-B14F-4D97-AF65-F5344CB8AC3E}">
        <p14:creationId xmlns:p14="http://schemas.microsoft.com/office/powerpoint/2010/main" val="417511812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Grp="1" noChangeArrowheads="1"/>
          </p:cNvSpPr>
          <p:nvPr>
            <p:ph idx="1"/>
          </p:nvPr>
        </p:nvSpPr>
        <p:spPr>
          <a:xfrm>
            <a:off x="228600" y="1447800"/>
            <a:ext cx="8686800" cy="4946650"/>
          </a:xfrm>
        </p:spPr>
        <p:txBody>
          <a:bodyPr/>
          <a:lstStyle/>
          <a:p>
            <a:r>
              <a:rPr lang="en-US" dirty="0" smtClean="0"/>
              <a:t>Weaving</a:t>
            </a:r>
          </a:p>
          <a:p>
            <a:pPr lvl="1"/>
            <a:r>
              <a:rPr lang="en-US" dirty="0" smtClean="0"/>
              <a:t>Linking aspects with other application types or objects to create an advised object.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a:t>Spring AOP performs weaving at runtime</a:t>
            </a:r>
          </a:p>
          <a:p>
            <a:pPr lvl="1"/>
            <a:endParaRPr lang="en-US" dirty="0" smtClean="0"/>
          </a:p>
          <a:p>
            <a:pPr lvl="1">
              <a:buFont typeface="Wingdings 2" pitchFamily="18" charset="2"/>
              <a:buNone/>
            </a:pPr>
            <a:endParaRPr lang="en-US" dirty="0" smtClean="0"/>
          </a:p>
        </p:txBody>
      </p:sp>
      <p:sp>
        <p:nvSpPr>
          <p:cNvPr id="26627" name="Rectangle 2"/>
          <p:cNvSpPr>
            <a:spLocks noGrp="1" noChangeArrowheads="1"/>
          </p:cNvSpPr>
          <p:nvPr>
            <p:ph type="title"/>
          </p:nvPr>
        </p:nvSpPr>
        <p:spPr>
          <a:xfrm>
            <a:off x="1371600" y="76200"/>
            <a:ext cx="7543800" cy="1143000"/>
          </a:xfrm>
        </p:spPr>
        <p:txBody>
          <a:bodyPr/>
          <a:lstStyle/>
          <a:p>
            <a:pPr eaLnBrk="1" hangingPunct="1"/>
            <a:r>
              <a:rPr lang="en-US" sz="3600" dirty="0" smtClean="0"/>
              <a:t>AOP: Terminologies (Contd.)</a:t>
            </a:r>
          </a:p>
        </p:txBody>
      </p:sp>
      <p:graphicFrame>
        <p:nvGraphicFramePr>
          <p:cNvPr id="10" name="Diagram 9"/>
          <p:cNvGraphicFramePr/>
          <p:nvPr>
            <p:extLst>
              <p:ext uri="{D42A27DB-BD31-4B8C-83A1-F6EECF244321}">
                <p14:modId xmlns:p14="http://schemas.microsoft.com/office/powerpoint/2010/main" val="2007748181"/>
              </p:ext>
            </p:extLst>
          </p:nvPr>
        </p:nvGraphicFramePr>
        <p:xfrm>
          <a:off x="1524000" y="2590800"/>
          <a:ext cx="60960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173</a:t>
            </a:fld>
            <a:endParaRPr lang="en-US" sz="1400" dirty="0"/>
          </a:p>
        </p:txBody>
      </p:sp>
    </p:spTree>
    <p:extLst>
      <p:ext uri="{BB962C8B-B14F-4D97-AF65-F5344CB8AC3E}">
        <p14:creationId xmlns:p14="http://schemas.microsoft.com/office/powerpoint/2010/main" val="247549745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sz="3600" dirty="0" smtClean="0"/>
              <a:t>Spring AOP: AOP Proxy</a:t>
            </a:r>
          </a:p>
        </p:txBody>
      </p:sp>
      <p:sp>
        <p:nvSpPr>
          <p:cNvPr id="18436" name="Rectangle 3"/>
          <p:cNvSpPr>
            <a:spLocks noGrp="1" noChangeArrowheads="1"/>
          </p:cNvSpPr>
          <p:nvPr>
            <p:ph type="body" idx="1"/>
          </p:nvPr>
        </p:nvSpPr>
        <p:spPr>
          <a:xfrm>
            <a:off x="228600" y="1454150"/>
            <a:ext cx="8686800" cy="4946650"/>
          </a:xfrm>
        </p:spPr>
        <p:txBody>
          <a:bodyPr/>
          <a:lstStyle/>
          <a:p>
            <a:pPr>
              <a:defRPr/>
            </a:pPr>
            <a:r>
              <a:rPr lang="en-US" dirty="0" smtClean="0"/>
              <a:t>AOP proxy:</a:t>
            </a:r>
          </a:p>
          <a:p>
            <a:pPr lvl="1">
              <a:defRPr/>
            </a:pPr>
            <a:r>
              <a:rPr lang="en-US" dirty="0" smtClean="0"/>
              <a:t>It is an object created by Spring AOP framework order, to implement the aspect contracts.</a:t>
            </a:r>
          </a:p>
          <a:p>
            <a:pPr lvl="1">
              <a:defRPr/>
            </a:pPr>
            <a:endParaRPr lang="en-US" sz="2000" dirty="0" smtClean="0"/>
          </a:p>
          <a:p>
            <a:pPr lvl="1">
              <a:defRPr/>
            </a:pPr>
            <a:endParaRPr lang="en-US" sz="2000" dirty="0" smtClean="0"/>
          </a:p>
          <a:p>
            <a:pPr lvl="1">
              <a:defRPr/>
            </a:pPr>
            <a:endParaRPr lang="en-US" sz="2000" dirty="0" smtClean="0"/>
          </a:p>
          <a:p>
            <a:pPr lvl="1">
              <a:defRPr/>
            </a:pPr>
            <a:endParaRPr lang="en-US" sz="2000" dirty="0" smtClean="0"/>
          </a:p>
          <a:p>
            <a:pPr lvl="1">
              <a:defRPr/>
            </a:pPr>
            <a:endParaRPr lang="en-US" sz="2000" dirty="0" smtClean="0"/>
          </a:p>
          <a:p>
            <a:pPr lvl="1">
              <a:defRPr/>
            </a:pPr>
            <a:endParaRPr lang="en-US" sz="2000" dirty="0" smtClean="0"/>
          </a:p>
          <a:p>
            <a:pPr lvl="1">
              <a:defRPr/>
            </a:pPr>
            <a:endParaRPr lang="en-US" sz="2000" dirty="0" smtClean="0"/>
          </a:p>
          <a:p>
            <a:pPr lvl="1">
              <a:defRPr/>
            </a:pPr>
            <a:r>
              <a:rPr lang="en-US" dirty="0"/>
              <a:t>In the Spring Framework, an AOP proxy will be a JDK dynamic proxy or a CGLIB </a:t>
            </a:r>
            <a:r>
              <a:rPr lang="en-US" dirty="0" smtClean="0"/>
              <a:t>proxy.</a:t>
            </a:r>
            <a:endParaRPr lang="en-US" dirty="0"/>
          </a:p>
        </p:txBody>
      </p:sp>
      <p:pic>
        <p:nvPicPr>
          <p:cNvPr id="276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72485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174</a:t>
            </a:fld>
            <a:endParaRPr lang="en-US" sz="1400" dirty="0"/>
          </a:p>
        </p:txBody>
      </p:sp>
    </p:spTree>
    <p:extLst>
      <p:ext uri="{BB962C8B-B14F-4D97-AF65-F5344CB8AC3E}">
        <p14:creationId xmlns:p14="http://schemas.microsoft.com/office/powerpoint/2010/main" val="58580910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Interactive Activity</a:t>
            </a:r>
            <a:endParaRPr lang="en-US" sz="3600" dirty="0"/>
          </a:p>
        </p:txBody>
      </p:sp>
      <p:sp>
        <p:nvSpPr>
          <p:cNvPr id="3" name="Content Placeholder 2"/>
          <p:cNvSpPr>
            <a:spLocks noGrp="1"/>
          </p:cNvSpPr>
          <p:nvPr>
            <p:ph idx="1"/>
          </p:nvPr>
        </p:nvSpPr>
        <p:spPr>
          <a:xfrm>
            <a:off x="228600" y="1371600"/>
            <a:ext cx="8686800" cy="5184775"/>
          </a:xfrm>
        </p:spPr>
        <p:txBody>
          <a:bodyPr/>
          <a:lstStyle/>
          <a:p>
            <a:pPr marL="0" indent="0">
              <a:buNone/>
            </a:pPr>
            <a:r>
              <a:rPr lang="en-US" dirty="0"/>
              <a:t>Select the correct option for the set of statements given below:</a:t>
            </a:r>
          </a:p>
          <a:p>
            <a:pPr marL="457200" lvl="0" indent="-457200">
              <a:buFont typeface="+mj-lt"/>
              <a:buAutoNum type="arabicPeriod"/>
            </a:pPr>
            <a:r>
              <a:rPr lang="en-US" sz="2000" dirty="0"/>
              <a:t>A point during the execution of a program, such as the execution of a method or the handling of an exception </a:t>
            </a:r>
          </a:p>
          <a:p>
            <a:pPr lvl="0">
              <a:buFont typeface="+mj-lt"/>
              <a:buAutoNum type="arabicPeriod"/>
            </a:pPr>
            <a:endParaRPr lang="en-US" sz="800" dirty="0"/>
          </a:p>
          <a:p>
            <a:pPr marL="457200" lvl="0" indent="-457200">
              <a:buFont typeface="+mj-lt"/>
              <a:buAutoNum type="arabicPeriod"/>
            </a:pPr>
            <a:r>
              <a:rPr lang="en-US" sz="2000" dirty="0"/>
              <a:t>A modularization of a concern that cuts across multiple classes, Implemented using regular classes in schema based </a:t>
            </a:r>
            <a:r>
              <a:rPr lang="en-US" sz="2000" dirty="0" smtClean="0"/>
              <a:t>approach</a:t>
            </a:r>
          </a:p>
          <a:p>
            <a:pPr lvl="0">
              <a:buFont typeface="+mj-lt"/>
              <a:buAutoNum type="arabicPeriod"/>
            </a:pPr>
            <a:endParaRPr lang="en-US" sz="800" dirty="0"/>
          </a:p>
          <a:p>
            <a:pPr marL="457200" lvl="0" indent="-457200">
              <a:buFont typeface="+mj-lt"/>
              <a:buAutoNum type="arabicPeriod"/>
            </a:pPr>
            <a:r>
              <a:rPr lang="en-US" sz="2000" dirty="0" smtClean="0"/>
              <a:t>Object </a:t>
            </a:r>
            <a:r>
              <a:rPr lang="en-US" sz="2000" dirty="0"/>
              <a:t>being advised by one or more aspects </a:t>
            </a:r>
          </a:p>
          <a:p>
            <a:pPr lvl="0">
              <a:buFont typeface="+mj-lt"/>
              <a:buAutoNum type="arabicPeriod"/>
            </a:pPr>
            <a:endParaRPr lang="en-US" sz="800" dirty="0"/>
          </a:p>
          <a:p>
            <a:pPr marL="457200" lvl="0" indent="-457200">
              <a:buFont typeface="+mj-lt"/>
              <a:buAutoNum type="arabicPeriod"/>
            </a:pPr>
            <a:r>
              <a:rPr lang="en-US" sz="2000" dirty="0"/>
              <a:t>An object created by the AOP framework in order to implement the aspect </a:t>
            </a:r>
            <a:r>
              <a:rPr lang="en-US" sz="2000" dirty="0" smtClean="0"/>
              <a:t>contracts</a:t>
            </a:r>
          </a:p>
          <a:p>
            <a:pPr lvl="0">
              <a:buFont typeface="+mj-lt"/>
              <a:buAutoNum type="arabicPeriod"/>
            </a:pPr>
            <a:endParaRPr lang="en-US" sz="800" dirty="0"/>
          </a:p>
          <a:p>
            <a:pPr marL="457200" lvl="0" indent="-457200">
              <a:buFont typeface="+mj-lt"/>
              <a:buAutoNum type="arabicPeriod"/>
            </a:pPr>
            <a:r>
              <a:rPr lang="en-US" sz="2000" dirty="0"/>
              <a:t>Advice to be executed regardless of the means by which a </a:t>
            </a:r>
            <a:r>
              <a:rPr lang="en-US" sz="2000" dirty="0" err="1" smtClean="0"/>
              <a:t>joinpoint</a:t>
            </a:r>
            <a:r>
              <a:rPr lang="en-US" sz="2000" dirty="0" smtClean="0"/>
              <a:t> </a:t>
            </a:r>
            <a:r>
              <a:rPr lang="en-US" sz="2000" dirty="0"/>
              <a:t>exits (normal or exceptional return</a:t>
            </a:r>
            <a:r>
              <a:rPr lang="en-US" sz="2000" dirty="0" smtClean="0"/>
              <a:t>).</a:t>
            </a:r>
            <a:endParaRPr lang="en-US" sz="2000" dirty="0"/>
          </a:p>
          <a:p>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175</a:t>
            </a:fld>
            <a:endParaRPr lang="en-US" dirty="0"/>
          </a:p>
        </p:txBody>
      </p:sp>
      <p:pic>
        <p:nvPicPr>
          <p:cNvPr id="5" name="Picture 2" descr="C:\Documents and Settings\148282\Desktop\interactive-Activity.png"/>
          <p:cNvPicPr>
            <a:picLocks noChangeAspect="1" noChangeArrowheads="1"/>
          </p:cNvPicPr>
          <p:nvPr/>
        </p:nvPicPr>
        <p:blipFill>
          <a:blip r:embed="rId3" cstate="print"/>
          <a:srcRect/>
          <a:stretch>
            <a:fillRect/>
          </a:stretch>
        </p:blipFill>
        <p:spPr bwMode="auto">
          <a:xfrm>
            <a:off x="7543800" y="0"/>
            <a:ext cx="1165439" cy="1275296"/>
          </a:xfrm>
          <a:prstGeom prst="rect">
            <a:avLst/>
          </a:prstGeom>
          <a:noFill/>
          <a:effectLst>
            <a:outerShdw blurRad="50800" dist="38100" dir="5400000" algn="t" rotWithShape="0">
              <a:prstClr val="black">
                <a:alpha val="40000"/>
              </a:prstClr>
            </a:outerShdw>
          </a:effectLst>
        </p:spPr>
      </p:pic>
      <p:sp>
        <p:nvSpPr>
          <p:cNvPr id="6" name="TextBox 5"/>
          <p:cNvSpPr txBox="1"/>
          <p:nvPr/>
        </p:nvSpPr>
        <p:spPr>
          <a:xfrm>
            <a:off x="838200" y="5791200"/>
            <a:ext cx="6705600" cy="369332"/>
          </a:xfrm>
          <a:prstGeom prst="rect">
            <a:avLst/>
          </a:prstGeom>
          <a:solidFill>
            <a:schemeClr val="accent3">
              <a:lumMod val="40000"/>
              <a:lumOff val="60000"/>
            </a:schemeClr>
          </a:solidFill>
        </p:spPr>
        <p:txBody>
          <a:bodyPr wrap="square" rtlCol="0">
            <a:spAutoFit/>
          </a:bodyPr>
          <a:lstStyle/>
          <a:p>
            <a:r>
              <a:rPr lang="en-US" dirty="0" smtClean="0"/>
              <a:t>Aspect     AOP proxy      After Advice      Target Object      </a:t>
            </a:r>
            <a:r>
              <a:rPr lang="en-US" dirty="0" err="1" smtClean="0"/>
              <a:t>joinpoint</a:t>
            </a:r>
            <a:endParaRPr lang="en-US" dirty="0"/>
          </a:p>
        </p:txBody>
      </p:sp>
    </p:spTree>
    <p:extLst>
      <p:ext uri="{BB962C8B-B14F-4D97-AF65-F5344CB8AC3E}">
        <p14:creationId xmlns:p14="http://schemas.microsoft.com/office/powerpoint/2010/main" val="35266505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ChangeArrowheads="1"/>
          </p:cNvSpPr>
          <p:nvPr/>
        </p:nvSpPr>
        <p:spPr bwMode="auto">
          <a:xfrm>
            <a:off x="304800" y="1905000"/>
            <a:ext cx="8534400" cy="2209800"/>
          </a:xfrm>
          <a:prstGeom prst="rect">
            <a:avLst/>
          </a:prstGeom>
          <a:solidFill>
            <a:schemeClr val="accent1"/>
          </a:solidFill>
          <a:ln w="9525" algn="ctr">
            <a:solidFill>
              <a:schemeClr val="tx1"/>
            </a:solidFill>
            <a:round/>
            <a:headEnd/>
            <a:tailEnd/>
          </a:ln>
        </p:spPr>
        <p:txBody>
          <a:bodyPr/>
          <a:lstStyle/>
          <a:p>
            <a:endParaRPr lang="en-US"/>
          </a:p>
        </p:txBody>
      </p:sp>
      <p:sp>
        <p:nvSpPr>
          <p:cNvPr id="28676" name="Rectangle 2"/>
          <p:cNvSpPr>
            <a:spLocks noGrp="1" noChangeArrowheads="1"/>
          </p:cNvSpPr>
          <p:nvPr>
            <p:ph type="title"/>
          </p:nvPr>
        </p:nvSpPr>
        <p:spPr/>
        <p:txBody>
          <a:bodyPr/>
          <a:lstStyle/>
          <a:p>
            <a:pPr eaLnBrk="1" hangingPunct="1"/>
            <a:r>
              <a:rPr lang="en-US" sz="3600" dirty="0" smtClean="0"/>
              <a:t>Demonstration</a:t>
            </a:r>
          </a:p>
        </p:txBody>
      </p:sp>
      <p:sp>
        <p:nvSpPr>
          <p:cNvPr id="28677" name="Rectangle 3"/>
          <p:cNvSpPr>
            <a:spLocks noGrp="1" noChangeArrowheads="1"/>
          </p:cNvSpPr>
          <p:nvPr>
            <p:ph type="body" idx="1"/>
          </p:nvPr>
        </p:nvSpPr>
        <p:spPr>
          <a:xfrm>
            <a:off x="228600" y="1371600"/>
            <a:ext cx="8686800" cy="2819400"/>
          </a:xfrm>
        </p:spPr>
        <p:txBody>
          <a:bodyPr/>
          <a:lstStyle/>
          <a:p>
            <a:pPr eaLnBrk="1" hangingPunct="1"/>
            <a:r>
              <a:rPr lang="en-US" b="1" dirty="0" smtClean="0"/>
              <a:t>Enabling </a:t>
            </a:r>
            <a:r>
              <a:rPr lang="en-US" b="1" dirty="0" err="1" smtClean="0"/>
              <a:t>AspectJ</a:t>
            </a:r>
            <a:r>
              <a:rPr lang="en-US" b="1" dirty="0" smtClean="0"/>
              <a:t> annotation support in Spring</a:t>
            </a:r>
          </a:p>
          <a:p>
            <a:pPr>
              <a:buFont typeface="Wingdings" pitchFamily="2" charset="2"/>
              <a:buNone/>
            </a:pPr>
            <a:endParaRPr lang="en-US" sz="2000" dirty="0" smtClean="0">
              <a:solidFill>
                <a:schemeClr val="bg1"/>
              </a:solidFill>
            </a:endParaRPr>
          </a:p>
          <a:p>
            <a:pPr>
              <a:buFont typeface="Wingdings" pitchFamily="2" charset="2"/>
              <a:buNone/>
            </a:pPr>
            <a:r>
              <a:rPr lang="en-US" sz="2000" dirty="0" smtClean="0">
                <a:solidFill>
                  <a:schemeClr val="bg1"/>
                </a:solidFill>
              </a:rPr>
              <a:t>Spring supports the use of POJO aspects written with </a:t>
            </a:r>
            <a:r>
              <a:rPr lang="en-US" sz="2000" dirty="0" err="1" smtClean="0">
                <a:solidFill>
                  <a:schemeClr val="bg1"/>
                </a:solidFill>
              </a:rPr>
              <a:t>AspectJ</a:t>
            </a:r>
            <a:endParaRPr lang="en-US" sz="2000" dirty="0" smtClean="0">
              <a:solidFill>
                <a:schemeClr val="bg1"/>
              </a:solidFill>
            </a:endParaRPr>
          </a:p>
          <a:p>
            <a:pPr>
              <a:buFont typeface="Wingdings" pitchFamily="2" charset="2"/>
              <a:buNone/>
            </a:pPr>
            <a:r>
              <a:rPr lang="en-US" sz="2000" dirty="0" smtClean="0">
                <a:solidFill>
                  <a:schemeClr val="bg1"/>
                </a:solidFill>
              </a:rPr>
              <a:t>annotations in its AOP framework. However, first, you have to enable</a:t>
            </a:r>
          </a:p>
          <a:p>
            <a:pPr>
              <a:buFont typeface="Wingdings" pitchFamily="2" charset="2"/>
              <a:buNone/>
            </a:pPr>
            <a:r>
              <a:rPr lang="en-US" sz="2000" dirty="0" err="1" smtClean="0">
                <a:solidFill>
                  <a:schemeClr val="bg1"/>
                </a:solidFill>
              </a:rPr>
              <a:t>AspectJ</a:t>
            </a:r>
            <a:r>
              <a:rPr lang="en-US" sz="2000" dirty="0" smtClean="0">
                <a:solidFill>
                  <a:schemeClr val="bg1"/>
                </a:solidFill>
              </a:rPr>
              <a:t> annotation support in the Spring </a:t>
            </a:r>
            <a:r>
              <a:rPr lang="en-US" sz="2000" dirty="0" err="1" smtClean="0">
                <a:solidFill>
                  <a:schemeClr val="bg1"/>
                </a:solidFill>
              </a:rPr>
              <a:t>IoC</a:t>
            </a:r>
            <a:r>
              <a:rPr lang="en-US" sz="2000" dirty="0" smtClean="0">
                <a:solidFill>
                  <a:schemeClr val="bg1"/>
                </a:solidFill>
              </a:rPr>
              <a:t> container.</a:t>
            </a:r>
          </a:p>
          <a:p>
            <a:pPr>
              <a:buFont typeface="Wingdings" pitchFamily="2" charset="2"/>
              <a:buNone/>
            </a:pPr>
            <a:endParaRPr lang="en-US" sz="2000" dirty="0" smtClean="0">
              <a:solidFill>
                <a:schemeClr val="bg1"/>
              </a:solidFill>
            </a:endParaRPr>
          </a:p>
          <a:p>
            <a:pPr>
              <a:buFont typeface="Wingdings" pitchFamily="2" charset="2"/>
              <a:buChar char="q"/>
            </a:pPr>
            <a:r>
              <a:rPr lang="en-US" sz="2000" dirty="0" smtClean="0">
                <a:solidFill>
                  <a:schemeClr val="bg1"/>
                </a:solidFill>
              </a:rPr>
              <a:t>Refer to the demo Project :</a:t>
            </a:r>
            <a:r>
              <a:rPr lang="en-US" sz="2000" dirty="0" err="1" smtClean="0">
                <a:solidFill>
                  <a:schemeClr val="bg1"/>
                </a:solidFill>
              </a:rPr>
              <a:t>AMSBatch</a:t>
            </a:r>
            <a:endParaRPr lang="en-US" sz="2000" dirty="0" smtClean="0">
              <a:solidFill>
                <a:schemeClr val="bg1"/>
              </a:solidFill>
            </a:endParaRPr>
          </a:p>
          <a:p>
            <a:pPr lvl="1" eaLnBrk="1" hangingPunct="1">
              <a:buFont typeface="Wingdings 2" pitchFamily="18" charset="2"/>
              <a:buNone/>
            </a:pPr>
            <a:endParaRPr lang="en-US" dirty="0" smtClean="0"/>
          </a:p>
          <a:p>
            <a:pPr eaLnBrk="1" hangingPunct="1">
              <a:buFont typeface="Wingdings" pitchFamily="2" charset="2"/>
              <a:buNone/>
            </a:pPr>
            <a:endParaRPr lang="en-US" dirty="0" smtClean="0"/>
          </a:p>
          <a:p>
            <a:pPr eaLnBrk="1" hangingPunct="1">
              <a:buFont typeface="Wingdings" pitchFamily="2" charset="2"/>
              <a:buNone/>
            </a:pPr>
            <a:r>
              <a:rPr lang="en-US" dirty="0" smtClean="0"/>
              <a:t>	</a:t>
            </a:r>
          </a:p>
        </p:txBody>
      </p:sp>
      <p:pic>
        <p:nvPicPr>
          <p:cNvPr id="2867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050" y="28575"/>
            <a:ext cx="996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Rectangle 3"/>
          <p:cNvSpPr txBox="1">
            <a:spLocks noChangeArrowheads="1"/>
          </p:cNvSpPr>
          <p:nvPr/>
        </p:nvSpPr>
        <p:spPr bwMode="gray">
          <a:xfrm>
            <a:off x="304800" y="4191000"/>
            <a:ext cx="8534400" cy="2133600"/>
          </a:xfrm>
          <a:prstGeom prst="rect">
            <a:avLst/>
          </a:prstGeom>
          <a:noFill/>
          <a:ln w="9525">
            <a:noFill/>
            <a:miter lim="800000"/>
            <a:headEnd/>
            <a:tailEnd/>
          </a:ln>
        </p:spPr>
        <p:txBody>
          <a:bodyPr/>
          <a:lstStyle/>
          <a:p>
            <a:pPr algn="l">
              <a:defRPr/>
            </a:pPr>
            <a:r>
              <a:rPr lang="en-US" dirty="0" smtClean="0">
                <a:latin typeface="+mn-lt"/>
              </a:rPr>
              <a:t>To </a:t>
            </a:r>
            <a:r>
              <a:rPr lang="en-US" dirty="0">
                <a:latin typeface="+mn-lt"/>
              </a:rPr>
              <a:t>enable </a:t>
            </a:r>
            <a:r>
              <a:rPr lang="en-US" dirty="0" err="1">
                <a:latin typeface="+mn-lt"/>
              </a:rPr>
              <a:t>AspectJ</a:t>
            </a:r>
            <a:r>
              <a:rPr lang="en-US" dirty="0">
                <a:latin typeface="+mn-lt"/>
              </a:rPr>
              <a:t> annotation support in the Spring </a:t>
            </a:r>
            <a:r>
              <a:rPr lang="en-US" dirty="0" err="1">
                <a:latin typeface="+mn-lt"/>
              </a:rPr>
              <a:t>IoC</a:t>
            </a:r>
            <a:r>
              <a:rPr lang="en-US" dirty="0">
                <a:latin typeface="+mn-lt"/>
              </a:rPr>
              <a:t> container, you only have to define an empty XML element &lt;</a:t>
            </a:r>
            <a:r>
              <a:rPr lang="en-US" dirty="0" err="1">
                <a:latin typeface="+mn-lt"/>
              </a:rPr>
              <a:t>aop:aspectj-autoproxy</a:t>
            </a:r>
            <a:r>
              <a:rPr lang="en-US" dirty="0">
                <a:latin typeface="+mn-lt"/>
              </a:rPr>
              <a:t>&gt; in your bean configuration file. Then, Spring will automatically create proxies for any of your beans that are matched by your </a:t>
            </a:r>
            <a:r>
              <a:rPr lang="en-US" dirty="0" err="1">
                <a:latin typeface="+mn-lt"/>
              </a:rPr>
              <a:t>AspectJ</a:t>
            </a:r>
            <a:r>
              <a:rPr lang="en-US" dirty="0">
                <a:latin typeface="+mn-lt"/>
              </a:rPr>
              <a:t> aspects</a:t>
            </a:r>
            <a:r>
              <a:rPr lang="en-US" dirty="0" smtClean="0">
                <a:latin typeface="+mn-lt"/>
              </a:rPr>
              <a:t>.</a:t>
            </a:r>
          </a:p>
          <a:p>
            <a:pPr algn="l">
              <a:defRPr/>
            </a:pPr>
            <a:endParaRPr lang="en-US" dirty="0">
              <a:latin typeface="+mn-lt"/>
            </a:endParaRPr>
          </a:p>
          <a:p>
            <a:pPr algn="l">
              <a:defRPr/>
            </a:pPr>
            <a:r>
              <a:rPr lang="en-US" dirty="0">
                <a:latin typeface="+mn-lt"/>
              </a:rPr>
              <a:t>For cases in which interfaces are not available or not used in an application’s design, it’s possible to create proxies by relying on CGLIB. To enable CGLIB, you need to set the attribute proxy-</a:t>
            </a:r>
            <a:r>
              <a:rPr lang="en-US" dirty="0" err="1">
                <a:latin typeface="+mn-lt"/>
              </a:rPr>
              <a:t>targetclass</a:t>
            </a:r>
            <a:r>
              <a:rPr lang="en-US" dirty="0">
                <a:latin typeface="+mn-lt"/>
              </a:rPr>
              <a:t>= true in &lt;</a:t>
            </a:r>
            <a:r>
              <a:rPr lang="en-US" dirty="0" err="1">
                <a:latin typeface="+mn-lt"/>
              </a:rPr>
              <a:t>aop:aspectj-autoproxy</a:t>
            </a:r>
            <a:r>
              <a:rPr lang="en-US" b="0" dirty="0">
                <a:latin typeface="+mn-lt"/>
              </a:rPr>
              <a:t>&gt;.</a:t>
            </a:r>
            <a:endParaRPr lang="en-US" b="0" kern="0" dirty="0">
              <a:latin typeface="+mn-lt"/>
            </a:endParaRPr>
          </a:p>
          <a:p>
            <a:pPr marL="342900" indent="-342900" algn="l">
              <a:spcBef>
                <a:spcPct val="20000"/>
              </a:spcBef>
              <a:buSzPct val="95000"/>
              <a:buFont typeface="Wingdings" pitchFamily="2" charset="2"/>
              <a:buNone/>
              <a:defRPr/>
            </a:pPr>
            <a:endParaRPr lang="en-US" b="0" kern="0" dirty="0">
              <a:latin typeface="+mn-lt"/>
            </a:endParaRPr>
          </a:p>
          <a:p>
            <a:pPr marL="342900" indent="-342900" algn="l">
              <a:spcBef>
                <a:spcPct val="20000"/>
              </a:spcBef>
              <a:buSzPct val="95000"/>
              <a:buFont typeface="Wingdings" pitchFamily="2" charset="2"/>
              <a:buNone/>
              <a:defRPr/>
            </a:pPr>
            <a:r>
              <a:rPr lang="en-US" b="0" kern="0" dirty="0">
                <a:latin typeface="+mn-lt"/>
              </a:rPr>
              <a:t>	</a:t>
            </a:r>
          </a:p>
        </p:txBody>
      </p:sp>
      <p:sp>
        <p:nvSpPr>
          <p:cNvPr id="8"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176</a:t>
            </a:fld>
            <a:endParaRPr lang="en-US" sz="1400" dirty="0"/>
          </a:p>
        </p:txBody>
      </p:sp>
    </p:spTree>
    <p:extLst>
      <p:ext uri="{BB962C8B-B14F-4D97-AF65-F5344CB8AC3E}">
        <p14:creationId xmlns:p14="http://schemas.microsoft.com/office/powerpoint/2010/main" val="4078524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idx="1"/>
          </p:nvPr>
        </p:nvSpPr>
        <p:spPr>
          <a:xfrm>
            <a:off x="228600" y="1447800"/>
            <a:ext cx="8686800" cy="4946650"/>
          </a:xfrm>
        </p:spPr>
        <p:txBody>
          <a:bodyPr/>
          <a:lstStyle/>
          <a:p>
            <a:r>
              <a:rPr lang="en-US" dirty="0" smtClean="0"/>
              <a:t>You register </a:t>
            </a:r>
            <a:r>
              <a:rPr lang="en-US" dirty="0" err="1" smtClean="0"/>
              <a:t>AspectJ</a:t>
            </a:r>
            <a:r>
              <a:rPr lang="en-US" dirty="0" smtClean="0"/>
              <a:t> aspects in Spring simply by declaring them as bean instances in the </a:t>
            </a:r>
            <a:r>
              <a:rPr lang="en-US" dirty="0" err="1" smtClean="0"/>
              <a:t>IoC</a:t>
            </a:r>
            <a:r>
              <a:rPr lang="en-US" dirty="0" smtClean="0"/>
              <a:t> container.</a:t>
            </a:r>
          </a:p>
          <a:p>
            <a:r>
              <a:rPr lang="en-US" dirty="0" smtClean="0"/>
              <a:t>With </a:t>
            </a:r>
            <a:r>
              <a:rPr lang="en-US" dirty="0" err="1" smtClean="0"/>
              <a:t>AspectJ</a:t>
            </a:r>
            <a:r>
              <a:rPr lang="en-US" dirty="0" smtClean="0"/>
              <a:t> enabled in the Spring </a:t>
            </a:r>
            <a:r>
              <a:rPr lang="en-US" dirty="0" err="1" smtClean="0"/>
              <a:t>IoC</a:t>
            </a:r>
            <a:r>
              <a:rPr lang="en-US" dirty="0" smtClean="0"/>
              <a:t> container, it will create proxies for your beans that are matched by your </a:t>
            </a:r>
            <a:r>
              <a:rPr lang="en-US" dirty="0" err="1" smtClean="0"/>
              <a:t>AspectJ</a:t>
            </a:r>
            <a:r>
              <a:rPr lang="en-US" dirty="0" smtClean="0"/>
              <a:t> aspects.</a:t>
            </a:r>
          </a:p>
          <a:p>
            <a:r>
              <a:rPr lang="en-US" dirty="0" smtClean="0"/>
              <a:t>Written with </a:t>
            </a:r>
            <a:r>
              <a:rPr lang="en-US" dirty="0" err="1" smtClean="0"/>
              <a:t>AspectJ</a:t>
            </a:r>
            <a:r>
              <a:rPr lang="en-US" dirty="0" smtClean="0"/>
              <a:t> annotations, an aspect is simply a Java class with the </a:t>
            </a:r>
            <a:r>
              <a:rPr lang="en-US" b="1" dirty="0" smtClean="0"/>
              <a:t>@Aspect </a:t>
            </a:r>
            <a:r>
              <a:rPr lang="en-US" dirty="0" smtClean="0"/>
              <a:t>annotation. </a:t>
            </a:r>
          </a:p>
          <a:p>
            <a:r>
              <a:rPr lang="en-US" dirty="0" smtClean="0"/>
              <a:t>An advice is a simple Java method with one of the advice annotations.</a:t>
            </a:r>
          </a:p>
          <a:p>
            <a:r>
              <a:rPr lang="en-US" dirty="0" err="1" smtClean="0"/>
              <a:t>AspectJ</a:t>
            </a:r>
            <a:r>
              <a:rPr lang="en-US" dirty="0" smtClean="0"/>
              <a:t> supports five types of advice annotations: </a:t>
            </a:r>
            <a:r>
              <a:rPr lang="en-US" b="1" dirty="0" smtClean="0"/>
              <a:t>@Before, @After, @</a:t>
            </a:r>
            <a:r>
              <a:rPr lang="en-US" b="1" dirty="0" err="1" smtClean="0"/>
              <a:t>AfterReturning</a:t>
            </a:r>
            <a:r>
              <a:rPr lang="en-US" b="1" dirty="0" smtClean="0"/>
              <a:t>, @</a:t>
            </a:r>
            <a:r>
              <a:rPr lang="en-US" b="1" dirty="0" err="1" smtClean="0"/>
              <a:t>AfterThrowing</a:t>
            </a:r>
            <a:r>
              <a:rPr lang="en-US" b="1" dirty="0" smtClean="0"/>
              <a:t>, and @Around.</a:t>
            </a:r>
          </a:p>
        </p:txBody>
      </p:sp>
      <p:sp>
        <p:nvSpPr>
          <p:cNvPr id="29698" name="Title 1"/>
          <p:cNvSpPr>
            <a:spLocks noGrp="1"/>
          </p:cNvSpPr>
          <p:nvPr>
            <p:ph type="title"/>
          </p:nvPr>
        </p:nvSpPr>
        <p:spPr/>
        <p:txBody>
          <a:bodyPr/>
          <a:lstStyle/>
          <a:p>
            <a:r>
              <a:rPr lang="en-US" sz="3600" dirty="0" smtClean="0">
                <a:solidFill>
                  <a:schemeClr val="tx2"/>
                </a:solidFill>
              </a:rPr>
              <a:t>Declaring Aspects with </a:t>
            </a:r>
            <a:r>
              <a:rPr lang="en-US" sz="3600" dirty="0" err="1" smtClean="0">
                <a:solidFill>
                  <a:schemeClr val="tx2"/>
                </a:solidFill>
              </a:rPr>
              <a:t>AspectJ</a:t>
            </a:r>
            <a:r>
              <a:rPr lang="en-US" sz="3600" dirty="0" smtClean="0">
                <a:solidFill>
                  <a:schemeClr val="tx2"/>
                </a:solidFill>
              </a:rPr>
              <a:t> Annotations</a:t>
            </a:r>
          </a:p>
        </p:txBody>
      </p:sp>
      <p:sp>
        <p:nvSpPr>
          <p:cNvPr id="5"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177</a:t>
            </a:fld>
            <a:endParaRPr lang="en-US" sz="1400" dirty="0"/>
          </a:p>
        </p:txBody>
      </p:sp>
    </p:spTree>
    <p:extLst>
      <p:ext uri="{BB962C8B-B14F-4D97-AF65-F5344CB8AC3E}">
        <p14:creationId xmlns:p14="http://schemas.microsoft.com/office/powerpoint/2010/main" val="299482399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228600" y="1377950"/>
            <a:ext cx="8686800" cy="4946650"/>
          </a:xfrm>
        </p:spPr>
        <p:txBody>
          <a:bodyPr/>
          <a:lstStyle/>
          <a:p>
            <a:pPr>
              <a:buFont typeface="Wingdings" pitchFamily="2" charset="2"/>
              <a:buNone/>
            </a:pPr>
            <a:r>
              <a:rPr lang="en-US" sz="2400" b="1" dirty="0" smtClean="0"/>
              <a:t>	package </a:t>
            </a:r>
            <a:r>
              <a:rPr lang="en-US" sz="2400" b="1" dirty="0" err="1" smtClean="0"/>
              <a:t>com.aspects</a:t>
            </a:r>
            <a:r>
              <a:rPr lang="en-US" sz="2400" b="1" dirty="0" smtClean="0"/>
              <a:t>;</a:t>
            </a:r>
          </a:p>
          <a:p>
            <a:pPr>
              <a:buFont typeface="Wingdings" pitchFamily="2" charset="2"/>
              <a:buNone/>
            </a:pPr>
            <a:r>
              <a:rPr lang="en-US" sz="2400" b="1" dirty="0" smtClean="0"/>
              <a:t>	import </a:t>
            </a:r>
            <a:r>
              <a:rPr lang="en-US" sz="2400" b="1" dirty="0" err="1" smtClean="0"/>
              <a:t>org.aspectj.lang.annotation.Aspect</a:t>
            </a:r>
            <a:r>
              <a:rPr lang="en-US" sz="2400" b="1" dirty="0" smtClean="0"/>
              <a:t>;</a:t>
            </a:r>
          </a:p>
          <a:p>
            <a:pPr>
              <a:buFont typeface="Wingdings" pitchFamily="2" charset="2"/>
              <a:buNone/>
            </a:pPr>
            <a:r>
              <a:rPr lang="en-US" sz="2400" b="1" dirty="0" smtClean="0"/>
              <a:t>     …</a:t>
            </a:r>
          </a:p>
          <a:p>
            <a:pPr>
              <a:buFont typeface="Wingdings" pitchFamily="2" charset="2"/>
              <a:buNone/>
            </a:pPr>
            <a:r>
              <a:rPr lang="en-US" sz="2400" b="1" dirty="0" smtClean="0">
                <a:solidFill>
                  <a:srgbClr val="663300"/>
                </a:solidFill>
              </a:rPr>
              <a:t>	</a:t>
            </a:r>
            <a:r>
              <a:rPr lang="en-US" sz="1800" b="1" dirty="0" smtClean="0">
                <a:solidFill>
                  <a:srgbClr val="663300"/>
                </a:solidFill>
              </a:rPr>
              <a:t>@Aspect</a:t>
            </a:r>
          </a:p>
          <a:p>
            <a:pPr>
              <a:buFont typeface="Wingdings" pitchFamily="2" charset="2"/>
              <a:buNone/>
            </a:pPr>
            <a:r>
              <a:rPr lang="en-US" sz="1800" b="1" dirty="0" smtClean="0"/>
              <a:t>	public class </a:t>
            </a:r>
            <a:r>
              <a:rPr lang="en-US" sz="1800" b="1" dirty="0" err="1" smtClean="0"/>
              <a:t>LoggingAspect</a:t>
            </a:r>
            <a:r>
              <a:rPr lang="en-US" sz="1800" b="1" dirty="0" smtClean="0"/>
              <a:t> {</a:t>
            </a:r>
          </a:p>
          <a:p>
            <a:pPr>
              <a:buFont typeface="Wingdings" pitchFamily="2" charset="2"/>
              <a:buNone/>
            </a:pPr>
            <a:r>
              <a:rPr lang="en-US" sz="1800" b="1" dirty="0" smtClean="0"/>
              <a:t>	…</a:t>
            </a:r>
          </a:p>
          <a:p>
            <a:pPr>
              <a:buFont typeface="Wingdings" pitchFamily="2" charset="2"/>
              <a:buNone/>
            </a:pPr>
            <a:r>
              <a:rPr lang="en-US" sz="1800" b="1" dirty="0" smtClean="0">
                <a:solidFill>
                  <a:srgbClr val="663300"/>
                </a:solidFill>
              </a:rPr>
              <a:t>    	@Before("execution(* </a:t>
            </a:r>
            <a:r>
              <a:rPr lang="en-US" sz="1800" b="1" dirty="0" err="1" smtClean="0">
                <a:solidFill>
                  <a:srgbClr val="663300"/>
                </a:solidFill>
              </a:rPr>
              <a:t>ams.business.delegate.AMSDelegate.add</a:t>
            </a:r>
            <a:r>
              <a:rPr lang="en-US" sz="1800" b="1" dirty="0" smtClean="0">
                <a:solidFill>
                  <a:srgbClr val="663300"/>
                </a:solidFill>
              </a:rPr>
              <a:t>*(..))")</a:t>
            </a:r>
          </a:p>
          <a:p>
            <a:pPr>
              <a:buFont typeface="Wingdings" pitchFamily="2" charset="2"/>
              <a:buNone/>
            </a:pPr>
            <a:r>
              <a:rPr lang="en-US" sz="1800" b="1" dirty="0" smtClean="0"/>
              <a:t>  	  public void </a:t>
            </a:r>
            <a:r>
              <a:rPr lang="en-US" sz="1800" b="1" dirty="0" err="1" smtClean="0"/>
              <a:t>beforeMethodInvocation</a:t>
            </a:r>
            <a:r>
              <a:rPr lang="en-US" sz="1800" b="1" dirty="0" smtClean="0"/>
              <a:t>(final </a:t>
            </a:r>
            <a:r>
              <a:rPr lang="en-US" sz="1800" b="1" dirty="0" err="1" smtClean="0"/>
              <a:t>joinpoint</a:t>
            </a:r>
            <a:r>
              <a:rPr lang="en-US" sz="1800" b="1" dirty="0" smtClean="0"/>
              <a:t> </a:t>
            </a:r>
            <a:r>
              <a:rPr lang="en-US" sz="1800" b="1" dirty="0" err="1" smtClean="0"/>
              <a:t>joinpoint</a:t>
            </a:r>
            <a:r>
              <a:rPr lang="en-US" sz="1800" b="1" dirty="0" smtClean="0"/>
              <a:t>) {</a:t>
            </a:r>
          </a:p>
          <a:p>
            <a:pPr>
              <a:buFont typeface="Wingdings" pitchFamily="2" charset="2"/>
              <a:buNone/>
            </a:pPr>
            <a:r>
              <a:rPr lang="en-US" sz="1800" b="1" dirty="0" smtClean="0"/>
              <a:t>        ...</a:t>
            </a:r>
          </a:p>
          <a:p>
            <a:pPr>
              <a:buFont typeface="Wingdings" pitchFamily="2" charset="2"/>
              <a:buNone/>
            </a:pPr>
            <a:r>
              <a:rPr lang="en-US" sz="1800" b="1" dirty="0" smtClean="0"/>
              <a:t>    	}</a:t>
            </a:r>
          </a:p>
          <a:p>
            <a:pPr>
              <a:buFont typeface="Wingdings" pitchFamily="2" charset="2"/>
              <a:buNone/>
            </a:pPr>
            <a:endParaRPr lang="en-US" sz="1800" b="1" dirty="0" smtClean="0"/>
          </a:p>
          <a:p>
            <a:pPr>
              <a:buFont typeface="Wingdings" pitchFamily="2" charset="2"/>
              <a:buNone/>
            </a:pPr>
            <a:r>
              <a:rPr lang="en-US" sz="1800" b="1" dirty="0" smtClean="0"/>
              <a:t>	}</a:t>
            </a:r>
          </a:p>
          <a:p>
            <a:pPr>
              <a:buFont typeface="Wingdings" pitchFamily="2" charset="2"/>
              <a:buNone/>
            </a:pPr>
            <a:r>
              <a:rPr lang="en-US" sz="1800" dirty="0" smtClean="0"/>
              <a:t>    </a:t>
            </a:r>
          </a:p>
          <a:p>
            <a:pPr>
              <a:buFont typeface="Wingdings" pitchFamily="2" charset="2"/>
              <a:buNone/>
            </a:pPr>
            <a:r>
              <a:rPr lang="en-US" sz="1800" dirty="0" smtClean="0"/>
              <a:t>}</a:t>
            </a:r>
          </a:p>
        </p:txBody>
      </p:sp>
      <p:sp>
        <p:nvSpPr>
          <p:cNvPr id="30724" name="Title 1"/>
          <p:cNvSpPr>
            <a:spLocks noGrp="1"/>
          </p:cNvSpPr>
          <p:nvPr>
            <p:ph type="title"/>
          </p:nvPr>
        </p:nvSpPr>
        <p:spPr>
          <a:xfrm>
            <a:off x="1295400" y="0"/>
            <a:ext cx="8001000" cy="1219200"/>
          </a:xfrm>
        </p:spPr>
        <p:txBody>
          <a:bodyPr/>
          <a:lstStyle/>
          <a:p>
            <a:r>
              <a:rPr lang="en-US" sz="3600" dirty="0" smtClean="0"/>
              <a:t>Declaring Aspects with </a:t>
            </a:r>
            <a:r>
              <a:rPr lang="en-US" sz="3600" dirty="0" err="1" smtClean="0"/>
              <a:t>AspectJ</a:t>
            </a:r>
            <a:r>
              <a:rPr lang="en-US" sz="3600" dirty="0" smtClean="0"/>
              <a:t> Annotations (Contd.)</a:t>
            </a:r>
          </a:p>
        </p:txBody>
      </p:sp>
      <p:sp>
        <p:nvSpPr>
          <p:cNvPr id="5"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178</a:t>
            </a:fld>
            <a:endParaRPr lang="en-US" sz="1400" dirty="0"/>
          </a:p>
        </p:txBody>
      </p:sp>
    </p:spTree>
    <p:extLst>
      <p:ext uri="{BB962C8B-B14F-4D97-AF65-F5344CB8AC3E}">
        <p14:creationId xmlns:p14="http://schemas.microsoft.com/office/powerpoint/2010/main" val="280175865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228600" y="1295400"/>
            <a:ext cx="8686800" cy="5105400"/>
          </a:xfrm>
        </p:spPr>
        <p:txBody>
          <a:bodyPr/>
          <a:lstStyle/>
          <a:p>
            <a:pPr>
              <a:buFont typeface="Wingdings" pitchFamily="2" charset="2"/>
              <a:buNone/>
            </a:pPr>
            <a:r>
              <a:rPr lang="en-US" sz="1500" smtClean="0"/>
              <a:t>&lt;?</a:t>
            </a:r>
            <a:r>
              <a:rPr lang="en-US" sz="1800" b="1" smtClean="0"/>
              <a:t>xml version="1.0" encoding="UTF-8"?&gt;</a:t>
            </a:r>
          </a:p>
          <a:p>
            <a:pPr>
              <a:buFont typeface="Wingdings" pitchFamily="2" charset="2"/>
              <a:buNone/>
            </a:pPr>
            <a:r>
              <a:rPr lang="en-US" sz="1800" b="1" smtClean="0"/>
              <a:t>&lt;beans xmlns="http://www.springframework.org/schema/beans"</a:t>
            </a:r>
          </a:p>
          <a:p>
            <a:pPr>
              <a:buFont typeface="Wingdings" pitchFamily="2" charset="2"/>
              <a:buNone/>
            </a:pPr>
            <a:r>
              <a:rPr lang="en-US" sz="1800" b="1" smtClean="0"/>
              <a:t>       xmlns:xsi="http://www.w3.org/2001/XMLSchema-instance"</a:t>
            </a:r>
          </a:p>
          <a:p>
            <a:pPr>
              <a:buFont typeface="Wingdings" pitchFamily="2" charset="2"/>
              <a:buNone/>
            </a:pPr>
            <a:r>
              <a:rPr lang="en-US" sz="1800" b="1" smtClean="0"/>
              <a:t>       xmlns:p="http://www.springframework.org/schema/p"</a:t>
            </a:r>
          </a:p>
          <a:p>
            <a:pPr>
              <a:buFont typeface="Wingdings" pitchFamily="2" charset="2"/>
              <a:buNone/>
            </a:pPr>
            <a:r>
              <a:rPr lang="en-US" sz="2000" b="1" smtClean="0">
                <a:solidFill>
                  <a:srgbClr val="003366"/>
                </a:solidFill>
              </a:rPr>
              <a:t>      </a:t>
            </a:r>
            <a:r>
              <a:rPr lang="en-US" sz="2000" b="1" smtClean="0">
                <a:solidFill>
                  <a:srgbClr val="663300"/>
                </a:solidFill>
              </a:rPr>
              <a:t>xmlns:aop="http://www.springframework.org/schema/aop"</a:t>
            </a:r>
          </a:p>
          <a:p>
            <a:pPr>
              <a:buFont typeface="Wingdings" pitchFamily="2" charset="2"/>
              <a:buNone/>
            </a:pPr>
            <a:r>
              <a:rPr lang="en-US" sz="1800" b="1" smtClean="0"/>
              <a:t>       xsi:schemaLocation="http://www.springframework.org/schema/beans http://www.springframework.org/schema/beans/spring-beans-3.0.xsd</a:t>
            </a:r>
          </a:p>
          <a:p>
            <a:pPr>
              <a:buFont typeface="Wingdings" pitchFamily="2" charset="2"/>
              <a:buNone/>
            </a:pPr>
            <a:r>
              <a:rPr lang="en-US" sz="2000" b="1" smtClean="0"/>
              <a:t>      </a:t>
            </a:r>
            <a:r>
              <a:rPr lang="en-US" sz="2000" b="1" smtClean="0">
                <a:solidFill>
                  <a:srgbClr val="663300"/>
                </a:solidFill>
              </a:rPr>
              <a:t>http://www.springframework.org/schema/aop http://www.springframework.org/schema/aop/spring-aop-3.0.xsd”&gt;</a:t>
            </a:r>
          </a:p>
          <a:p>
            <a:pPr>
              <a:buFont typeface="Wingdings" pitchFamily="2" charset="2"/>
              <a:buNone/>
            </a:pPr>
            <a:endParaRPr lang="en-US" sz="1800" b="1" smtClean="0"/>
          </a:p>
          <a:p>
            <a:pPr>
              <a:buFont typeface="Wingdings" pitchFamily="2" charset="2"/>
              <a:buNone/>
            </a:pPr>
            <a:r>
              <a:rPr lang="en-US" b="1" smtClean="0"/>
              <a:t>    </a:t>
            </a:r>
            <a:r>
              <a:rPr lang="en-US" b="1" smtClean="0">
                <a:solidFill>
                  <a:srgbClr val="663300"/>
                </a:solidFill>
              </a:rPr>
              <a:t>&lt;aop:aspectj-autoproxy/&gt;</a:t>
            </a:r>
          </a:p>
          <a:p>
            <a:pPr>
              <a:buFont typeface="Wingdings" pitchFamily="2" charset="2"/>
              <a:buNone/>
            </a:pPr>
            <a:r>
              <a:rPr lang="en-US" sz="1800" b="1" smtClean="0"/>
              <a:t>    </a:t>
            </a:r>
          </a:p>
          <a:p>
            <a:pPr>
              <a:buFont typeface="Wingdings" pitchFamily="2" charset="2"/>
              <a:buNone/>
            </a:pPr>
            <a:r>
              <a:rPr lang="en-US" sz="1800" b="1" smtClean="0"/>
              <a:t>    &lt;bean id="loggingAspectBean"</a:t>
            </a:r>
          </a:p>
          <a:p>
            <a:pPr>
              <a:buFont typeface="Wingdings" pitchFamily="2" charset="2"/>
              <a:buNone/>
            </a:pPr>
            <a:r>
              <a:rPr lang="en-US" sz="1800" b="1" smtClean="0"/>
              <a:t>          class="ams.aspects.LoggingAspect" /&gt;</a:t>
            </a:r>
          </a:p>
          <a:p>
            <a:pPr>
              <a:buFont typeface="Wingdings" pitchFamily="2" charset="2"/>
              <a:buNone/>
            </a:pPr>
            <a:r>
              <a:rPr lang="en-US" sz="1800" b="1" smtClean="0"/>
              <a:t>&lt;/beans&gt;</a:t>
            </a:r>
          </a:p>
          <a:p>
            <a:endParaRPr lang="en-US" sz="1800" b="1" smtClean="0"/>
          </a:p>
          <a:p>
            <a:endParaRPr lang="en-US" sz="1800" b="1" smtClean="0"/>
          </a:p>
        </p:txBody>
      </p:sp>
      <p:sp>
        <p:nvSpPr>
          <p:cNvPr id="5" name="Right Brace 4"/>
          <p:cNvSpPr/>
          <p:nvPr/>
        </p:nvSpPr>
        <p:spPr bwMode="auto">
          <a:xfrm>
            <a:off x="5181600" y="5410200"/>
            <a:ext cx="228600" cy="762000"/>
          </a:xfrm>
          <a:prstGeom prst="rightBrace">
            <a:avLst/>
          </a:prstGeom>
          <a:ln>
            <a:solidFill>
              <a:srgbClr val="FF6600"/>
            </a:solidFill>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a:lstStyle/>
          <a:p>
            <a:pPr>
              <a:defRPr/>
            </a:pPr>
            <a:endParaRPr lang="en-US">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31749" name="TextBox 5"/>
          <p:cNvSpPr txBox="1">
            <a:spLocks noChangeArrowheads="1"/>
          </p:cNvSpPr>
          <p:nvPr/>
        </p:nvSpPr>
        <p:spPr bwMode="auto">
          <a:xfrm>
            <a:off x="5486400" y="5486400"/>
            <a:ext cx="3657600" cy="646113"/>
          </a:xfrm>
          <a:prstGeom prst="rect">
            <a:avLst/>
          </a:prstGeom>
          <a:noFill/>
          <a:ln w="9525">
            <a:noFill/>
            <a:miter lim="800000"/>
            <a:headEnd/>
            <a:tailEnd/>
          </a:ln>
        </p:spPr>
        <p:txBody>
          <a:bodyPr>
            <a:spAutoFit/>
          </a:bodyPr>
          <a:lstStyle/>
          <a:p>
            <a:pPr algn="l">
              <a:defRPr/>
            </a:pPr>
            <a:r>
              <a:rPr lang="en-US" dirty="0">
                <a:latin typeface="+mn-lt"/>
              </a:rPr>
              <a:t>Aspect should be declared as a  bean</a:t>
            </a:r>
          </a:p>
        </p:txBody>
      </p:sp>
      <p:sp>
        <p:nvSpPr>
          <p:cNvPr id="31750" name="Title 1"/>
          <p:cNvSpPr>
            <a:spLocks noGrp="1"/>
          </p:cNvSpPr>
          <p:nvPr>
            <p:ph type="title"/>
          </p:nvPr>
        </p:nvSpPr>
        <p:spPr>
          <a:xfrm>
            <a:off x="1447800" y="152400"/>
            <a:ext cx="7696200" cy="1066800"/>
          </a:xfrm>
        </p:spPr>
        <p:txBody>
          <a:bodyPr/>
          <a:lstStyle/>
          <a:p>
            <a:r>
              <a:rPr lang="en-US" sz="3600" dirty="0" smtClean="0"/>
              <a:t>Declaring Aspects with </a:t>
            </a:r>
            <a:r>
              <a:rPr lang="en-US" sz="3600" dirty="0" err="1" smtClean="0"/>
              <a:t>AspectJ</a:t>
            </a:r>
            <a:r>
              <a:rPr lang="en-US" sz="3600" dirty="0" smtClean="0"/>
              <a:t> Annotations</a:t>
            </a:r>
          </a:p>
        </p:txBody>
      </p:sp>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179</a:t>
            </a:fld>
            <a:endParaRPr lang="en-US" sz="1400" dirty="0"/>
          </a:p>
        </p:txBody>
      </p:sp>
    </p:spTree>
    <p:extLst>
      <p:ext uri="{BB962C8B-B14F-4D97-AF65-F5344CB8AC3E}">
        <p14:creationId xmlns:p14="http://schemas.microsoft.com/office/powerpoint/2010/main" val="199331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447800" y="0"/>
            <a:ext cx="7391400" cy="1219199"/>
          </a:xfrm>
        </p:spPr>
        <p:txBody>
          <a:bodyPr/>
          <a:lstStyle/>
          <a:p>
            <a:r>
              <a:rPr lang="en-US" sz="3600" dirty="0" smtClean="0">
                <a:solidFill>
                  <a:schemeClr val="tx2"/>
                </a:solidFill>
              </a:rPr>
              <a:t>Module Components</a:t>
            </a:r>
          </a:p>
        </p:txBody>
      </p:sp>
      <p:sp>
        <p:nvSpPr>
          <p:cNvPr id="14339" name="Content Placeholder 2"/>
          <p:cNvSpPr>
            <a:spLocks noGrp="1"/>
          </p:cNvSpPr>
          <p:nvPr>
            <p:ph idx="1"/>
          </p:nvPr>
        </p:nvSpPr>
        <p:spPr>
          <a:xfrm>
            <a:off x="228600" y="1447800"/>
            <a:ext cx="8686800" cy="4946650"/>
          </a:xfrm>
        </p:spPr>
        <p:txBody>
          <a:bodyPr/>
          <a:lstStyle/>
          <a:p>
            <a:r>
              <a:rPr lang="en-US" dirty="0" smtClean="0"/>
              <a:t>Modules of the framework consists of:</a:t>
            </a:r>
          </a:p>
          <a:p>
            <a:pPr lvl="1"/>
            <a:r>
              <a:rPr lang="en-US" dirty="0" err="1" smtClean="0"/>
              <a:t>IoC</a:t>
            </a:r>
            <a:r>
              <a:rPr lang="en-US" dirty="0" smtClean="0"/>
              <a:t> container</a:t>
            </a:r>
          </a:p>
          <a:p>
            <a:pPr lvl="1"/>
            <a:r>
              <a:rPr lang="en-US" dirty="0" smtClean="0"/>
              <a:t>Aspect-Oriented Programming framework (AOP)</a:t>
            </a:r>
          </a:p>
          <a:p>
            <a:pPr lvl="1"/>
            <a:r>
              <a:rPr lang="en-US" dirty="0" smtClean="0"/>
              <a:t>Data access abstraction and JDBC simplifications</a:t>
            </a:r>
          </a:p>
          <a:p>
            <a:pPr lvl="1"/>
            <a:r>
              <a:rPr lang="en-US" dirty="0" smtClean="0"/>
              <a:t>Transaction Management</a:t>
            </a:r>
          </a:p>
          <a:p>
            <a:pPr lvl="1"/>
            <a:r>
              <a:rPr lang="en-US" dirty="0" smtClean="0"/>
              <a:t>MVC web framework</a:t>
            </a:r>
          </a:p>
          <a:p>
            <a:pPr lvl="1"/>
            <a:r>
              <a:rPr lang="en-US" dirty="0" smtClean="0"/>
              <a:t>Simplification for working with J2EE APIs such as JNDI, JTA etc.</a:t>
            </a:r>
          </a:p>
          <a:p>
            <a:pPr>
              <a:buFont typeface="Wingdings" pitchFamily="2" charset="2"/>
              <a:buNone/>
            </a:pPr>
            <a:endParaRPr lang="en-US" dirty="0" smtClean="0"/>
          </a:p>
        </p:txBody>
      </p:sp>
      <p:sp>
        <p:nvSpPr>
          <p:cNvPr id="1434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3F0DA8CC-D0B5-4888-9E2D-860E4361DF02}" type="slidenum">
              <a:rPr lang="en-US" b="0" smtClean="0">
                <a:solidFill>
                  <a:srgbClr val="000000"/>
                </a:solidFill>
                <a:latin typeface="Verdana" pitchFamily="34" charset="0"/>
              </a:rPr>
              <a:pPr eaLnBrk="1" hangingPunct="1"/>
              <a:t>18</a:t>
            </a:fld>
            <a:endParaRPr lang="en-US" b="0" smtClean="0">
              <a:solidFill>
                <a:srgbClr val="000000"/>
              </a:solidFill>
              <a:latin typeface="Verdana" pitchFamily="34" charset="0"/>
            </a:endParaRPr>
          </a:p>
        </p:txBody>
      </p:sp>
      <p:pic>
        <p:nvPicPr>
          <p:cNvPr id="1434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137" y="1905000"/>
            <a:ext cx="18208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9308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295400" y="0"/>
            <a:ext cx="8229600" cy="1143000"/>
          </a:xfrm>
        </p:spPr>
        <p:txBody>
          <a:bodyPr/>
          <a:lstStyle/>
          <a:p>
            <a:r>
              <a:rPr lang="en-US" sz="3600" dirty="0" smtClean="0"/>
              <a:t>Pointcut Expression Pattern</a:t>
            </a:r>
          </a:p>
        </p:txBody>
      </p:sp>
      <p:sp>
        <p:nvSpPr>
          <p:cNvPr id="32771" name="Slide Number Placeholder 5"/>
          <p:cNvSpPr>
            <a:spLocks noGrp="1"/>
          </p:cNvSpPr>
          <p:nvPr>
            <p:ph type="sldNum" sz="quarter" idx="10"/>
          </p:nvPr>
        </p:nvSpPr>
        <p:spPr>
          <a:xfrm>
            <a:off x="7924800" y="6356350"/>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ECD75EFB-DD2E-48A8-AC28-0F0CF134D7B3}" type="slidenum">
              <a:rPr lang="en-US" b="0" smtClean="0">
                <a:solidFill>
                  <a:srgbClr val="000000"/>
                </a:solidFill>
                <a:latin typeface="Verdana" pitchFamily="34" charset="0"/>
              </a:rPr>
              <a:pPr eaLnBrk="1" hangingPunct="1"/>
              <a:t>180</a:t>
            </a:fld>
            <a:endParaRPr lang="en-US" b="0" smtClean="0">
              <a:solidFill>
                <a:srgbClr val="000000"/>
              </a:solidFill>
              <a:latin typeface="Verdana" pitchFamily="34" charset="0"/>
            </a:endParaRPr>
          </a:p>
        </p:txBody>
      </p:sp>
      <p:sp>
        <p:nvSpPr>
          <p:cNvPr id="7" name="Rectangle 6"/>
          <p:cNvSpPr/>
          <p:nvPr/>
        </p:nvSpPr>
        <p:spPr>
          <a:xfrm>
            <a:off x="304800" y="3429000"/>
            <a:ext cx="8610600" cy="685800"/>
          </a:xfrm>
          <a:prstGeom prst="rect">
            <a:avLst/>
          </a:prstGeom>
        </p:spPr>
        <p:style>
          <a:lnRef idx="3">
            <a:schemeClr val="lt1"/>
          </a:lnRef>
          <a:fillRef idx="1">
            <a:schemeClr val="dk1"/>
          </a:fillRef>
          <a:effectRef idx="1">
            <a:schemeClr val="dk1"/>
          </a:effectRef>
          <a:fontRef idx="minor">
            <a:schemeClr val="lt1"/>
          </a:fontRef>
        </p:style>
        <p:txBody>
          <a:bodyPr anchor="ctr"/>
          <a:lstStyle/>
          <a:p>
            <a:pPr>
              <a:defRPr/>
            </a:pPr>
            <a:r>
              <a:rPr lang="en-US" dirty="0">
                <a:solidFill>
                  <a:schemeClr val="bg1"/>
                </a:solidFill>
              </a:rPr>
              <a:t>designator(return-type declaring-type name(params) throws )</a:t>
            </a:r>
          </a:p>
        </p:txBody>
      </p:sp>
      <p:sp>
        <p:nvSpPr>
          <p:cNvPr id="8" name="Rounded Rectangle 7"/>
          <p:cNvSpPr/>
          <p:nvPr/>
        </p:nvSpPr>
        <p:spPr>
          <a:xfrm>
            <a:off x="228600" y="1676400"/>
            <a:ext cx="1752600" cy="129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Pointcut Designator (Mandatory)</a:t>
            </a:r>
          </a:p>
        </p:txBody>
      </p:sp>
      <p:sp>
        <p:nvSpPr>
          <p:cNvPr id="9" name="Rounded Rectangle 8"/>
          <p:cNvSpPr/>
          <p:nvPr/>
        </p:nvSpPr>
        <p:spPr>
          <a:xfrm>
            <a:off x="2438400" y="1676400"/>
            <a:ext cx="1752600" cy="129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Can use * to match any return-type</a:t>
            </a:r>
          </a:p>
        </p:txBody>
      </p:sp>
      <p:sp>
        <p:nvSpPr>
          <p:cNvPr id="10" name="Rounded Rectangle 9"/>
          <p:cNvSpPr/>
          <p:nvPr/>
        </p:nvSpPr>
        <p:spPr>
          <a:xfrm>
            <a:off x="4648200" y="1676400"/>
            <a:ext cx="1752600" cy="129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Method name can use * to match any type (Mandatory)</a:t>
            </a:r>
          </a:p>
        </p:txBody>
      </p:sp>
      <p:sp>
        <p:nvSpPr>
          <p:cNvPr id="11" name="Rounded Rectangle 10"/>
          <p:cNvSpPr/>
          <p:nvPr/>
        </p:nvSpPr>
        <p:spPr>
          <a:xfrm>
            <a:off x="7010400" y="1676400"/>
            <a:ext cx="1752600" cy="12954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en-US" dirty="0"/>
              <a:t>Exception type</a:t>
            </a:r>
          </a:p>
          <a:p>
            <a:pPr>
              <a:defRPr/>
            </a:pPr>
            <a:r>
              <a:rPr lang="en-US" dirty="0"/>
              <a:t>(Optional)</a:t>
            </a:r>
          </a:p>
        </p:txBody>
      </p:sp>
      <p:cxnSp>
        <p:nvCxnSpPr>
          <p:cNvPr id="13" name="Straight Arrow Connector 12"/>
          <p:cNvCxnSpPr/>
          <p:nvPr/>
        </p:nvCxnSpPr>
        <p:spPr>
          <a:xfrm rot="5400000">
            <a:off x="1409701" y="3314700"/>
            <a:ext cx="685800" cy="31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3010694" y="3313906"/>
            <a:ext cx="6858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5220494" y="3313906"/>
            <a:ext cx="6858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7125494" y="3313906"/>
            <a:ext cx="6858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3124200" y="4648200"/>
            <a:ext cx="2438400" cy="16002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en-US" dirty="0"/>
              <a:t>Package name and class name </a:t>
            </a:r>
          </a:p>
          <a:p>
            <a:pPr>
              <a:defRPr/>
            </a:pPr>
            <a:r>
              <a:rPr lang="en-US" dirty="0"/>
              <a:t>(Optional)</a:t>
            </a:r>
          </a:p>
        </p:txBody>
      </p:sp>
      <p:sp>
        <p:nvSpPr>
          <p:cNvPr id="19" name="Rounded Rectangle 18"/>
          <p:cNvSpPr/>
          <p:nvPr/>
        </p:nvSpPr>
        <p:spPr>
          <a:xfrm>
            <a:off x="6096000" y="4648200"/>
            <a:ext cx="2895600" cy="152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()=No params</a:t>
            </a:r>
          </a:p>
          <a:p>
            <a:pPr>
              <a:defRPr/>
            </a:pPr>
            <a:r>
              <a:rPr lang="en-US" dirty="0"/>
              <a:t>(..)=Any no. of params</a:t>
            </a:r>
          </a:p>
          <a:p>
            <a:pPr>
              <a:defRPr/>
            </a:pPr>
            <a:r>
              <a:rPr lang="en-US" dirty="0"/>
              <a:t>(*,String)= one of any type, one of String</a:t>
            </a:r>
          </a:p>
        </p:txBody>
      </p:sp>
      <p:cxnSp>
        <p:nvCxnSpPr>
          <p:cNvPr id="21" name="Straight Arrow Connector 20"/>
          <p:cNvCxnSpPr/>
          <p:nvPr/>
        </p:nvCxnSpPr>
        <p:spPr>
          <a:xfrm rot="5400000" flipH="1" flipV="1">
            <a:off x="6210301" y="4305300"/>
            <a:ext cx="685800" cy="31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4001294" y="4304506"/>
            <a:ext cx="6858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8"/>
          <p:cNvSpPr txBox="1">
            <a:spLocks/>
          </p:cNvSpPr>
          <p:nvPr/>
        </p:nvSpPr>
        <p:spPr>
          <a:xfrm>
            <a:off x="76200" y="6413391"/>
            <a:ext cx="457200" cy="251817"/>
          </a:xfrm>
          <a:prstGeom prst="rect">
            <a:avLst/>
          </a:prstGeom>
          <a:ln/>
        </p:spPr>
        <p:txBody>
          <a:bodyPr/>
          <a:lstStyle>
            <a:defPPr>
              <a:defRPr lang="en-US"/>
            </a:defPPr>
            <a:lvl1pPr marL="0" algn="l" defTabSz="914400" rtl="0" eaLnBrk="1" latinLnBrk="0" hangingPunct="1">
              <a:defRPr sz="1400" b="0" kern="1200">
                <a:solidFill>
                  <a:srgbClr val="A446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B22A88-73BA-4B00-905C-A309951F5147}" type="slidenum">
              <a:rPr lang="en-US" smtClean="0"/>
              <a:pPr>
                <a:defRPr/>
              </a:pPr>
              <a:t>180</a:t>
            </a:fld>
            <a:endParaRPr lang="en-US" dirty="0"/>
          </a:p>
        </p:txBody>
      </p:sp>
    </p:spTree>
    <p:extLst>
      <p:ext uri="{BB962C8B-B14F-4D97-AF65-F5344CB8AC3E}">
        <p14:creationId xmlns:p14="http://schemas.microsoft.com/office/powerpoint/2010/main" val="379335044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z="3600" dirty="0" smtClean="0"/>
              <a:t>Pointcut Expression Examples</a:t>
            </a:r>
          </a:p>
        </p:txBody>
      </p:sp>
      <p:sp>
        <p:nvSpPr>
          <p:cNvPr id="33795" name="Content Placeholder 2"/>
          <p:cNvSpPr>
            <a:spLocks noGrp="1"/>
          </p:cNvSpPr>
          <p:nvPr>
            <p:ph idx="1"/>
          </p:nvPr>
        </p:nvSpPr>
        <p:spPr>
          <a:xfrm>
            <a:off x="0" y="1295400"/>
            <a:ext cx="9144000" cy="5029200"/>
          </a:xfrm>
        </p:spPr>
        <p:txBody>
          <a:bodyPr/>
          <a:lstStyle/>
          <a:p>
            <a:pPr>
              <a:buFont typeface="Wingdings" pitchFamily="2" charset="2"/>
              <a:buNone/>
            </a:pPr>
            <a:r>
              <a:rPr lang="en-US" smtClean="0"/>
              <a:t>	</a:t>
            </a:r>
          </a:p>
        </p:txBody>
      </p:sp>
      <p:sp>
        <p:nvSpPr>
          <p:cNvPr id="33796" name="Slide Number Placeholder 4"/>
          <p:cNvSpPr>
            <a:spLocks noGrp="1"/>
          </p:cNvSpPr>
          <p:nvPr>
            <p:ph type="sldNum" sz="quarter" idx="10"/>
          </p:nvPr>
        </p:nvSpPr>
        <p:spPr>
          <a:xfrm>
            <a:off x="7924800" y="6356350"/>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567D2CBF-E4C1-4918-B28C-85AC66F14E9C}" type="slidenum">
              <a:rPr lang="en-US" b="0" smtClean="0">
                <a:solidFill>
                  <a:srgbClr val="000000"/>
                </a:solidFill>
                <a:latin typeface="Verdana" pitchFamily="34" charset="0"/>
              </a:rPr>
              <a:pPr eaLnBrk="1" hangingPunct="1"/>
              <a:t>181</a:t>
            </a:fld>
            <a:endParaRPr lang="en-US" b="0" smtClean="0">
              <a:solidFill>
                <a:srgbClr val="000000"/>
              </a:solidFill>
              <a:latin typeface="Verdana" pitchFamily="34" charset="0"/>
            </a:endParaRPr>
          </a:p>
        </p:txBody>
      </p:sp>
      <p:sp>
        <p:nvSpPr>
          <p:cNvPr id="13" name="Rectangle 12"/>
          <p:cNvSpPr/>
          <p:nvPr/>
        </p:nvSpPr>
        <p:spPr>
          <a:xfrm>
            <a:off x="152400" y="1600200"/>
            <a:ext cx="3276600" cy="8382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chemeClr val="tx1"/>
                </a:solidFill>
              </a:rPr>
              <a:t>Any public method</a:t>
            </a:r>
          </a:p>
        </p:txBody>
      </p:sp>
      <p:sp>
        <p:nvSpPr>
          <p:cNvPr id="15" name="Rectangle 14"/>
          <p:cNvSpPr/>
          <p:nvPr/>
        </p:nvSpPr>
        <p:spPr>
          <a:xfrm>
            <a:off x="152400" y="2590800"/>
            <a:ext cx="3276600" cy="9144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Any public method defined in the </a:t>
            </a:r>
            <a:r>
              <a:rPr lang="en-US" dirty="0" err="1">
                <a:solidFill>
                  <a:schemeClr val="tx1"/>
                </a:solidFill>
              </a:rPr>
              <a:t>com.aspects</a:t>
            </a:r>
            <a:r>
              <a:rPr lang="en-US" dirty="0">
                <a:solidFill>
                  <a:schemeClr val="tx1"/>
                </a:solidFill>
              </a:rPr>
              <a:t> package</a:t>
            </a:r>
          </a:p>
        </p:txBody>
      </p:sp>
      <p:sp>
        <p:nvSpPr>
          <p:cNvPr id="17" name="Rectangle 16"/>
          <p:cNvSpPr/>
          <p:nvPr/>
        </p:nvSpPr>
        <p:spPr>
          <a:xfrm>
            <a:off x="171450" y="3676650"/>
            <a:ext cx="3276600" cy="12192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Any method  in the class </a:t>
            </a:r>
            <a:r>
              <a:rPr lang="en-US" dirty="0" err="1">
                <a:solidFill>
                  <a:schemeClr val="tx1"/>
                </a:solidFill>
              </a:rPr>
              <a:t>com.business.delegate</a:t>
            </a:r>
            <a:r>
              <a:rPr lang="en-US" dirty="0">
                <a:solidFill>
                  <a:schemeClr val="tx1"/>
                </a:solidFill>
              </a:rPr>
              <a:t>. </a:t>
            </a:r>
            <a:r>
              <a:rPr lang="en-US" dirty="0" err="1">
                <a:solidFill>
                  <a:schemeClr val="tx1"/>
                </a:solidFill>
              </a:rPr>
              <a:t>AMSDelegate</a:t>
            </a:r>
            <a:r>
              <a:rPr lang="en-US" dirty="0">
                <a:solidFill>
                  <a:schemeClr val="tx1"/>
                </a:solidFill>
              </a:rPr>
              <a:t> with a name beginning with add</a:t>
            </a:r>
          </a:p>
        </p:txBody>
      </p:sp>
      <p:sp>
        <p:nvSpPr>
          <p:cNvPr id="18" name="Rectangle 17"/>
          <p:cNvSpPr/>
          <p:nvPr/>
        </p:nvSpPr>
        <p:spPr>
          <a:xfrm>
            <a:off x="171450" y="5048250"/>
            <a:ext cx="3276600" cy="9144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Any method in the class </a:t>
            </a:r>
            <a:r>
              <a:rPr lang="en-US" dirty="0" err="1">
                <a:solidFill>
                  <a:schemeClr val="tx1"/>
                </a:solidFill>
              </a:rPr>
              <a:t>com.business.service</a:t>
            </a:r>
            <a:r>
              <a:rPr lang="en-US" dirty="0">
                <a:solidFill>
                  <a:schemeClr val="tx1"/>
                </a:solidFill>
              </a:rPr>
              <a:t>. </a:t>
            </a:r>
            <a:r>
              <a:rPr lang="en-US" dirty="0" err="1">
                <a:solidFill>
                  <a:schemeClr val="tx1"/>
                </a:solidFill>
              </a:rPr>
              <a:t>AMSService</a:t>
            </a:r>
            <a:r>
              <a:rPr lang="en-US" dirty="0">
                <a:solidFill>
                  <a:schemeClr val="tx1"/>
                </a:solidFill>
              </a:rPr>
              <a:t> with one </a:t>
            </a:r>
            <a:r>
              <a:rPr lang="en-US" dirty="0" err="1">
                <a:solidFill>
                  <a:schemeClr val="tx1"/>
                </a:solidFill>
              </a:rPr>
              <a:t>param</a:t>
            </a:r>
            <a:endParaRPr lang="en-US" dirty="0">
              <a:solidFill>
                <a:schemeClr val="tx1"/>
              </a:solidFill>
            </a:endParaRPr>
          </a:p>
        </p:txBody>
      </p:sp>
      <p:sp>
        <p:nvSpPr>
          <p:cNvPr id="23" name="Rectangle 22"/>
          <p:cNvSpPr/>
          <p:nvPr/>
        </p:nvSpPr>
        <p:spPr>
          <a:xfrm>
            <a:off x="3657600" y="1600200"/>
            <a:ext cx="5257800" cy="8382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execution(public * *(..))</a:t>
            </a:r>
          </a:p>
        </p:txBody>
      </p:sp>
      <p:sp>
        <p:nvSpPr>
          <p:cNvPr id="24" name="Rectangle 23"/>
          <p:cNvSpPr/>
          <p:nvPr/>
        </p:nvSpPr>
        <p:spPr>
          <a:xfrm>
            <a:off x="3657600" y="2590800"/>
            <a:ext cx="5257800" cy="9144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execution(public * </a:t>
            </a:r>
            <a:r>
              <a:rPr lang="en-US" dirty="0" err="1">
                <a:solidFill>
                  <a:schemeClr val="tx1"/>
                </a:solidFill>
              </a:rPr>
              <a:t>com.aspects</a:t>
            </a:r>
            <a:r>
              <a:rPr lang="en-US" dirty="0">
                <a:solidFill>
                  <a:schemeClr val="tx1"/>
                </a:solidFill>
              </a:rPr>
              <a:t>.*(..)) </a:t>
            </a:r>
          </a:p>
        </p:txBody>
      </p:sp>
      <p:sp>
        <p:nvSpPr>
          <p:cNvPr id="25" name="Rectangle 24"/>
          <p:cNvSpPr/>
          <p:nvPr/>
        </p:nvSpPr>
        <p:spPr>
          <a:xfrm>
            <a:off x="3657600" y="3657600"/>
            <a:ext cx="5257800" cy="12192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execution(*    </a:t>
            </a:r>
            <a:r>
              <a:rPr lang="en-US" dirty="0" err="1">
                <a:solidFill>
                  <a:schemeClr val="tx1"/>
                </a:solidFill>
              </a:rPr>
              <a:t>com.business.delegate.AMSDelegate.add</a:t>
            </a:r>
            <a:r>
              <a:rPr lang="en-US" dirty="0">
                <a:solidFill>
                  <a:schemeClr val="tx1"/>
                </a:solidFill>
              </a:rPr>
              <a:t>*(..))</a:t>
            </a:r>
          </a:p>
        </p:txBody>
      </p:sp>
      <p:sp>
        <p:nvSpPr>
          <p:cNvPr id="26" name="Rectangle 25"/>
          <p:cNvSpPr/>
          <p:nvPr/>
        </p:nvSpPr>
        <p:spPr>
          <a:xfrm>
            <a:off x="3657600" y="5067300"/>
            <a:ext cx="5257800" cy="9144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execution(* </a:t>
            </a:r>
            <a:r>
              <a:rPr lang="en-US" dirty="0" err="1">
                <a:solidFill>
                  <a:schemeClr val="tx1"/>
                </a:solidFill>
              </a:rPr>
              <a:t>com.aspects.AMSService</a:t>
            </a:r>
            <a:r>
              <a:rPr lang="en-US" dirty="0">
                <a:solidFill>
                  <a:schemeClr val="tx1"/>
                </a:solidFill>
              </a:rPr>
              <a:t>.*(*))</a:t>
            </a:r>
          </a:p>
        </p:txBody>
      </p:sp>
      <p:sp>
        <p:nvSpPr>
          <p:cNvPr id="14" name="Slide Number Placeholder 8"/>
          <p:cNvSpPr txBox="1">
            <a:spLocks/>
          </p:cNvSpPr>
          <p:nvPr/>
        </p:nvSpPr>
        <p:spPr>
          <a:xfrm>
            <a:off x="76200" y="6413391"/>
            <a:ext cx="457200" cy="251817"/>
          </a:xfrm>
          <a:prstGeom prst="rect">
            <a:avLst/>
          </a:prstGeom>
          <a:ln/>
        </p:spPr>
        <p:txBody>
          <a:bodyPr/>
          <a:lstStyle>
            <a:defPPr>
              <a:defRPr lang="en-US"/>
            </a:defPPr>
            <a:lvl1pPr marL="0" algn="l" defTabSz="914400" rtl="0" eaLnBrk="1" latinLnBrk="0" hangingPunct="1">
              <a:defRPr sz="1400" b="0" kern="1200">
                <a:solidFill>
                  <a:srgbClr val="A446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B22A88-73BA-4B00-905C-A309951F5147}" type="slidenum">
              <a:rPr lang="en-US" smtClean="0"/>
              <a:pPr>
                <a:defRPr/>
              </a:pPr>
              <a:t>181</a:t>
            </a:fld>
            <a:endParaRPr lang="en-US" dirty="0"/>
          </a:p>
        </p:txBody>
      </p:sp>
    </p:spTree>
    <p:extLst>
      <p:ext uri="{BB962C8B-B14F-4D97-AF65-F5344CB8AC3E}">
        <p14:creationId xmlns:p14="http://schemas.microsoft.com/office/powerpoint/2010/main" val="92192232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371600" y="76200"/>
            <a:ext cx="7543800" cy="1143000"/>
          </a:xfrm>
        </p:spPr>
        <p:txBody>
          <a:bodyPr/>
          <a:lstStyle/>
          <a:p>
            <a:r>
              <a:rPr lang="en-US" sz="3600" dirty="0" smtClean="0"/>
              <a:t>Before Advice</a:t>
            </a:r>
          </a:p>
        </p:txBody>
      </p:sp>
      <p:sp>
        <p:nvSpPr>
          <p:cNvPr id="34819" name="Content Placeholder 2"/>
          <p:cNvSpPr>
            <a:spLocks noGrp="1"/>
          </p:cNvSpPr>
          <p:nvPr>
            <p:ph idx="1"/>
          </p:nvPr>
        </p:nvSpPr>
        <p:spPr>
          <a:xfrm>
            <a:off x="228600" y="1371600"/>
            <a:ext cx="8686800" cy="1676400"/>
          </a:xfrm>
        </p:spPr>
        <p:txBody>
          <a:bodyPr/>
          <a:lstStyle/>
          <a:p>
            <a:r>
              <a:rPr lang="en-US" dirty="0" smtClean="0"/>
              <a:t>To create a before advice to handle crosscutting concerns before particular program execution points, you use the @Before annotation and include the pointcut expression as the annotation value.</a:t>
            </a:r>
          </a:p>
        </p:txBody>
      </p:sp>
      <p:sp>
        <p:nvSpPr>
          <p:cNvPr id="6" name="Content Placeholder 2"/>
          <p:cNvSpPr txBox="1">
            <a:spLocks/>
          </p:cNvSpPr>
          <p:nvPr/>
        </p:nvSpPr>
        <p:spPr bwMode="gray">
          <a:xfrm>
            <a:off x="762000" y="3124200"/>
            <a:ext cx="7924800" cy="29718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l" eaLnBrk="0" hangingPunct="0">
              <a:spcBef>
                <a:spcPct val="20000"/>
              </a:spcBef>
              <a:buSzPct val="95000"/>
              <a:defRPr/>
            </a:pPr>
            <a:r>
              <a:rPr lang="en-US" kern="0" dirty="0">
                <a:solidFill>
                  <a:srgbClr val="000000"/>
                </a:solidFill>
                <a:latin typeface="+mn-lt"/>
              </a:rPr>
              <a:t>@Before("execution(* </a:t>
            </a:r>
            <a:r>
              <a:rPr lang="en-US" kern="0" dirty="0" err="1">
                <a:solidFill>
                  <a:srgbClr val="000000"/>
                </a:solidFill>
                <a:latin typeface="+mn-lt"/>
              </a:rPr>
              <a:t>ams.business.delegate.AMSDelegate.add</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public void </a:t>
            </a:r>
            <a:r>
              <a:rPr lang="en-US" kern="0" dirty="0" err="1">
                <a:solidFill>
                  <a:srgbClr val="000000"/>
                </a:solidFill>
                <a:latin typeface="+mn-lt"/>
              </a:rPr>
              <a:t>beforeMethodInvocation</a:t>
            </a:r>
            <a:r>
              <a:rPr lang="en-US" kern="0" dirty="0">
                <a:solidFill>
                  <a:srgbClr val="000000"/>
                </a:solidFill>
                <a:latin typeface="+mn-lt"/>
              </a:rPr>
              <a:t>(final </a:t>
            </a:r>
            <a:r>
              <a:rPr lang="en-US" kern="0" dirty="0" err="1" smtClean="0">
                <a:solidFill>
                  <a:srgbClr val="000000"/>
                </a:solidFill>
                <a:latin typeface="+mn-lt"/>
              </a:rPr>
              <a:t>joinpoint</a:t>
            </a:r>
            <a:r>
              <a:rPr lang="en-US" kern="0" dirty="0" smtClean="0">
                <a:solidFill>
                  <a:srgbClr val="000000"/>
                </a:solidFill>
                <a:latin typeface="+mn-lt"/>
              </a:rPr>
              <a:t> </a:t>
            </a:r>
            <a:r>
              <a:rPr lang="en-US" kern="0" dirty="0" err="1" smtClean="0">
                <a:solidFill>
                  <a:srgbClr val="000000"/>
                </a:solidFill>
                <a:latin typeface="+mn-lt"/>
              </a:rPr>
              <a:t>joinpoint</a:t>
            </a:r>
            <a:r>
              <a:rPr lang="en-US" kern="0" dirty="0" smtClean="0">
                <a:solidFill>
                  <a:srgbClr val="000000"/>
                </a:solidFill>
                <a:latin typeface="+mn-lt"/>
              </a:rPr>
              <a:t>) </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_logger.info("Before Advice : “ 	+    	</a:t>
            </a:r>
            <a:r>
              <a:rPr lang="en-US" kern="0" dirty="0" err="1" smtClean="0">
                <a:solidFill>
                  <a:srgbClr val="000000"/>
                </a:solidFill>
                <a:latin typeface="+mn-lt"/>
              </a:rPr>
              <a:t>joinpoint.getTarget</a:t>
            </a:r>
            <a:r>
              <a:rPr lang="en-US" kern="0" dirty="0">
                <a:solidFill>
                  <a:srgbClr val="000000"/>
                </a:solidFill>
                <a:latin typeface="+mn-lt"/>
              </a:rPr>
              <a:t>().</a:t>
            </a:r>
            <a:r>
              <a:rPr lang="en-US" kern="0" dirty="0" err="1">
                <a:solidFill>
                  <a:srgbClr val="000000"/>
                </a:solidFill>
                <a:latin typeface="+mn-lt"/>
              </a:rPr>
              <a:t>getClass</a:t>
            </a:r>
            <a:r>
              <a:rPr lang="en-US" kern="0" dirty="0">
                <a:solidFill>
                  <a:srgbClr val="000000"/>
                </a:solidFill>
                <a:latin typeface="+mn-lt"/>
              </a:rPr>
              <a:t>().</a:t>
            </a:r>
            <a:r>
              <a:rPr lang="en-US" kern="0" dirty="0" err="1">
                <a:solidFill>
                  <a:srgbClr val="000000"/>
                </a:solidFill>
                <a:latin typeface="+mn-lt"/>
              </a:rPr>
              <a:t>getSimpleName</a:t>
            </a:r>
            <a:r>
              <a:rPr lang="en-US" kern="0" dirty="0">
                <a:solidFill>
                  <a:srgbClr val="000000"/>
                </a:solidFill>
                <a:latin typeface="+mn-lt"/>
              </a:rPr>
              <a:t>()  + "'s “  + 	</a:t>
            </a:r>
            <a:r>
              <a:rPr lang="en-US" kern="0" dirty="0" err="1" smtClean="0">
                <a:solidFill>
                  <a:srgbClr val="000000"/>
                </a:solidFill>
                <a:latin typeface="+mn-lt"/>
              </a:rPr>
              <a:t>joinpoint.getSignature</a:t>
            </a:r>
            <a:r>
              <a:rPr lang="en-US" kern="0" dirty="0">
                <a:solidFill>
                  <a:srgbClr val="000000"/>
                </a:solidFill>
                <a:latin typeface="+mn-lt"/>
              </a:rPr>
              <a:t>().</a:t>
            </a:r>
            <a:r>
              <a:rPr lang="en-US" kern="0" dirty="0" err="1">
                <a:solidFill>
                  <a:srgbClr val="000000"/>
                </a:solidFill>
                <a:latin typeface="+mn-lt"/>
              </a:rPr>
              <a:t>getName</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 " ");</a:t>
            </a:r>
          </a:p>
          <a:p>
            <a:pPr marL="342900" indent="-342900" algn="l" eaLnBrk="0" hangingPunct="0">
              <a:spcBef>
                <a:spcPct val="20000"/>
              </a:spcBef>
              <a:buSzPct val="95000"/>
              <a:defRPr/>
            </a:pPr>
            <a:r>
              <a:rPr lang="en-US" kern="0" dirty="0">
                <a:solidFill>
                  <a:srgbClr val="000000"/>
                </a:solidFill>
                <a:latin typeface="+mn-lt"/>
              </a:rPr>
              <a:t>    }</a:t>
            </a:r>
          </a:p>
        </p:txBody>
      </p:sp>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182</a:t>
            </a:fld>
            <a:endParaRPr lang="en-US" sz="1400" dirty="0"/>
          </a:p>
        </p:txBody>
      </p:sp>
    </p:spTree>
    <p:extLst>
      <p:ext uri="{BB962C8B-B14F-4D97-AF65-F5344CB8AC3E}">
        <p14:creationId xmlns:p14="http://schemas.microsoft.com/office/powerpoint/2010/main" val="69702352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p:cNvSpPr>
            <a:spLocks noGrp="1"/>
          </p:cNvSpPr>
          <p:nvPr>
            <p:ph idx="1"/>
          </p:nvPr>
        </p:nvSpPr>
        <p:spPr>
          <a:xfrm>
            <a:off x="228600" y="1447800"/>
            <a:ext cx="8686800" cy="4946650"/>
          </a:xfrm>
        </p:spPr>
        <p:txBody>
          <a:bodyPr/>
          <a:lstStyle/>
          <a:p>
            <a:r>
              <a:rPr lang="en-US" dirty="0" smtClean="0"/>
              <a:t>After returning advice runs when a matched method execution returns normally. It is declared using the @</a:t>
            </a:r>
            <a:r>
              <a:rPr lang="en-US" dirty="0" err="1" smtClean="0"/>
              <a:t>AfterReturning</a:t>
            </a:r>
            <a:r>
              <a:rPr lang="en-US" dirty="0" smtClean="0"/>
              <a:t> annotation:</a:t>
            </a:r>
          </a:p>
        </p:txBody>
      </p:sp>
      <p:sp>
        <p:nvSpPr>
          <p:cNvPr id="35842" name="Title 1"/>
          <p:cNvSpPr>
            <a:spLocks noGrp="1"/>
          </p:cNvSpPr>
          <p:nvPr>
            <p:ph type="title"/>
          </p:nvPr>
        </p:nvSpPr>
        <p:spPr/>
        <p:txBody>
          <a:bodyPr/>
          <a:lstStyle/>
          <a:p>
            <a:r>
              <a:rPr lang="en-US" dirty="0" smtClean="0">
                <a:solidFill>
                  <a:schemeClr val="tx2"/>
                </a:solidFill>
              </a:rPr>
              <a:t>After Returning </a:t>
            </a:r>
            <a:r>
              <a:rPr lang="en-US" dirty="0">
                <a:solidFill>
                  <a:schemeClr val="tx2"/>
                </a:solidFill>
              </a:rPr>
              <a:t>A</a:t>
            </a:r>
            <a:r>
              <a:rPr lang="en-US" dirty="0" smtClean="0">
                <a:solidFill>
                  <a:schemeClr val="tx2"/>
                </a:solidFill>
              </a:rPr>
              <a:t>dvice</a:t>
            </a:r>
          </a:p>
        </p:txBody>
      </p:sp>
      <p:sp>
        <p:nvSpPr>
          <p:cNvPr id="6" name="Content Placeholder 2"/>
          <p:cNvSpPr txBox="1">
            <a:spLocks/>
          </p:cNvSpPr>
          <p:nvPr/>
        </p:nvSpPr>
        <p:spPr bwMode="gray">
          <a:xfrm>
            <a:off x="533400" y="2895600"/>
            <a:ext cx="7924800" cy="33528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l" eaLnBrk="0" hangingPunct="0">
              <a:spcBef>
                <a:spcPct val="20000"/>
              </a:spcBef>
              <a:buSzPct val="95000"/>
              <a:defRPr/>
            </a:pPr>
            <a:r>
              <a:rPr lang="en-US" kern="0" dirty="0">
                <a:solidFill>
                  <a:srgbClr val="000000"/>
                </a:solidFill>
                <a:latin typeface="+mn-lt"/>
              </a:rPr>
              <a:t> @AfterReturning("within(</a:t>
            </a:r>
            <a:r>
              <a:rPr lang="en-US" kern="0" dirty="0" err="1">
                <a:solidFill>
                  <a:srgbClr val="000000"/>
                </a:solidFill>
                <a:latin typeface="+mn-lt"/>
              </a:rPr>
              <a:t>ams.business</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public void </a:t>
            </a:r>
            <a:r>
              <a:rPr lang="en-US" kern="0" dirty="0" err="1">
                <a:solidFill>
                  <a:srgbClr val="000000"/>
                </a:solidFill>
                <a:latin typeface="+mn-lt"/>
              </a:rPr>
              <a:t>afterReturningAdvice</a:t>
            </a:r>
            <a:r>
              <a:rPr lang="en-US" kern="0" dirty="0">
                <a:solidFill>
                  <a:srgbClr val="000000"/>
                </a:solidFill>
                <a:latin typeface="+mn-lt"/>
              </a:rPr>
              <a:t>(final </a:t>
            </a:r>
            <a:r>
              <a:rPr lang="en-US" kern="0" dirty="0" err="1" smtClean="0">
                <a:solidFill>
                  <a:srgbClr val="000000"/>
                </a:solidFill>
                <a:latin typeface="+mn-lt"/>
              </a:rPr>
              <a:t>joinpoint</a:t>
            </a:r>
            <a:r>
              <a:rPr lang="en-US" kern="0" dirty="0" smtClean="0">
                <a:solidFill>
                  <a:srgbClr val="000000"/>
                </a:solidFill>
                <a:latin typeface="+mn-lt"/>
              </a:rPr>
              <a:t> </a:t>
            </a:r>
            <a:r>
              <a:rPr lang="en-US" kern="0" dirty="0" err="1" smtClean="0">
                <a:solidFill>
                  <a:srgbClr val="000000"/>
                </a:solidFill>
                <a:latin typeface="+mn-lt"/>
              </a:rPr>
              <a:t>joinpoint</a:t>
            </a:r>
            <a:r>
              <a:rPr lang="en-US" kern="0" dirty="0" smtClean="0">
                <a:solidFill>
                  <a:srgbClr val="000000"/>
                </a:solidFill>
                <a:latin typeface="+mn-lt"/>
              </a:rPr>
              <a:t>) </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_logger.info("After Returning Advice :" + </a:t>
            </a:r>
            <a:r>
              <a:rPr lang="en-US" kern="0" dirty="0" err="1" smtClean="0">
                <a:solidFill>
                  <a:srgbClr val="000000"/>
                </a:solidFill>
                <a:latin typeface="+mn-lt"/>
              </a:rPr>
              <a:t>joinpoint.getTarget</a:t>
            </a:r>
            <a:r>
              <a:rPr lang="en-US" kern="0" dirty="0">
                <a:solidFill>
                  <a:srgbClr val="000000"/>
                </a:solidFill>
                <a:latin typeface="+mn-lt"/>
              </a:rPr>
              <a:t>().</a:t>
            </a:r>
            <a:r>
              <a:rPr lang="en-US" kern="0" dirty="0" err="1">
                <a:solidFill>
                  <a:srgbClr val="000000"/>
                </a:solidFill>
                <a:latin typeface="+mn-lt"/>
              </a:rPr>
              <a:t>getClass</a:t>
            </a:r>
            <a:r>
              <a:rPr lang="en-US" kern="0" dirty="0">
                <a:solidFill>
                  <a:srgbClr val="000000"/>
                </a:solidFill>
                <a:latin typeface="+mn-lt"/>
              </a:rPr>
              <a:t>().</a:t>
            </a:r>
            <a:r>
              <a:rPr lang="en-US" kern="0" dirty="0" err="1">
                <a:solidFill>
                  <a:srgbClr val="000000"/>
                </a:solidFill>
                <a:latin typeface="+mn-lt"/>
              </a:rPr>
              <a:t>getSimpleName</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 "'s "</a:t>
            </a:r>
          </a:p>
          <a:p>
            <a:pPr marL="342900" indent="-342900" algn="l" eaLnBrk="0" hangingPunct="0">
              <a:spcBef>
                <a:spcPct val="20000"/>
              </a:spcBef>
              <a:buSzPct val="95000"/>
              <a:defRPr/>
            </a:pPr>
            <a:r>
              <a:rPr lang="en-US" kern="0" dirty="0">
                <a:solidFill>
                  <a:srgbClr val="000000"/>
                </a:solidFill>
                <a:latin typeface="+mn-lt"/>
              </a:rPr>
              <a:t>                + </a:t>
            </a:r>
            <a:r>
              <a:rPr lang="en-US" kern="0" dirty="0" err="1" smtClean="0">
                <a:solidFill>
                  <a:srgbClr val="000000"/>
                </a:solidFill>
                <a:latin typeface="+mn-lt"/>
              </a:rPr>
              <a:t>joinpoint.getSignature</a:t>
            </a:r>
            <a:r>
              <a:rPr lang="en-US" kern="0" dirty="0">
                <a:solidFill>
                  <a:srgbClr val="000000"/>
                </a:solidFill>
                <a:latin typeface="+mn-lt"/>
              </a:rPr>
              <a:t>().</a:t>
            </a:r>
            <a:r>
              <a:rPr lang="en-US" kern="0" dirty="0" err="1">
                <a:solidFill>
                  <a:srgbClr val="000000"/>
                </a:solidFill>
                <a:latin typeface="+mn-lt"/>
              </a:rPr>
              <a:t>getName</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 " ");</a:t>
            </a:r>
          </a:p>
          <a:p>
            <a:pPr marL="342900" indent="-342900" algn="l" eaLnBrk="0" hangingPunct="0">
              <a:spcBef>
                <a:spcPct val="20000"/>
              </a:spcBef>
              <a:buSzPct val="95000"/>
              <a:defRPr/>
            </a:pPr>
            <a:r>
              <a:rPr lang="en-US" kern="0" dirty="0">
                <a:solidFill>
                  <a:srgbClr val="000000"/>
                </a:solidFill>
                <a:latin typeface="+mn-lt"/>
              </a:rPr>
              <a:t>    }</a:t>
            </a:r>
          </a:p>
          <a:p>
            <a:pPr marL="342900" indent="-342900" algn="l" eaLnBrk="0" hangingPunct="0">
              <a:spcBef>
                <a:spcPct val="20000"/>
              </a:spcBef>
              <a:buSzPct val="95000"/>
              <a:defRPr/>
            </a:pPr>
            <a:endParaRPr lang="en-US" kern="0" dirty="0">
              <a:solidFill>
                <a:srgbClr val="000000"/>
              </a:solidFill>
              <a:latin typeface="+mn-lt"/>
            </a:endParaRPr>
          </a:p>
        </p:txBody>
      </p:sp>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183</a:t>
            </a:fld>
            <a:endParaRPr lang="en-US" sz="1400" dirty="0"/>
          </a:p>
        </p:txBody>
      </p:sp>
    </p:spTree>
    <p:extLst>
      <p:ext uri="{BB962C8B-B14F-4D97-AF65-F5344CB8AC3E}">
        <p14:creationId xmlns:p14="http://schemas.microsoft.com/office/powerpoint/2010/main" val="249888087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600" dirty="0" smtClean="0"/>
              <a:t>After Returning Advice (Contd.)</a:t>
            </a:r>
          </a:p>
        </p:txBody>
      </p:sp>
      <p:sp>
        <p:nvSpPr>
          <p:cNvPr id="36867" name="Content Placeholder 2"/>
          <p:cNvSpPr>
            <a:spLocks noGrp="1"/>
          </p:cNvSpPr>
          <p:nvPr>
            <p:ph idx="1"/>
          </p:nvPr>
        </p:nvSpPr>
        <p:spPr>
          <a:xfrm>
            <a:off x="76200" y="1447800"/>
            <a:ext cx="8686800" cy="1676400"/>
          </a:xfrm>
        </p:spPr>
        <p:txBody>
          <a:bodyPr/>
          <a:lstStyle/>
          <a:p>
            <a:r>
              <a:rPr lang="en-US" dirty="0" smtClean="0"/>
              <a:t>Accessing return values</a:t>
            </a:r>
          </a:p>
          <a:p>
            <a:pPr lvl="1"/>
            <a:r>
              <a:rPr lang="en-US" dirty="0" smtClean="0"/>
              <a:t>The </a:t>
            </a:r>
            <a:r>
              <a:rPr lang="en-US" i="1" dirty="0" smtClean="0">
                <a:solidFill>
                  <a:srgbClr val="C00000"/>
                </a:solidFill>
              </a:rPr>
              <a:t>returning</a:t>
            </a:r>
            <a:r>
              <a:rPr lang="en-US" i="1" dirty="0" smtClean="0"/>
              <a:t> binding form (attribute) makes the return value </a:t>
            </a:r>
            <a:r>
              <a:rPr lang="en-US" dirty="0" smtClean="0"/>
              <a:t>available to the advice body</a:t>
            </a:r>
          </a:p>
          <a:p>
            <a:pPr lvl="1"/>
            <a:r>
              <a:rPr lang="en-US" dirty="0" smtClean="0"/>
              <a:t>Return value name must correspond with advice method signature</a:t>
            </a:r>
          </a:p>
          <a:p>
            <a:pPr lvl="1"/>
            <a:endParaRPr lang="en-US" sz="2000" dirty="0" smtClean="0"/>
          </a:p>
        </p:txBody>
      </p:sp>
      <p:sp>
        <p:nvSpPr>
          <p:cNvPr id="6" name="Content Placeholder 2"/>
          <p:cNvSpPr txBox="1">
            <a:spLocks/>
          </p:cNvSpPr>
          <p:nvPr/>
        </p:nvSpPr>
        <p:spPr bwMode="gray">
          <a:xfrm>
            <a:off x="685800" y="3124200"/>
            <a:ext cx="7924800" cy="33528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l" eaLnBrk="0" hangingPunct="0">
              <a:spcBef>
                <a:spcPct val="20000"/>
              </a:spcBef>
              <a:buSzPct val="95000"/>
              <a:defRPr/>
            </a:pPr>
            <a:r>
              <a:rPr lang="en-US" kern="0" dirty="0">
                <a:solidFill>
                  <a:srgbClr val="000000"/>
                </a:solidFill>
                <a:latin typeface="+mn-lt"/>
              </a:rPr>
              <a:t> @</a:t>
            </a:r>
            <a:r>
              <a:rPr lang="en-US" kern="0" dirty="0" err="1">
                <a:solidFill>
                  <a:srgbClr val="000000"/>
                </a:solidFill>
                <a:latin typeface="+mn-lt"/>
              </a:rPr>
              <a:t>AfterReturning</a:t>
            </a:r>
            <a:r>
              <a:rPr lang="en-US" kern="0" dirty="0">
                <a:solidFill>
                  <a:srgbClr val="000000"/>
                </a:solidFill>
                <a:latin typeface="+mn-lt"/>
              </a:rPr>
              <a:t>(</a:t>
            </a:r>
            <a:r>
              <a:rPr lang="en-US" kern="0" dirty="0" err="1">
                <a:solidFill>
                  <a:srgbClr val="000000"/>
                </a:solidFill>
                <a:latin typeface="+mn-lt"/>
              </a:rPr>
              <a:t>pointcut</a:t>
            </a:r>
            <a:r>
              <a:rPr lang="en-US" kern="0" dirty="0">
                <a:solidFill>
                  <a:srgbClr val="000000"/>
                </a:solidFill>
                <a:latin typeface="+mn-lt"/>
              </a:rPr>
              <a:t>=“within(</a:t>
            </a:r>
            <a:r>
              <a:rPr lang="en-US" kern="0" dirty="0" err="1">
                <a:solidFill>
                  <a:srgbClr val="000000"/>
                </a:solidFill>
                <a:latin typeface="+mn-lt"/>
              </a:rPr>
              <a:t>ams.business</a:t>
            </a:r>
            <a:r>
              <a:rPr lang="en-US" kern="0" dirty="0">
                <a:solidFill>
                  <a:srgbClr val="000000"/>
                </a:solidFill>
                <a:latin typeface="+mn-lt"/>
              </a:rPr>
              <a:t>..*)“,returning=“</a:t>
            </a:r>
            <a:r>
              <a:rPr lang="en-US" kern="0" dirty="0" err="1">
                <a:solidFill>
                  <a:srgbClr val="000000"/>
                </a:solidFill>
                <a:latin typeface="+mn-lt"/>
              </a:rPr>
              <a:t>retval</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public void </a:t>
            </a:r>
            <a:r>
              <a:rPr lang="en-US" kern="0" dirty="0" err="1">
                <a:solidFill>
                  <a:srgbClr val="000000"/>
                </a:solidFill>
                <a:latin typeface="+mn-lt"/>
              </a:rPr>
              <a:t>afterReturningAdvice</a:t>
            </a:r>
            <a:r>
              <a:rPr lang="en-US" kern="0" dirty="0">
                <a:solidFill>
                  <a:srgbClr val="000000"/>
                </a:solidFill>
                <a:latin typeface="+mn-lt"/>
              </a:rPr>
              <a:t>(final </a:t>
            </a:r>
            <a:r>
              <a:rPr lang="en-US" kern="0" dirty="0" err="1" smtClean="0">
                <a:solidFill>
                  <a:srgbClr val="000000"/>
                </a:solidFill>
                <a:latin typeface="+mn-lt"/>
              </a:rPr>
              <a:t>joinpoint</a:t>
            </a:r>
            <a:r>
              <a:rPr lang="en-US" kern="0" dirty="0" smtClean="0">
                <a:solidFill>
                  <a:srgbClr val="000000"/>
                </a:solidFill>
                <a:latin typeface="+mn-lt"/>
              </a:rPr>
              <a:t> </a:t>
            </a:r>
            <a:r>
              <a:rPr lang="en-US" kern="0" dirty="0" err="1" smtClean="0">
                <a:solidFill>
                  <a:srgbClr val="000000"/>
                </a:solidFill>
                <a:latin typeface="+mn-lt"/>
              </a:rPr>
              <a:t>joinpoint</a:t>
            </a:r>
            <a:r>
              <a:rPr lang="en-US" kern="0" dirty="0" smtClean="0">
                <a:solidFill>
                  <a:srgbClr val="000000"/>
                </a:solidFill>
                <a:latin typeface="+mn-lt"/>
              </a:rPr>
              <a:t>,</a:t>
            </a:r>
            <a:endParaRPr lang="en-US" kern="0" dirty="0">
              <a:solidFill>
                <a:srgbClr val="000000"/>
              </a:solidFill>
              <a:latin typeface="+mn-lt"/>
            </a:endParaRPr>
          </a:p>
          <a:p>
            <a:pPr marL="342900" indent="-342900" algn="l" eaLnBrk="0" hangingPunct="0">
              <a:spcBef>
                <a:spcPct val="20000"/>
              </a:spcBef>
              <a:buSzPct val="95000"/>
              <a:defRPr/>
            </a:pPr>
            <a:r>
              <a:rPr lang="en-US" kern="0" dirty="0">
                <a:solidFill>
                  <a:srgbClr val="000000"/>
                </a:solidFill>
                <a:latin typeface="+mn-lt"/>
              </a:rPr>
              <a:t>					   Object </a:t>
            </a:r>
            <a:r>
              <a:rPr lang="en-US" kern="0" dirty="0" err="1">
                <a:solidFill>
                  <a:srgbClr val="000000"/>
                </a:solidFill>
                <a:latin typeface="+mn-lt"/>
              </a:rPr>
              <a:t>retval</a:t>
            </a:r>
            <a:r>
              <a:rPr lang="en-US" kern="0" dirty="0">
                <a:solidFill>
                  <a:srgbClr val="000000"/>
                </a:solidFill>
                <a:latin typeface="+mn-lt"/>
              </a:rPr>
              <a:t>) {</a:t>
            </a:r>
          </a:p>
          <a:p>
            <a:pPr marL="342900" indent="-342900" algn="l" eaLnBrk="0" hangingPunct="0">
              <a:spcBef>
                <a:spcPct val="20000"/>
              </a:spcBef>
              <a:buSzPct val="95000"/>
              <a:defRPr/>
            </a:pPr>
            <a:r>
              <a:rPr lang="en-US" kern="0" dirty="0">
                <a:solidFill>
                  <a:srgbClr val="000000"/>
                </a:solidFill>
                <a:latin typeface="+mn-lt"/>
              </a:rPr>
              <a:t>       _logger.info("After Returning Advice :" + </a:t>
            </a:r>
            <a:r>
              <a:rPr lang="en-US" kern="0" dirty="0" err="1" smtClean="0">
                <a:solidFill>
                  <a:srgbClr val="000000"/>
                </a:solidFill>
                <a:latin typeface="+mn-lt"/>
              </a:rPr>
              <a:t>joinpoint.getTarget</a:t>
            </a:r>
            <a:r>
              <a:rPr lang="en-US" kern="0" dirty="0">
                <a:solidFill>
                  <a:srgbClr val="000000"/>
                </a:solidFill>
                <a:latin typeface="+mn-lt"/>
              </a:rPr>
              <a:t>().</a:t>
            </a:r>
            <a:r>
              <a:rPr lang="en-US" kern="0" dirty="0" err="1">
                <a:solidFill>
                  <a:srgbClr val="000000"/>
                </a:solidFill>
                <a:latin typeface="+mn-lt"/>
              </a:rPr>
              <a:t>getClass</a:t>
            </a:r>
            <a:r>
              <a:rPr lang="en-US" kern="0" dirty="0">
                <a:solidFill>
                  <a:srgbClr val="000000"/>
                </a:solidFill>
                <a:latin typeface="+mn-lt"/>
              </a:rPr>
              <a:t>().</a:t>
            </a:r>
            <a:r>
              <a:rPr lang="en-US" kern="0" dirty="0" err="1">
                <a:solidFill>
                  <a:srgbClr val="000000"/>
                </a:solidFill>
                <a:latin typeface="+mn-lt"/>
              </a:rPr>
              <a:t>getSimpleName</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 "'s "</a:t>
            </a:r>
          </a:p>
          <a:p>
            <a:pPr marL="342900" indent="-342900" algn="l" eaLnBrk="0" hangingPunct="0">
              <a:spcBef>
                <a:spcPct val="20000"/>
              </a:spcBef>
              <a:buSzPct val="95000"/>
              <a:defRPr/>
            </a:pPr>
            <a:r>
              <a:rPr lang="en-US" kern="0" dirty="0">
                <a:solidFill>
                  <a:srgbClr val="000000"/>
                </a:solidFill>
                <a:latin typeface="+mn-lt"/>
              </a:rPr>
              <a:t>                + </a:t>
            </a:r>
            <a:r>
              <a:rPr lang="en-US" kern="0" dirty="0" err="1" smtClean="0">
                <a:solidFill>
                  <a:srgbClr val="000000"/>
                </a:solidFill>
                <a:latin typeface="+mn-lt"/>
              </a:rPr>
              <a:t>joinpoint.getSignature</a:t>
            </a:r>
            <a:r>
              <a:rPr lang="en-US" kern="0" dirty="0">
                <a:solidFill>
                  <a:srgbClr val="000000"/>
                </a:solidFill>
                <a:latin typeface="+mn-lt"/>
              </a:rPr>
              <a:t>().</a:t>
            </a:r>
            <a:r>
              <a:rPr lang="en-US" kern="0" dirty="0" err="1">
                <a:solidFill>
                  <a:srgbClr val="000000"/>
                </a:solidFill>
                <a:latin typeface="+mn-lt"/>
              </a:rPr>
              <a:t>getName</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 " ");</a:t>
            </a:r>
          </a:p>
          <a:p>
            <a:pPr marL="342900" indent="-342900" algn="l" eaLnBrk="0" hangingPunct="0">
              <a:spcBef>
                <a:spcPct val="20000"/>
              </a:spcBef>
              <a:buSzPct val="95000"/>
              <a:defRPr/>
            </a:pPr>
            <a:r>
              <a:rPr lang="en-US" kern="0" dirty="0">
                <a:solidFill>
                  <a:srgbClr val="000000"/>
                </a:solidFill>
                <a:latin typeface="+mn-lt"/>
              </a:rPr>
              <a:t>    }</a:t>
            </a:r>
          </a:p>
          <a:p>
            <a:pPr marL="342900" indent="-342900" algn="l" eaLnBrk="0" hangingPunct="0">
              <a:spcBef>
                <a:spcPct val="20000"/>
              </a:spcBef>
              <a:buSzPct val="95000"/>
              <a:defRPr/>
            </a:pPr>
            <a:endParaRPr lang="en-US" kern="0" dirty="0">
              <a:solidFill>
                <a:srgbClr val="000000"/>
              </a:solidFill>
              <a:latin typeface="+mn-lt"/>
            </a:endParaRPr>
          </a:p>
        </p:txBody>
      </p:sp>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184</a:t>
            </a:fld>
            <a:endParaRPr lang="en-US" sz="1400" dirty="0"/>
          </a:p>
        </p:txBody>
      </p:sp>
    </p:spTree>
    <p:extLst>
      <p:ext uri="{BB962C8B-B14F-4D97-AF65-F5344CB8AC3E}">
        <p14:creationId xmlns:p14="http://schemas.microsoft.com/office/powerpoint/2010/main" val="68291786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ntent Placeholder 2"/>
          <p:cNvSpPr>
            <a:spLocks noGrp="1"/>
          </p:cNvSpPr>
          <p:nvPr>
            <p:ph idx="1"/>
          </p:nvPr>
        </p:nvSpPr>
        <p:spPr>
          <a:xfrm>
            <a:off x="228600" y="1447800"/>
            <a:ext cx="8686800" cy="4946650"/>
          </a:xfrm>
        </p:spPr>
        <p:txBody>
          <a:bodyPr/>
          <a:lstStyle/>
          <a:p>
            <a:r>
              <a:rPr lang="en-US" dirty="0" smtClean="0"/>
              <a:t>After throwing advice, runs when a matched method execution exits by throwing an exception.</a:t>
            </a:r>
          </a:p>
          <a:p>
            <a:r>
              <a:rPr lang="en-US" dirty="0" smtClean="0"/>
              <a:t> It is declared using the @</a:t>
            </a:r>
            <a:r>
              <a:rPr lang="en-US" dirty="0" err="1" smtClean="0"/>
              <a:t>AfterThrowing</a:t>
            </a:r>
            <a:r>
              <a:rPr lang="en-US" dirty="0" smtClean="0"/>
              <a:t> annotation:</a:t>
            </a:r>
          </a:p>
        </p:txBody>
      </p:sp>
      <p:sp>
        <p:nvSpPr>
          <p:cNvPr id="37890" name="Title 1"/>
          <p:cNvSpPr>
            <a:spLocks noGrp="1"/>
          </p:cNvSpPr>
          <p:nvPr>
            <p:ph type="title"/>
          </p:nvPr>
        </p:nvSpPr>
        <p:spPr/>
        <p:txBody>
          <a:bodyPr/>
          <a:lstStyle/>
          <a:p>
            <a:r>
              <a:rPr lang="en-US" dirty="0" smtClean="0">
                <a:solidFill>
                  <a:schemeClr val="tx2"/>
                </a:solidFill>
              </a:rPr>
              <a:t>After Throwing </a:t>
            </a:r>
            <a:r>
              <a:rPr lang="en-US" dirty="0">
                <a:solidFill>
                  <a:schemeClr val="tx2"/>
                </a:solidFill>
              </a:rPr>
              <a:t>A</a:t>
            </a:r>
            <a:r>
              <a:rPr lang="en-US" dirty="0" smtClean="0">
                <a:solidFill>
                  <a:schemeClr val="tx2"/>
                </a:solidFill>
              </a:rPr>
              <a:t>dvice</a:t>
            </a:r>
          </a:p>
        </p:txBody>
      </p:sp>
      <p:sp>
        <p:nvSpPr>
          <p:cNvPr id="6" name="Content Placeholder 2"/>
          <p:cNvSpPr txBox="1">
            <a:spLocks/>
          </p:cNvSpPr>
          <p:nvPr/>
        </p:nvSpPr>
        <p:spPr bwMode="gray">
          <a:xfrm>
            <a:off x="685800" y="2895600"/>
            <a:ext cx="7924800" cy="33528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l" eaLnBrk="0" hangingPunct="0">
              <a:spcBef>
                <a:spcPct val="20000"/>
              </a:spcBef>
              <a:buSzPct val="95000"/>
              <a:defRPr/>
            </a:pPr>
            <a:r>
              <a:rPr lang="en-US" kern="0" dirty="0">
                <a:solidFill>
                  <a:srgbClr val="000000"/>
                </a:solidFill>
                <a:latin typeface="+mn-lt"/>
              </a:rPr>
              <a:t> @</a:t>
            </a:r>
            <a:r>
              <a:rPr lang="en-US" kern="0" dirty="0" err="1">
                <a:solidFill>
                  <a:srgbClr val="000000"/>
                </a:solidFill>
                <a:latin typeface="+mn-lt"/>
              </a:rPr>
              <a:t>AfterThrowing</a:t>
            </a:r>
            <a:r>
              <a:rPr lang="en-US" kern="0" dirty="0">
                <a:solidFill>
                  <a:srgbClr val="000000"/>
                </a:solidFill>
                <a:latin typeface="+mn-lt"/>
              </a:rPr>
              <a:t>(</a:t>
            </a:r>
            <a:r>
              <a:rPr lang="en-US" kern="0" dirty="0" err="1">
                <a:solidFill>
                  <a:srgbClr val="000000"/>
                </a:solidFill>
                <a:latin typeface="+mn-lt"/>
              </a:rPr>
              <a:t>pointcut</a:t>
            </a:r>
            <a:r>
              <a:rPr lang="en-US" kern="0" dirty="0">
                <a:solidFill>
                  <a:srgbClr val="000000"/>
                </a:solidFill>
                <a:latin typeface="+mn-lt"/>
              </a:rPr>
              <a:t>="within(</a:t>
            </a:r>
            <a:r>
              <a:rPr lang="en-US" kern="0" dirty="0" err="1">
                <a:solidFill>
                  <a:srgbClr val="000000"/>
                </a:solidFill>
                <a:latin typeface="+mn-lt"/>
              </a:rPr>
              <a:t>ams.business</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throwing="exception") </a:t>
            </a:r>
          </a:p>
          <a:p>
            <a:pPr marL="342900" indent="-342900" algn="l" eaLnBrk="0" hangingPunct="0">
              <a:spcBef>
                <a:spcPct val="20000"/>
              </a:spcBef>
              <a:buSzPct val="95000"/>
              <a:defRPr/>
            </a:pPr>
            <a:r>
              <a:rPr lang="en-US" kern="0" dirty="0">
                <a:solidFill>
                  <a:srgbClr val="000000"/>
                </a:solidFill>
                <a:latin typeface="+mn-lt"/>
              </a:rPr>
              <a:t>     public void </a:t>
            </a:r>
            <a:r>
              <a:rPr lang="en-US" kern="0" dirty="0" err="1">
                <a:solidFill>
                  <a:srgbClr val="000000"/>
                </a:solidFill>
                <a:latin typeface="+mn-lt"/>
              </a:rPr>
              <a:t>afterThrowingMethodInvocation</a:t>
            </a:r>
            <a:r>
              <a:rPr lang="en-US" kern="0" dirty="0">
                <a:solidFill>
                  <a:srgbClr val="000000"/>
                </a:solidFill>
                <a:latin typeface="+mn-lt"/>
              </a:rPr>
              <a:t>(final </a:t>
            </a:r>
            <a:r>
              <a:rPr lang="en-US" kern="0" dirty="0" err="1" smtClean="0">
                <a:solidFill>
                  <a:srgbClr val="000000"/>
                </a:solidFill>
                <a:latin typeface="+mn-lt"/>
              </a:rPr>
              <a:t>joinpoint</a:t>
            </a:r>
            <a:r>
              <a:rPr lang="en-US" kern="0" dirty="0" smtClean="0">
                <a:solidFill>
                  <a:srgbClr val="000000"/>
                </a:solidFill>
                <a:latin typeface="+mn-lt"/>
              </a:rPr>
              <a:t> </a:t>
            </a:r>
            <a:r>
              <a:rPr lang="en-US" kern="0" dirty="0" err="1" smtClean="0">
                <a:solidFill>
                  <a:srgbClr val="000000"/>
                </a:solidFill>
                <a:latin typeface="+mn-lt"/>
              </a:rPr>
              <a:t>joinpoint</a:t>
            </a:r>
            <a:r>
              <a:rPr lang="en-US" kern="0" dirty="0" smtClean="0">
                <a:solidFill>
                  <a:srgbClr val="000000"/>
                </a:solidFill>
                <a:latin typeface="+mn-lt"/>
              </a:rPr>
              <a:t>, </a:t>
            </a:r>
            <a:r>
              <a:rPr lang="en-US" kern="0" dirty="0">
                <a:solidFill>
                  <a:srgbClr val="000000"/>
                </a:solidFill>
                <a:latin typeface="+mn-lt"/>
              </a:rPr>
              <a:t>Exception exception) {</a:t>
            </a:r>
          </a:p>
          <a:p>
            <a:pPr marL="342900" indent="-342900" algn="l" eaLnBrk="0" hangingPunct="0">
              <a:spcBef>
                <a:spcPct val="20000"/>
              </a:spcBef>
              <a:buSzPct val="95000"/>
              <a:defRPr/>
            </a:pPr>
            <a:r>
              <a:rPr lang="en-US" kern="0" dirty="0">
                <a:solidFill>
                  <a:srgbClr val="000000"/>
                </a:solidFill>
                <a:latin typeface="+mn-lt"/>
              </a:rPr>
              <a:t>      _logger.info("After Throwing Advice :" +  	</a:t>
            </a:r>
            <a:r>
              <a:rPr lang="en-US" kern="0" dirty="0" err="1" smtClean="0">
                <a:solidFill>
                  <a:srgbClr val="000000"/>
                </a:solidFill>
                <a:latin typeface="+mn-lt"/>
              </a:rPr>
              <a:t>joinpoint.getTarget</a:t>
            </a:r>
            <a:r>
              <a:rPr lang="en-US" kern="0" dirty="0">
                <a:solidFill>
                  <a:srgbClr val="000000"/>
                </a:solidFill>
                <a:latin typeface="+mn-lt"/>
              </a:rPr>
              <a:t>().</a:t>
            </a:r>
            <a:r>
              <a:rPr lang="en-US" kern="0" dirty="0" err="1">
                <a:solidFill>
                  <a:srgbClr val="000000"/>
                </a:solidFill>
                <a:latin typeface="+mn-lt"/>
              </a:rPr>
              <a:t>getClass</a:t>
            </a:r>
            <a:r>
              <a:rPr lang="en-US" kern="0" dirty="0">
                <a:solidFill>
                  <a:srgbClr val="000000"/>
                </a:solidFill>
                <a:latin typeface="+mn-lt"/>
              </a:rPr>
              <a:t>().</a:t>
            </a:r>
            <a:r>
              <a:rPr lang="en-US" kern="0" dirty="0" err="1">
                <a:solidFill>
                  <a:srgbClr val="000000"/>
                </a:solidFill>
                <a:latin typeface="+mn-lt"/>
              </a:rPr>
              <a:t>getSimpleName</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"'s “ +</a:t>
            </a:r>
          </a:p>
          <a:p>
            <a:pPr marL="342900" indent="-342900" algn="l" eaLnBrk="0" hangingPunct="0">
              <a:spcBef>
                <a:spcPct val="20000"/>
              </a:spcBef>
              <a:buSzPct val="95000"/>
              <a:defRPr/>
            </a:pPr>
            <a:r>
              <a:rPr lang="en-US" kern="0" dirty="0">
                <a:solidFill>
                  <a:srgbClr val="000000"/>
                </a:solidFill>
                <a:latin typeface="+mn-lt"/>
              </a:rPr>
              <a:t>                </a:t>
            </a:r>
            <a:r>
              <a:rPr lang="en-US" kern="0" dirty="0" err="1" smtClean="0">
                <a:solidFill>
                  <a:srgbClr val="000000"/>
                </a:solidFill>
                <a:latin typeface="+mn-lt"/>
              </a:rPr>
              <a:t>joinpoint.getSignature</a:t>
            </a:r>
            <a:r>
              <a:rPr lang="en-US" kern="0" dirty="0">
                <a:solidFill>
                  <a:srgbClr val="000000"/>
                </a:solidFill>
                <a:latin typeface="+mn-lt"/>
              </a:rPr>
              <a:t>().</a:t>
            </a:r>
            <a:r>
              <a:rPr lang="en-US" kern="0" dirty="0" err="1">
                <a:solidFill>
                  <a:srgbClr val="000000"/>
                </a:solidFill>
                <a:latin typeface="+mn-lt"/>
              </a:rPr>
              <a:t>getName</a:t>
            </a:r>
            <a:r>
              <a:rPr lang="en-US" kern="0" dirty="0">
                <a:solidFill>
                  <a:srgbClr val="000000"/>
                </a:solidFill>
                <a:latin typeface="+mn-lt"/>
              </a:rPr>
              <a:t>()) +</a:t>
            </a:r>
          </a:p>
          <a:p>
            <a:pPr marL="342900" indent="-342900" algn="l" eaLnBrk="0" hangingPunct="0">
              <a:spcBef>
                <a:spcPct val="20000"/>
              </a:spcBef>
              <a:buSzPct val="95000"/>
              <a:defRPr/>
            </a:pPr>
            <a:r>
              <a:rPr lang="en-US" kern="0" dirty="0">
                <a:solidFill>
                  <a:srgbClr val="000000"/>
                </a:solidFill>
                <a:latin typeface="+mn-lt"/>
              </a:rPr>
              <a:t>	         " " + </a:t>
            </a:r>
            <a:r>
              <a:rPr lang="en-US" kern="0" dirty="0" err="1">
                <a:solidFill>
                  <a:srgbClr val="000000"/>
                </a:solidFill>
                <a:latin typeface="+mn-lt"/>
              </a:rPr>
              <a:t>exception.toString</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a:t>
            </a:r>
          </a:p>
          <a:p>
            <a:pPr marL="342900" indent="-342900" algn="l" eaLnBrk="0" hangingPunct="0">
              <a:spcBef>
                <a:spcPct val="20000"/>
              </a:spcBef>
              <a:buSzPct val="95000"/>
              <a:defRPr/>
            </a:pPr>
            <a:endParaRPr lang="en-US" kern="0" dirty="0">
              <a:solidFill>
                <a:srgbClr val="000000"/>
              </a:solidFill>
              <a:latin typeface="+mn-lt"/>
            </a:endParaRPr>
          </a:p>
        </p:txBody>
      </p:sp>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185</a:t>
            </a:fld>
            <a:endParaRPr lang="en-US" sz="1400" dirty="0"/>
          </a:p>
        </p:txBody>
      </p:sp>
    </p:spTree>
    <p:extLst>
      <p:ext uri="{BB962C8B-B14F-4D97-AF65-F5344CB8AC3E}">
        <p14:creationId xmlns:p14="http://schemas.microsoft.com/office/powerpoint/2010/main" val="221267707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z="3600" dirty="0" smtClean="0"/>
              <a:t>After (Finally) Advice</a:t>
            </a:r>
          </a:p>
        </p:txBody>
      </p:sp>
      <p:sp>
        <p:nvSpPr>
          <p:cNvPr id="7" name="Content Placeholder 2"/>
          <p:cNvSpPr>
            <a:spLocks noGrp="1"/>
          </p:cNvSpPr>
          <p:nvPr>
            <p:ph idx="1"/>
          </p:nvPr>
        </p:nvSpPr>
        <p:spPr>
          <a:xfrm>
            <a:off x="228600" y="1371600"/>
            <a:ext cx="8686800" cy="4946650"/>
          </a:xfrm>
        </p:spPr>
        <p:txBody>
          <a:bodyPr/>
          <a:lstStyle/>
          <a:p>
            <a:pPr eaLnBrk="1" hangingPunct="1"/>
            <a:r>
              <a:rPr sz="2200" dirty="0" smtClean="0"/>
              <a:t>After (finally) advice runs however a matched method execution exits(normally or with an exception). It is declared using the @After annotation. </a:t>
            </a:r>
          </a:p>
          <a:p>
            <a:pPr eaLnBrk="1" hangingPunct="1"/>
            <a:r>
              <a:rPr sz="2200" dirty="0" smtClean="0"/>
              <a:t>After advice must be prepared to handle both normal and exception return conditions. It is typically used for releasing resources, etc.</a:t>
            </a:r>
          </a:p>
        </p:txBody>
      </p:sp>
      <p:sp>
        <p:nvSpPr>
          <p:cNvPr id="8" name="Content Placeholder 2"/>
          <p:cNvSpPr txBox="1">
            <a:spLocks/>
          </p:cNvSpPr>
          <p:nvPr/>
        </p:nvSpPr>
        <p:spPr bwMode="gray">
          <a:xfrm>
            <a:off x="609600" y="3276600"/>
            <a:ext cx="7924800" cy="33528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l" eaLnBrk="0" hangingPunct="0">
              <a:spcBef>
                <a:spcPct val="20000"/>
              </a:spcBef>
              <a:buSzPct val="95000"/>
              <a:defRPr/>
            </a:pPr>
            <a:r>
              <a:rPr lang="en-US" kern="0" dirty="0">
                <a:solidFill>
                  <a:srgbClr val="000000"/>
                </a:solidFill>
                <a:latin typeface="+mn-lt"/>
              </a:rPr>
              <a:t>@After("</a:t>
            </a:r>
            <a:r>
              <a:rPr lang="en-US" kern="0" dirty="0" err="1">
                <a:solidFill>
                  <a:srgbClr val="000000"/>
                </a:solidFill>
                <a:latin typeface="+mn-lt"/>
              </a:rPr>
              <a:t>myPointCut</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public void </a:t>
            </a:r>
            <a:r>
              <a:rPr lang="en-US" kern="0" dirty="0" err="1">
                <a:solidFill>
                  <a:srgbClr val="000000"/>
                </a:solidFill>
                <a:latin typeface="+mn-lt"/>
              </a:rPr>
              <a:t>afteFinallyAdvice</a:t>
            </a:r>
            <a:r>
              <a:rPr lang="en-US" kern="0" dirty="0">
                <a:solidFill>
                  <a:srgbClr val="000000"/>
                </a:solidFill>
                <a:latin typeface="+mn-lt"/>
              </a:rPr>
              <a:t>(final </a:t>
            </a:r>
            <a:r>
              <a:rPr lang="en-US" kern="0" dirty="0" err="1" smtClean="0">
                <a:solidFill>
                  <a:srgbClr val="000000"/>
                </a:solidFill>
                <a:latin typeface="+mn-lt"/>
              </a:rPr>
              <a:t>joinpoint</a:t>
            </a:r>
            <a:r>
              <a:rPr lang="en-US" kern="0" dirty="0" smtClean="0">
                <a:solidFill>
                  <a:srgbClr val="000000"/>
                </a:solidFill>
                <a:latin typeface="+mn-lt"/>
              </a:rPr>
              <a:t> </a:t>
            </a:r>
            <a:r>
              <a:rPr lang="en-US" kern="0" dirty="0" err="1" smtClean="0">
                <a:solidFill>
                  <a:srgbClr val="000000"/>
                </a:solidFill>
                <a:latin typeface="+mn-lt"/>
              </a:rPr>
              <a:t>joinpoint</a:t>
            </a:r>
            <a:r>
              <a:rPr lang="en-US" kern="0" dirty="0" smtClean="0">
                <a:solidFill>
                  <a:srgbClr val="000000"/>
                </a:solidFill>
                <a:latin typeface="+mn-lt"/>
              </a:rPr>
              <a:t>) </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_logger.info("After (Finally) Advice :" + </a:t>
            </a:r>
            <a:r>
              <a:rPr lang="en-US" kern="0" dirty="0" err="1" smtClean="0">
                <a:solidFill>
                  <a:srgbClr val="000000"/>
                </a:solidFill>
                <a:latin typeface="+mn-lt"/>
              </a:rPr>
              <a:t>joinpoint.getTarget</a:t>
            </a:r>
            <a:r>
              <a:rPr lang="en-US" kern="0" dirty="0">
                <a:solidFill>
                  <a:srgbClr val="000000"/>
                </a:solidFill>
                <a:latin typeface="+mn-lt"/>
              </a:rPr>
              <a:t>().</a:t>
            </a:r>
            <a:r>
              <a:rPr lang="en-US" kern="0" dirty="0" err="1">
                <a:solidFill>
                  <a:srgbClr val="000000"/>
                </a:solidFill>
                <a:latin typeface="+mn-lt"/>
              </a:rPr>
              <a:t>getClass</a:t>
            </a:r>
            <a:r>
              <a:rPr lang="en-US" kern="0" dirty="0">
                <a:solidFill>
                  <a:srgbClr val="000000"/>
                </a:solidFill>
                <a:latin typeface="+mn-lt"/>
              </a:rPr>
              <a:t>().</a:t>
            </a:r>
            <a:r>
              <a:rPr lang="en-US" kern="0" dirty="0" err="1">
                <a:solidFill>
                  <a:srgbClr val="000000"/>
                </a:solidFill>
                <a:latin typeface="+mn-lt"/>
              </a:rPr>
              <a:t>getSimpleName</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 "'s "</a:t>
            </a:r>
          </a:p>
          <a:p>
            <a:pPr marL="342900" indent="-342900" algn="l" eaLnBrk="0" hangingPunct="0">
              <a:spcBef>
                <a:spcPct val="20000"/>
              </a:spcBef>
              <a:buSzPct val="95000"/>
              <a:defRPr/>
            </a:pPr>
            <a:r>
              <a:rPr lang="en-US" kern="0" dirty="0">
                <a:solidFill>
                  <a:srgbClr val="000000"/>
                </a:solidFill>
                <a:latin typeface="+mn-lt"/>
              </a:rPr>
              <a:t>                + </a:t>
            </a:r>
            <a:r>
              <a:rPr lang="en-US" kern="0" dirty="0" err="1" smtClean="0">
                <a:solidFill>
                  <a:srgbClr val="000000"/>
                </a:solidFill>
                <a:latin typeface="+mn-lt"/>
              </a:rPr>
              <a:t>joinpoint.getSignature</a:t>
            </a:r>
            <a:r>
              <a:rPr lang="en-US" kern="0" dirty="0">
                <a:solidFill>
                  <a:srgbClr val="000000"/>
                </a:solidFill>
                <a:latin typeface="+mn-lt"/>
              </a:rPr>
              <a:t>().</a:t>
            </a:r>
            <a:r>
              <a:rPr lang="en-US" kern="0" dirty="0" err="1">
                <a:solidFill>
                  <a:srgbClr val="000000"/>
                </a:solidFill>
                <a:latin typeface="+mn-lt"/>
              </a:rPr>
              <a:t>getName</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 " ");</a:t>
            </a:r>
          </a:p>
          <a:p>
            <a:pPr marL="342900" indent="-342900" algn="l" eaLnBrk="0" hangingPunct="0">
              <a:spcBef>
                <a:spcPct val="20000"/>
              </a:spcBef>
              <a:buSzPct val="95000"/>
              <a:defRPr/>
            </a:pPr>
            <a:r>
              <a:rPr lang="en-US" kern="0" dirty="0">
                <a:solidFill>
                  <a:srgbClr val="000000"/>
                </a:solidFill>
                <a:latin typeface="+mn-lt"/>
              </a:rPr>
              <a:t>    }</a:t>
            </a:r>
          </a:p>
          <a:p>
            <a:pPr marL="342900" indent="-342900" algn="l" eaLnBrk="0" hangingPunct="0">
              <a:spcBef>
                <a:spcPct val="20000"/>
              </a:spcBef>
              <a:buSzPct val="95000"/>
              <a:defRPr/>
            </a:pPr>
            <a:r>
              <a:rPr lang="en-US" kern="0" dirty="0">
                <a:solidFill>
                  <a:srgbClr val="000000"/>
                </a:solidFill>
                <a:latin typeface="+mn-lt"/>
              </a:rPr>
              <a:t> @Pointcut("within(</a:t>
            </a:r>
            <a:r>
              <a:rPr lang="en-US" kern="0" dirty="0" err="1">
                <a:solidFill>
                  <a:srgbClr val="000000"/>
                </a:solidFill>
                <a:latin typeface="+mn-lt"/>
              </a:rPr>
              <a:t>ams.business</a:t>
            </a:r>
            <a:r>
              <a:rPr lang="en-US" kern="0" dirty="0">
                <a:solidFill>
                  <a:srgbClr val="000000"/>
                </a:solidFill>
                <a:latin typeface="+mn-lt"/>
              </a:rPr>
              <a:t>..*)")</a:t>
            </a:r>
          </a:p>
          <a:p>
            <a:pPr marL="342900" indent="-342900" algn="l" eaLnBrk="0" hangingPunct="0">
              <a:spcBef>
                <a:spcPct val="20000"/>
              </a:spcBef>
              <a:buSzPct val="95000"/>
              <a:defRPr/>
            </a:pPr>
            <a:r>
              <a:rPr lang="en-US" kern="0" dirty="0">
                <a:solidFill>
                  <a:srgbClr val="000000"/>
                </a:solidFill>
                <a:latin typeface="+mn-lt"/>
              </a:rPr>
              <a:t>    public void </a:t>
            </a:r>
            <a:r>
              <a:rPr lang="en-US" kern="0" dirty="0" err="1">
                <a:solidFill>
                  <a:srgbClr val="000000"/>
                </a:solidFill>
                <a:latin typeface="+mn-lt"/>
              </a:rPr>
              <a:t>myPointCut</a:t>
            </a:r>
            <a:r>
              <a:rPr lang="en-US" kern="0" dirty="0">
                <a:solidFill>
                  <a:srgbClr val="000000"/>
                </a:solidFill>
                <a:latin typeface="+mn-lt"/>
              </a:rPr>
              <a:t>() {}</a:t>
            </a:r>
          </a:p>
          <a:p>
            <a:pPr marL="342900" indent="-342900" algn="l" eaLnBrk="0" hangingPunct="0">
              <a:spcBef>
                <a:spcPct val="20000"/>
              </a:spcBef>
              <a:buSzPct val="95000"/>
              <a:defRPr/>
            </a:pPr>
            <a:endParaRPr lang="en-US" kern="0" dirty="0">
              <a:solidFill>
                <a:srgbClr val="000000"/>
              </a:solidFill>
              <a:latin typeface="+mn-lt"/>
            </a:endParaRPr>
          </a:p>
          <a:p>
            <a:pPr marL="342900" indent="-342900" algn="l" eaLnBrk="0" hangingPunct="0">
              <a:spcBef>
                <a:spcPct val="20000"/>
              </a:spcBef>
              <a:buSzPct val="95000"/>
              <a:defRPr/>
            </a:pPr>
            <a:endParaRPr lang="en-US" kern="0" dirty="0">
              <a:solidFill>
                <a:srgbClr val="000000"/>
              </a:solidFill>
              <a:latin typeface="+mn-lt"/>
            </a:endParaRPr>
          </a:p>
        </p:txBody>
      </p:sp>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186</a:t>
            </a:fld>
            <a:endParaRPr lang="en-US" sz="1400" dirty="0"/>
          </a:p>
        </p:txBody>
      </p:sp>
    </p:spTree>
    <p:extLst>
      <p:ext uri="{BB962C8B-B14F-4D97-AF65-F5344CB8AC3E}">
        <p14:creationId xmlns:p14="http://schemas.microsoft.com/office/powerpoint/2010/main" val="302684228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a:spLocks noGrp="1"/>
          </p:cNvSpPr>
          <p:nvPr>
            <p:ph idx="1"/>
          </p:nvPr>
        </p:nvSpPr>
        <p:spPr>
          <a:xfrm>
            <a:off x="228600" y="1371600"/>
            <a:ext cx="8686800" cy="4946650"/>
          </a:xfrm>
        </p:spPr>
        <p:txBody>
          <a:bodyPr/>
          <a:lstStyle/>
          <a:p>
            <a:pPr>
              <a:spcBef>
                <a:spcPts val="0"/>
              </a:spcBef>
            </a:pPr>
            <a:r>
              <a:rPr lang="en-US" sz="2200" dirty="0" smtClean="0"/>
              <a:t>It is the most powerful of all the advice types. It gains full control of a </a:t>
            </a:r>
            <a:r>
              <a:rPr lang="en-US" sz="2200" dirty="0" err="1" smtClean="0"/>
              <a:t>joinpoint</a:t>
            </a:r>
            <a:r>
              <a:rPr lang="en-US" sz="2200" dirty="0" smtClean="0"/>
              <a:t>, so you can combine all the actions of the preceding advices into one single advice. </a:t>
            </a:r>
          </a:p>
          <a:p>
            <a:pPr>
              <a:spcBef>
                <a:spcPts val="0"/>
              </a:spcBef>
            </a:pPr>
            <a:r>
              <a:rPr lang="en-US" sz="2200" dirty="0" smtClean="0"/>
              <a:t>You can even control when, and whether, to proceed with the original </a:t>
            </a:r>
            <a:r>
              <a:rPr lang="en-US" sz="2200" dirty="0" err="1" smtClean="0"/>
              <a:t>joinpoint</a:t>
            </a:r>
            <a:r>
              <a:rPr lang="en-US" sz="2200" dirty="0" smtClean="0"/>
              <a:t> execution.</a:t>
            </a:r>
          </a:p>
          <a:p>
            <a:pPr>
              <a:spcBef>
                <a:spcPts val="0"/>
              </a:spcBef>
            </a:pPr>
            <a:endParaRPr lang="en-US" sz="2200" dirty="0" smtClean="0"/>
          </a:p>
          <a:p>
            <a:pPr>
              <a:spcBef>
                <a:spcPts val="0"/>
              </a:spcBef>
            </a:pPr>
            <a:endParaRPr lang="en-US" sz="2200" dirty="0"/>
          </a:p>
          <a:p>
            <a:pPr>
              <a:spcBef>
                <a:spcPts val="0"/>
              </a:spcBef>
            </a:pPr>
            <a:endParaRPr lang="en-US" sz="2200" dirty="0" smtClean="0"/>
          </a:p>
          <a:p>
            <a:pPr>
              <a:spcBef>
                <a:spcPts val="0"/>
              </a:spcBef>
            </a:pPr>
            <a:endParaRPr lang="en-US" sz="2200" dirty="0" smtClean="0"/>
          </a:p>
          <a:p>
            <a:pPr>
              <a:spcBef>
                <a:spcPts val="0"/>
              </a:spcBef>
            </a:pPr>
            <a:endParaRPr lang="en-US" sz="2200" dirty="0"/>
          </a:p>
          <a:p>
            <a:pPr>
              <a:spcBef>
                <a:spcPts val="0"/>
              </a:spcBef>
            </a:pPr>
            <a:endParaRPr lang="en-US" sz="2200" dirty="0"/>
          </a:p>
          <a:p>
            <a:pPr>
              <a:spcBef>
                <a:spcPts val="0"/>
              </a:spcBef>
            </a:pPr>
            <a:endParaRPr lang="en-US" sz="2200" dirty="0" smtClean="0"/>
          </a:p>
          <a:p>
            <a:pPr>
              <a:spcBef>
                <a:spcPts val="0"/>
              </a:spcBef>
            </a:pPr>
            <a:r>
              <a:rPr lang="en-US" sz="2200" dirty="0"/>
              <a:t>The argument type of the </a:t>
            </a:r>
            <a:r>
              <a:rPr lang="en-US" sz="2200" dirty="0" err="1" smtClean="0"/>
              <a:t>joinpoint</a:t>
            </a:r>
            <a:r>
              <a:rPr lang="en-US" sz="2200" dirty="0" smtClean="0"/>
              <a:t> </a:t>
            </a:r>
            <a:r>
              <a:rPr lang="en-US" sz="2200" dirty="0"/>
              <a:t>must be </a:t>
            </a:r>
            <a:r>
              <a:rPr lang="en-US" sz="2200" dirty="0" err="1" smtClean="0"/>
              <a:t>Proceedingjoinpoint</a:t>
            </a:r>
            <a:r>
              <a:rPr lang="en-US" sz="2200" dirty="0" smtClean="0"/>
              <a:t>. It is    </a:t>
            </a:r>
            <a:r>
              <a:rPr lang="en-US" sz="2200" dirty="0"/>
              <a:t>a </a:t>
            </a:r>
            <a:r>
              <a:rPr lang="en-US" sz="2200" dirty="0" err="1"/>
              <a:t>subinterface</a:t>
            </a:r>
            <a:r>
              <a:rPr lang="en-US" sz="2200" dirty="0"/>
              <a:t> of </a:t>
            </a:r>
            <a:r>
              <a:rPr lang="en-US" sz="2200" dirty="0" err="1" smtClean="0"/>
              <a:t>joinpoint</a:t>
            </a:r>
            <a:r>
              <a:rPr lang="en-US" sz="2200" dirty="0" smtClean="0"/>
              <a:t> </a:t>
            </a:r>
            <a:r>
              <a:rPr lang="en-US" sz="2200" dirty="0"/>
              <a:t>that allows you to control when to proceed with the original </a:t>
            </a:r>
            <a:r>
              <a:rPr lang="en-US" sz="2200" dirty="0" err="1" smtClean="0"/>
              <a:t>joinpoint</a:t>
            </a:r>
            <a:r>
              <a:rPr lang="en-US" sz="2200" dirty="0" smtClean="0"/>
              <a:t>.</a:t>
            </a:r>
            <a:endParaRPr lang="en-US" sz="2200" dirty="0"/>
          </a:p>
          <a:p>
            <a:pPr>
              <a:spcBef>
                <a:spcPts val="0"/>
              </a:spcBef>
            </a:pPr>
            <a:endParaRPr lang="en-US" sz="2200" dirty="0" smtClean="0"/>
          </a:p>
        </p:txBody>
      </p:sp>
      <p:sp>
        <p:nvSpPr>
          <p:cNvPr id="39938" name="Title 1"/>
          <p:cNvSpPr>
            <a:spLocks noGrp="1"/>
          </p:cNvSpPr>
          <p:nvPr>
            <p:ph type="title"/>
          </p:nvPr>
        </p:nvSpPr>
        <p:spPr>
          <a:xfrm>
            <a:off x="1371600" y="76200"/>
            <a:ext cx="7543800" cy="1066800"/>
          </a:xfrm>
        </p:spPr>
        <p:txBody>
          <a:bodyPr/>
          <a:lstStyle/>
          <a:p>
            <a:r>
              <a:rPr lang="en-US" sz="3600" dirty="0" smtClean="0">
                <a:solidFill>
                  <a:schemeClr val="tx1"/>
                </a:solidFill>
              </a:rPr>
              <a:t>Around Advice</a:t>
            </a:r>
          </a:p>
        </p:txBody>
      </p:sp>
      <p:sp>
        <p:nvSpPr>
          <p:cNvPr id="5" name="Content Placeholder 2"/>
          <p:cNvSpPr txBox="1">
            <a:spLocks/>
          </p:cNvSpPr>
          <p:nvPr/>
        </p:nvSpPr>
        <p:spPr bwMode="gray">
          <a:xfrm>
            <a:off x="609600" y="3124200"/>
            <a:ext cx="7924800" cy="22860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gn="l" eaLnBrk="0" hangingPunct="0">
              <a:spcBef>
                <a:spcPct val="20000"/>
              </a:spcBef>
              <a:buSzPct val="95000"/>
              <a:defRPr/>
            </a:pPr>
            <a:r>
              <a:rPr lang="en-US" sz="1400" kern="0" dirty="0">
                <a:solidFill>
                  <a:srgbClr val="000000"/>
                </a:solidFill>
                <a:latin typeface="+mn-lt"/>
              </a:rPr>
              <a:t> </a:t>
            </a:r>
            <a:r>
              <a:rPr lang="en-US" sz="1600" kern="0" dirty="0">
                <a:solidFill>
                  <a:srgbClr val="000000"/>
                </a:solidFill>
                <a:latin typeface="+mn-lt"/>
              </a:rPr>
              <a:t>@Around("execution(* </a:t>
            </a:r>
            <a:r>
              <a:rPr lang="en-US" sz="1600" kern="0" dirty="0" err="1">
                <a:solidFill>
                  <a:srgbClr val="000000"/>
                </a:solidFill>
                <a:latin typeface="+mn-lt"/>
              </a:rPr>
              <a:t>ams.business.service.AMSService.add</a:t>
            </a:r>
            <a:r>
              <a:rPr lang="en-US" sz="1600" kern="0" dirty="0">
                <a:solidFill>
                  <a:srgbClr val="000000"/>
                </a:solidFill>
                <a:latin typeface="+mn-lt"/>
              </a:rPr>
              <a:t>*(..))")</a:t>
            </a:r>
          </a:p>
          <a:p>
            <a:pPr marL="342900" indent="-342900" algn="l" eaLnBrk="0" hangingPunct="0">
              <a:spcBef>
                <a:spcPct val="20000"/>
              </a:spcBef>
              <a:buSzPct val="95000"/>
              <a:defRPr/>
            </a:pPr>
            <a:r>
              <a:rPr lang="en-US" sz="1600" kern="0" dirty="0">
                <a:solidFill>
                  <a:srgbClr val="000000"/>
                </a:solidFill>
                <a:latin typeface="+mn-lt"/>
              </a:rPr>
              <a:t>    public Object </a:t>
            </a:r>
            <a:r>
              <a:rPr lang="en-US" sz="1600" kern="0" dirty="0" err="1">
                <a:solidFill>
                  <a:srgbClr val="000000"/>
                </a:solidFill>
                <a:latin typeface="+mn-lt"/>
              </a:rPr>
              <a:t>aroundMethodInvocation</a:t>
            </a:r>
            <a:r>
              <a:rPr lang="en-US" sz="1600" kern="0" dirty="0">
                <a:solidFill>
                  <a:srgbClr val="000000"/>
                </a:solidFill>
                <a:latin typeface="+mn-lt"/>
              </a:rPr>
              <a:t>(final </a:t>
            </a:r>
            <a:r>
              <a:rPr lang="en-US" sz="1600" kern="0" dirty="0" err="1" smtClean="0">
                <a:solidFill>
                  <a:srgbClr val="000000"/>
                </a:solidFill>
                <a:latin typeface="+mn-lt"/>
              </a:rPr>
              <a:t>Proceedingjoinpoint</a:t>
            </a:r>
            <a:r>
              <a:rPr lang="en-US" sz="1600" kern="0" dirty="0" smtClean="0">
                <a:solidFill>
                  <a:srgbClr val="000000"/>
                </a:solidFill>
                <a:latin typeface="+mn-lt"/>
              </a:rPr>
              <a:t> </a:t>
            </a:r>
            <a:r>
              <a:rPr lang="en-US" sz="1600" kern="0" dirty="0" err="1" smtClean="0">
                <a:solidFill>
                  <a:srgbClr val="000000"/>
                </a:solidFill>
                <a:latin typeface="+mn-lt"/>
              </a:rPr>
              <a:t>proceedingjoinpoint</a:t>
            </a:r>
            <a:r>
              <a:rPr lang="en-US" sz="1600" kern="0" dirty="0" smtClean="0">
                <a:solidFill>
                  <a:srgbClr val="000000"/>
                </a:solidFill>
                <a:latin typeface="+mn-lt"/>
              </a:rPr>
              <a:t>) </a:t>
            </a:r>
            <a:r>
              <a:rPr lang="en-US" sz="1600" kern="0" dirty="0">
                <a:solidFill>
                  <a:srgbClr val="000000"/>
                </a:solidFill>
                <a:latin typeface="+mn-lt"/>
              </a:rPr>
              <a:t>throws </a:t>
            </a:r>
            <a:r>
              <a:rPr lang="en-US" sz="1600" kern="0" dirty="0" err="1">
                <a:solidFill>
                  <a:srgbClr val="000000"/>
                </a:solidFill>
                <a:latin typeface="+mn-lt"/>
              </a:rPr>
              <a:t>Throwable</a:t>
            </a:r>
            <a:r>
              <a:rPr lang="en-US" sz="1600" kern="0" dirty="0">
                <a:solidFill>
                  <a:srgbClr val="000000"/>
                </a:solidFill>
                <a:latin typeface="+mn-lt"/>
              </a:rPr>
              <a:t> {</a:t>
            </a:r>
          </a:p>
          <a:p>
            <a:pPr marL="342900" indent="-342900" algn="l" eaLnBrk="0" hangingPunct="0">
              <a:spcBef>
                <a:spcPct val="20000"/>
              </a:spcBef>
              <a:buSzPct val="95000"/>
              <a:defRPr/>
            </a:pPr>
            <a:r>
              <a:rPr lang="en-US" sz="1600" kern="0" dirty="0">
                <a:solidFill>
                  <a:srgbClr val="000000"/>
                </a:solidFill>
                <a:latin typeface="+mn-lt"/>
              </a:rPr>
              <a:t>              …</a:t>
            </a:r>
          </a:p>
          <a:p>
            <a:pPr marL="342900" indent="-342900" algn="l" eaLnBrk="0" hangingPunct="0">
              <a:spcBef>
                <a:spcPct val="20000"/>
              </a:spcBef>
              <a:buSzPct val="95000"/>
              <a:defRPr/>
            </a:pPr>
            <a:r>
              <a:rPr lang="en-US" sz="1600" kern="0" dirty="0">
                <a:solidFill>
                  <a:srgbClr val="000000"/>
                </a:solidFill>
                <a:latin typeface="+mn-lt"/>
              </a:rPr>
              <a:t>      _        Object </a:t>
            </a:r>
            <a:r>
              <a:rPr lang="en-US" sz="1600" kern="0" dirty="0" err="1">
                <a:solidFill>
                  <a:srgbClr val="000000"/>
                </a:solidFill>
                <a:latin typeface="+mn-lt"/>
              </a:rPr>
              <a:t>returnObject</a:t>
            </a:r>
            <a:r>
              <a:rPr lang="en-US" sz="1600" kern="0" dirty="0">
                <a:solidFill>
                  <a:srgbClr val="000000"/>
                </a:solidFill>
                <a:latin typeface="+mn-lt"/>
              </a:rPr>
              <a:t> = </a:t>
            </a:r>
            <a:r>
              <a:rPr lang="en-US" sz="1600" kern="0" dirty="0" err="1" smtClean="0">
                <a:solidFill>
                  <a:srgbClr val="000000"/>
                </a:solidFill>
                <a:latin typeface="+mn-lt"/>
              </a:rPr>
              <a:t>proceedingjoinpoint.proceed</a:t>
            </a:r>
            <a:r>
              <a:rPr lang="en-US" sz="1600" kern="0" dirty="0">
                <a:solidFill>
                  <a:srgbClr val="000000"/>
                </a:solidFill>
                <a:latin typeface="+mn-lt"/>
              </a:rPr>
              <a:t>();</a:t>
            </a:r>
          </a:p>
          <a:p>
            <a:pPr marL="342900" indent="-342900" algn="l" eaLnBrk="0" hangingPunct="0">
              <a:spcBef>
                <a:spcPct val="20000"/>
              </a:spcBef>
              <a:buSzPct val="95000"/>
              <a:defRPr/>
            </a:pPr>
            <a:r>
              <a:rPr lang="en-US" sz="1600" kern="0" dirty="0">
                <a:solidFill>
                  <a:srgbClr val="000000"/>
                </a:solidFill>
                <a:latin typeface="+mn-lt"/>
              </a:rPr>
              <a:t>              …</a:t>
            </a:r>
          </a:p>
          <a:p>
            <a:pPr marL="342900" indent="-342900" algn="l" eaLnBrk="0" hangingPunct="0">
              <a:spcBef>
                <a:spcPct val="20000"/>
              </a:spcBef>
              <a:buSzPct val="95000"/>
              <a:defRPr/>
            </a:pPr>
            <a:r>
              <a:rPr lang="en-US" sz="1600" kern="0" dirty="0">
                <a:solidFill>
                  <a:srgbClr val="000000"/>
                </a:solidFill>
                <a:latin typeface="+mn-lt"/>
              </a:rPr>
              <a:t>	return </a:t>
            </a:r>
            <a:r>
              <a:rPr lang="en-US" sz="1600" kern="0" dirty="0" err="1">
                <a:solidFill>
                  <a:srgbClr val="000000"/>
                </a:solidFill>
                <a:latin typeface="+mn-lt"/>
              </a:rPr>
              <a:t>returnObject</a:t>
            </a:r>
            <a:r>
              <a:rPr lang="en-US" sz="1600" kern="0" dirty="0">
                <a:solidFill>
                  <a:srgbClr val="000000"/>
                </a:solidFill>
                <a:latin typeface="+mn-lt"/>
              </a:rPr>
              <a:t>;</a:t>
            </a:r>
          </a:p>
          <a:p>
            <a:pPr marL="342900" indent="-342900" algn="l" eaLnBrk="0" hangingPunct="0">
              <a:spcBef>
                <a:spcPct val="20000"/>
              </a:spcBef>
              <a:buSzPct val="95000"/>
              <a:defRPr/>
            </a:pPr>
            <a:r>
              <a:rPr lang="en-US" sz="1600" kern="0" dirty="0">
                <a:solidFill>
                  <a:srgbClr val="000000"/>
                </a:solidFill>
                <a:latin typeface="+mn-lt"/>
              </a:rPr>
              <a:t>    }</a:t>
            </a:r>
          </a:p>
          <a:p>
            <a:pPr marL="342900" indent="-342900" algn="l" eaLnBrk="0" hangingPunct="0">
              <a:spcBef>
                <a:spcPct val="20000"/>
              </a:spcBef>
              <a:buSzPct val="95000"/>
              <a:defRPr/>
            </a:pPr>
            <a:endParaRPr lang="en-US" sz="1600" kern="0" dirty="0">
              <a:solidFill>
                <a:srgbClr val="000000"/>
              </a:solidFill>
              <a:latin typeface="+mn-lt"/>
            </a:endParaRPr>
          </a:p>
          <a:p>
            <a:pPr marL="342900" indent="-342900" algn="l" eaLnBrk="0" hangingPunct="0">
              <a:spcBef>
                <a:spcPct val="20000"/>
              </a:spcBef>
              <a:buSzPct val="95000"/>
              <a:defRPr/>
            </a:pPr>
            <a:endParaRPr lang="en-US" sz="1600" kern="0" dirty="0">
              <a:solidFill>
                <a:srgbClr val="000000"/>
              </a:solidFill>
              <a:latin typeface="+mn-lt"/>
            </a:endParaRPr>
          </a:p>
        </p:txBody>
      </p:sp>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187</a:t>
            </a:fld>
            <a:endParaRPr lang="en-US" sz="1400" dirty="0"/>
          </a:p>
        </p:txBody>
      </p:sp>
    </p:spTree>
    <p:extLst>
      <p:ext uri="{BB962C8B-B14F-4D97-AF65-F5344CB8AC3E}">
        <p14:creationId xmlns:p14="http://schemas.microsoft.com/office/powerpoint/2010/main" val="184700151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z="3600" dirty="0" smtClean="0">
                <a:solidFill>
                  <a:schemeClr val="tx2"/>
                </a:solidFill>
              </a:rPr>
              <a:t>Accessing the </a:t>
            </a:r>
            <a:r>
              <a:rPr lang="en-US" sz="3600" dirty="0" err="1">
                <a:solidFill>
                  <a:schemeClr val="tx2"/>
                </a:solidFill>
              </a:rPr>
              <a:t>J</a:t>
            </a:r>
            <a:r>
              <a:rPr lang="en-US" sz="3600" dirty="0" err="1" smtClean="0">
                <a:solidFill>
                  <a:schemeClr val="tx2"/>
                </a:solidFill>
              </a:rPr>
              <a:t>oinpoint</a:t>
            </a:r>
            <a:r>
              <a:rPr lang="en-US" sz="3600" dirty="0" smtClean="0">
                <a:solidFill>
                  <a:schemeClr val="tx2"/>
                </a:solidFill>
              </a:rPr>
              <a:t> Information</a:t>
            </a:r>
          </a:p>
        </p:txBody>
      </p:sp>
      <p:sp>
        <p:nvSpPr>
          <p:cNvPr id="40963" name="Content Placeholder 2"/>
          <p:cNvSpPr>
            <a:spLocks noGrp="1"/>
          </p:cNvSpPr>
          <p:nvPr>
            <p:ph idx="1"/>
          </p:nvPr>
        </p:nvSpPr>
        <p:spPr>
          <a:xfrm>
            <a:off x="228600" y="1371600"/>
            <a:ext cx="8686800" cy="1752600"/>
          </a:xfrm>
        </p:spPr>
        <p:txBody>
          <a:bodyPr/>
          <a:lstStyle/>
          <a:p>
            <a:r>
              <a:rPr lang="en-US" sz="2000" dirty="0" smtClean="0"/>
              <a:t>An advice can access the current </a:t>
            </a:r>
            <a:r>
              <a:rPr lang="en-US" sz="2000" dirty="0" err="1" smtClean="0"/>
              <a:t>joinpoint</a:t>
            </a:r>
            <a:r>
              <a:rPr lang="en-US" sz="2000" dirty="0" smtClean="0"/>
              <a:t> information by declaring an argument of type </a:t>
            </a:r>
            <a:r>
              <a:rPr lang="en-US" sz="2000" dirty="0" err="1" smtClean="0"/>
              <a:t>org.aspectj.lang.joinpoint</a:t>
            </a:r>
            <a:r>
              <a:rPr lang="en-US" sz="2000" dirty="0" smtClean="0"/>
              <a:t> in the advice method signature.</a:t>
            </a:r>
          </a:p>
          <a:p>
            <a:r>
              <a:rPr lang="en-US" sz="2000" dirty="0" smtClean="0"/>
              <a:t>The information includes the </a:t>
            </a:r>
            <a:r>
              <a:rPr lang="en-US" sz="2000" dirty="0" err="1" smtClean="0"/>
              <a:t>joinpoint</a:t>
            </a:r>
            <a:r>
              <a:rPr lang="en-US" sz="2000" dirty="0" smtClean="0"/>
              <a:t> kind (only method-execution in Spring AOP), the method signature (declaring type and method name), and the argument values, as well as the target object and proxy object.</a:t>
            </a:r>
          </a:p>
        </p:txBody>
      </p:sp>
      <p:sp>
        <p:nvSpPr>
          <p:cNvPr id="6" name="Content Placeholder 2"/>
          <p:cNvSpPr txBox="1">
            <a:spLocks/>
          </p:cNvSpPr>
          <p:nvPr/>
        </p:nvSpPr>
        <p:spPr bwMode="gray">
          <a:xfrm>
            <a:off x="457200" y="3124200"/>
            <a:ext cx="7924800" cy="32004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defRPr/>
            </a:pPr>
            <a:r>
              <a:rPr lang="en-US" sz="1600" dirty="0">
                <a:latin typeface="+mn-lt"/>
              </a:rPr>
              <a:t>@Before("execution(* *.*(..))")</a:t>
            </a:r>
          </a:p>
          <a:p>
            <a:pPr algn="l">
              <a:defRPr/>
            </a:pPr>
            <a:r>
              <a:rPr lang="en-US" sz="1600" dirty="0">
                <a:latin typeface="+mn-lt"/>
              </a:rPr>
              <a:t>public void </a:t>
            </a:r>
            <a:r>
              <a:rPr lang="en-US" sz="1600" dirty="0" err="1" smtClean="0">
                <a:latin typeface="+mn-lt"/>
              </a:rPr>
              <a:t>logjoinpoint</a:t>
            </a:r>
            <a:r>
              <a:rPr lang="en-US" sz="1600" dirty="0" smtClean="0">
                <a:latin typeface="+mn-lt"/>
              </a:rPr>
              <a:t>(</a:t>
            </a:r>
            <a:r>
              <a:rPr lang="en-US" sz="1600" dirty="0" err="1" smtClean="0">
                <a:latin typeface="+mn-lt"/>
              </a:rPr>
              <a:t>joinpoint</a:t>
            </a:r>
            <a:r>
              <a:rPr lang="en-US" sz="1600" dirty="0" smtClean="0">
                <a:latin typeface="+mn-lt"/>
              </a:rPr>
              <a:t> </a:t>
            </a:r>
            <a:r>
              <a:rPr lang="en-US" sz="1600" dirty="0" err="1" smtClean="0">
                <a:latin typeface="+mn-lt"/>
              </a:rPr>
              <a:t>joinpoint</a:t>
            </a:r>
            <a:r>
              <a:rPr lang="en-US" sz="1600" dirty="0" smtClean="0">
                <a:latin typeface="+mn-lt"/>
              </a:rPr>
              <a:t>) </a:t>
            </a:r>
            <a:r>
              <a:rPr lang="en-US" sz="1600" dirty="0">
                <a:latin typeface="+mn-lt"/>
              </a:rPr>
              <a:t>{</a:t>
            </a:r>
          </a:p>
          <a:p>
            <a:pPr algn="l">
              <a:defRPr/>
            </a:pPr>
            <a:r>
              <a:rPr lang="en-US" sz="1600" dirty="0">
                <a:latin typeface="+mn-lt"/>
              </a:rPr>
              <a:t>	_logger.info</a:t>
            </a:r>
            <a:r>
              <a:rPr lang="en-US" sz="1600" dirty="0" smtClean="0">
                <a:latin typeface="+mn-lt"/>
              </a:rPr>
              <a:t>("</a:t>
            </a:r>
            <a:r>
              <a:rPr lang="en-US" sz="1600" dirty="0" err="1" smtClean="0">
                <a:latin typeface="+mn-lt"/>
              </a:rPr>
              <a:t>joinpoint</a:t>
            </a:r>
            <a:r>
              <a:rPr lang="en-US" sz="1600" dirty="0" smtClean="0">
                <a:latin typeface="+mn-lt"/>
              </a:rPr>
              <a:t> </a:t>
            </a:r>
            <a:r>
              <a:rPr lang="en-US" sz="1600" dirty="0">
                <a:latin typeface="+mn-lt"/>
              </a:rPr>
              <a:t>kind : “ + </a:t>
            </a:r>
            <a:r>
              <a:rPr lang="en-US" sz="1600" dirty="0" err="1" smtClean="0">
                <a:latin typeface="+mn-lt"/>
              </a:rPr>
              <a:t>joinpoint.getKind</a:t>
            </a:r>
            <a:r>
              <a:rPr lang="en-US" sz="1600" dirty="0">
                <a:latin typeface="+mn-lt"/>
              </a:rPr>
              <a:t>());</a:t>
            </a:r>
          </a:p>
          <a:p>
            <a:pPr algn="l">
              <a:defRPr/>
            </a:pPr>
            <a:r>
              <a:rPr lang="en-US" sz="1600" dirty="0">
                <a:latin typeface="+mn-lt"/>
              </a:rPr>
              <a:t>	 _logger.info("Signature declaring type : “ + 		</a:t>
            </a:r>
            <a:r>
              <a:rPr lang="en-US" sz="1600" dirty="0" err="1" smtClean="0">
                <a:latin typeface="+mn-lt"/>
              </a:rPr>
              <a:t>joinpoint.getSignature</a:t>
            </a:r>
            <a:r>
              <a:rPr lang="en-US" sz="1600" dirty="0">
                <a:latin typeface="+mn-lt"/>
              </a:rPr>
              <a:t>().</a:t>
            </a:r>
            <a:r>
              <a:rPr lang="en-US" sz="1600" dirty="0" err="1">
                <a:latin typeface="+mn-lt"/>
              </a:rPr>
              <a:t>getDeclaringTypeName</a:t>
            </a:r>
            <a:r>
              <a:rPr lang="en-US" sz="1600" dirty="0">
                <a:latin typeface="+mn-lt"/>
              </a:rPr>
              <a:t>());</a:t>
            </a:r>
          </a:p>
          <a:p>
            <a:pPr algn="l">
              <a:defRPr/>
            </a:pPr>
            <a:r>
              <a:rPr lang="en-US" sz="1600" dirty="0">
                <a:latin typeface="+mn-lt"/>
              </a:rPr>
              <a:t>	 _logger.info("Signature name : “ + 		</a:t>
            </a:r>
            <a:r>
              <a:rPr lang="en-US" sz="1600" dirty="0" err="1" smtClean="0">
                <a:latin typeface="+mn-lt"/>
              </a:rPr>
              <a:t>joinpoint.getSignature</a:t>
            </a:r>
            <a:r>
              <a:rPr lang="en-US" sz="1600" dirty="0">
                <a:latin typeface="+mn-lt"/>
              </a:rPr>
              <a:t>().</a:t>
            </a:r>
            <a:r>
              <a:rPr lang="en-US" sz="1600" dirty="0" err="1">
                <a:latin typeface="+mn-lt"/>
              </a:rPr>
              <a:t>getName</a:t>
            </a:r>
            <a:r>
              <a:rPr lang="en-US" sz="1600" dirty="0">
                <a:latin typeface="+mn-lt"/>
              </a:rPr>
              <a:t>());</a:t>
            </a:r>
          </a:p>
          <a:p>
            <a:pPr algn="l">
              <a:defRPr/>
            </a:pPr>
            <a:r>
              <a:rPr lang="en-US" sz="1600" dirty="0">
                <a:latin typeface="+mn-lt"/>
              </a:rPr>
              <a:t>	 _logger.info("Arguments : “ + </a:t>
            </a:r>
            <a:r>
              <a:rPr lang="en-US" sz="1600" dirty="0" err="1" smtClean="0">
                <a:latin typeface="+mn-lt"/>
              </a:rPr>
              <a:t>Arrays.toString</a:t>
            </a:r>
            <a:r>
              <a:rPr lang="en-US" sz="1600" dirty="0" smtClean="0">
                <a:latin typeface="+mn-lt"/>
              </a:rPr>
              <a:t>(</a:t>
            </a:r>
            <a:r>
              <a:rPr lang="en-US" sz="1600" dirty="0" err="1" smtClean="0">
                <a:latin typeface="+mn-lt"/>
              </a:rPr>
              <a:t>joinpoint.getArgs</a:t>
            </a:r>
            <a:r>
              <a:rPr lang="en-US" sz="1600" dirty="0">
                <a:latin typeface="+mn-lt"/>
              </a:rPr>
              <a:t>()));</a:t>
            </a:r>
          </a:p>
          <a:p>
            <a:pPr algn="l">
              <a:defRPr/>
            </a:pPr>
            <a:r>
              <a:rPr lang="en-US" sz="1600" dirty="0">
                <a:latin typeface="+mn-lt"/>
              </a:rPr>
              <a:t>	 _logger.info("Target class : “ + 	 	</a:t>
            </a:r>
            <a:r>
              <a:rPr lang="en-US" sz="1600" dirty="0" err="1" smtClean="0">
                <a:latin typeface="+mn-lt"/>
              </a:rPr>
              <a:t>joinpoint.getTarget</a:t>
            </a:r>
            <a:r>
              <a:rPr lang="en-US" sz="1600" dirty="0">
                <a:latin typeface="+mn-lt"/>
              </a:rPr>
              <a:t>().</a:t>
            </a:r>
            <a:r>
              <a:rPr lang="en-US" sz="1600" dirty="0" err="1">
                <a:latin typeface="+mn-lt"/>
              </a:rPr>
              <a:t>getClass</a:t>
            </a:r>
            <a:r>
              <a:rPr lang="en-US" sz="1600" dirty="0">
                <a:latin typeface="+mn-lt"/>
              </a:rPr>
              <a:t>().</a:t>
            </a:r>
            <a:r>
              <a:rPr lang="en-US" sz="1600" dirty="0" err="1">
                <a:latin typeface="+mn-lt"/>
              </a:rPr>
              <a:t>getName</a:t>
            </a:r>
            <a:r>
              <a:rPr lang="en-US" sz="1600" dirty="0">
                <a:latin typeface="+mn-lt"/>
              </a:rPr>
              <a:t>());</a:t>
            </a:r>
          </a:p>
          <a:p>
            <a:pPr algn="l">
              <a:defRPr/>
            </a:pPr>
            <a:r>
              <a:rPr lang="en-US" sz="1600" dirty="0">
                <a:latin typeface="+mn-lt"/>
              </a:rPr>
              <a:t>	 _logger.info("This class : “ + 	</a:t>
            </a:r>
            <a:r>
              <a:rPr lang="en-US" sz="1600" dirty="0" err="1" smtClean="0">
                <a:latin typeface="+mn-lt"/>
              </a:rPr>
              <a:t>joinpoint.getThis</a:t>
            </a:r>
            <a:r>
              <a:rPr lang="en-US" sz="1600" dirty="0">
                <a:latin typeface="+mn-lt"/>
              </a:rPr>
              <a:t>().</a:t>
            </a:r>
            <a:r>
              <a:rPr lang="en-US" sz="1600" dirty="0" err="1">
                <a:latin typeface="+mn-lt"/>
              </a:rPr>
              <a:t>getClass</a:t>
            </a:r>
            <a:r>
              <a:rPr lang="en-US" sz="1600" dirty="0">
                <a:latin typeface="+mn-lt"/>
              </a:rPr>
              <a:t>().</a:t>
            </a:r>
            <a:r>
              <a:rPr lang="en-US" sz="1600" dirty="0" err="1">
                <a:latin typeface="+mn-lt"/>
              </a:rPr>
              <a:t>getName</a:t>
            </a:r>
            <a:r>
              <a:rPr lang="en-US" sz="1600" dirty="0">
                <a:latin typeface="+mn-lt"/>
              </a:rPr>
              <a:t>());</a:t>
            </a:r>
          </a:p>
          <a:p>
            <a:pPr algn="l">
              <a:defRPr/>
            </a:pPr>
            <a:r>
              <a:rPr lang="en-US" sz="1600" dirty="0">
                <a:latin typeface="+mn-lt"/>
              </a:rPr>
              <a:t>}</a:t>
            </a:r>
            <a:endParaRPr lang="en-US" sz="1600" kern="0" dirty="0">
              <a:solidFill>
                <a:srgbClr val="000000"/>
              </a:solidFill>
              <a:latin typeface="+mn-lt"/>
            </a:endParaRPr>
          </a:p>
        </p:txBody>
      </p:sp>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188</a:t>
            </a:fld>
            <a:endParaRPr lang="en-US" sz="1400" dirty="0"/>
          </a:p>
        </p:txBody>
      </p:sp>
    </p:spTree>
    <p:extLst>
      <p:ext uri="{BB962C8B-B14F-4D97-AF65-F5344CB8AC3E}">
        <p14:creationId xmlns:p14="http://schemas.microsoft.com/office/powerpoint/2010/main" val="2353429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447800" y="76200"/>
            <a:ext cx="7696200" cy="1066800"/>
          </a:xfrm>
        </p:spPr>
        <p:txBody>
          <a:bodyPr/>
          <a:lstStyle/>
          <a:p>
            <a:r>
              <a:rPr lang="en-US" sz="3600" dirty="0" smtClean="0"/>
              <a:t>Writing </a:t>
            </a:r>
            <a:r>
              <a:rPr lang="en-US" sz="3600" dirty="0" err="1" smtClean="0"/>
              <a:t>AspectJ</a:t>
            </a:r>
            <a:r>
              <a:rPr lang="en-US" sz="3600" dirty="0" smtClean="0"/>
              <a:t> Pointcut Expressions</a:t>
            </a:r>
          </a:p>
        </p:txBody>
      </p:sp>
      <p:sp>
        <p:nvSpPr>
          <p:cNvPr id="41987" name="Content Placeholder 2"/>
          <p:cNvSpPr>
            <a:spLocks noGrp="1"/>
          </p:cNvSpPr>
          <p:nvPr>
            <p:ph idx="1"/>
          </p:nvPr>
        </p:nvSpPr>
        <p:spPr>
          <a:xfrm>
            <a:off x="228600" y="1454150"/>
            <a:ext cx="8686800" cy="4946650"/>
          </a:xfrm>
        </p:spPr>
        <p:txBody>
          <a:bodyPr/>
          <a:lstStyle/>
          <a:p>
            <a:r>
              <a:rPr lang="en-US" sz="2500" dirty="0" smtClean="0"/>
              <a:t>The </a:t>
            </a:r>
            <a:r>
              <a:rPr lang="en-US" sz="2500" dirty="0" err="1" smtClean="0"/>
              <a:t>AspectJ</a:t>
            </a:r>
            <a:r>
              <a:rPr lang="en-US" sz="2500" dirty="0" smtClean="0"/>
              <a:t> pointcut language is a powerful expression language that can match various kinds of </a:t>
            </a:r>
            <a:r>
              <a:rPr lang="en-US" sz="2500" dirty="0" err="1" smtClean="0"/>
              <a:t>joinpoints</a:t>
            </a:r>
            <a:r>
              <a:rPr lang="en-US" sz="2500" dirty="0" smtClean="0"/>
              <a:t>. However, Spring AOP supports only method execution </a:t>
            </a:r>
            <a:r>
              <a:rPr lang="en-US" sz="2500" dirty="0" err="1" smtClean="0"/>
              <a:t>joinpoints</a:t>
            </a:r>
            <a:r>
              <a:rPr lang="en-US" sz="2500" dirty="0" smtClean="0"/>
              <a:t> for beans declared in its </a:t>
            </a:r>
            <a:r>
              <a:rPr lang="en-US" sz="2500" dirty="0" err="1" smtClean="0"/>
              <a:t>IoC</a:t>
            </a:r>
            <a:r>
              <a:rPr lang="en-US" sz="2500" dirty="0" smtClean="0"/>
              <a:t>.</a:t>
            </a:r>
          </a:p>
          <a:p>
            <a:r>
              <a:rPr lang="en-US" sz="2500" dirty="0" smtClean="0"/>
              <a:t>Spring AOP makes use of the </a:t>
            </a:r>
            <a:r>
              <a:rPr lang="en-US" sz="2500" dirty="0" err="1" smtClean="0"/>
              <a:t>AspectJ</a:t>
            </a:r>
            <a:r>
              <a:rPr lang="en-US" sz="2500" dirty="0" smtClean="0"/>
              <a:t> pointcut language for its pointcut definition. Actually, </a:t>
            </a:r>
            <a:r>
              <a:rPr lang="en-US" sz="2500" dirty="0" err="1" smtClean="0"/>
              <a:t>SpringAOP</a:t>
            </a:r>
            <a:r>
              <a:rPr lang="en-US" sz="2500" dirty="0" smtClean="0"/>
              <a:t> </a:t>
            </a:r>
            <a:r>
              <a:rPr lang="en-US" sz="2500" dirty="0" smtClean="0">
                <a:solidFill>
                  <a:srgbClr val="002060"/>
                </a:solidFill>
              </a:rPr>
              <a:t>interprets</a:t>
            </a:r>
            <a:r>
              <a:rPr lang="en-US" sz="2500" dirty="0" smtClean="0"/>
              <a:t> the pointcut expressions at runtime by using a library provided by </a:t>
            </a:r>
            <a:r>
              <a:rPr lang="en-US" sz="2500" dirty="0" err="1" smtClean="0"/>
              <a:t>AspectJ</a:t>
            </a:r>
            <a:r>
              <a:rPr lang="en-US" sz="2500" dirty="0" smtClean="0"/>
              <a:t>.</a:t>
            </a:r>
          </a:p>
          <a:p>
            <a:r>
              <a:rPr lang="en-US" sz="2500" dirty="0" smtClean="0"/>
              <a:t>When writing </a:t>
            </a:r>
            <a:r>
              <a:rPr lang="en-US" sz="2500" dirty="0" err="1" smtClean="0"/>
              <a:t>AspectJ</a:t>
            </a:r>
            <a:r>
              <a:rPr lang="en-US" sz="2500" dirty="0" smtClean="0"/>
              <a:t> pointcut expressions for Spring AOP, you must keep in mind that Spring AOP only supports method execution </a:t>
            </a:r>
            <a:r>
              <a:rPr lang="en-US" sz="2500" dirty="0" err="1" smtClean="0"/>
              <a:t>joinpoints</a:t>
            </a:r>
            <a:r>
              <a:rPr lang="en-US" sz="2500" dirty="0" smtClean="0"/>
              <a:t> for the beans in its </a:t>
            </a:r>
            <a:r>
              <a:rPr lang="en-US" sz="2500" dirty="0" err="1" smtClean="0"/>
              <a:t>IoC</a:t>
            </a:r>
            <a:r>
              <a:rPr lang="en-US" sz="2500" dirty="0" smtClean="0"/>
              <a:t> container.</a:t>
            </a:r>
          </a:p>
          <a:p>
            <a:r>
              <a:rPr lang="en-US" sz="2500" dirty="0" smtClean="0"/>
              <a:t>If you use a pointcut expression out of this scope, an </a:t>
            </a:r>
            <a:r>
              <a:rPr lang="en-US" sz="2500" dirty="0" err="1" smtClean="0"/>
              <a:t>IllegalArgumentException</a:t>
            </a:r>
            <a:r>
              <a:rPr lang="en-US" sz="2500" dirty="0" smtClean="0"/>
              <a:t> will be thrown.</a:t>
            </a:r>
          </a:p>
        </p:txBody>
      </p:sp>
      <p:sp>
        <p:nvSpPr>
          <p:cNvPr id="5"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189</a:t>
            </a:fld>
            <a:endParaRPr lang="en-US" sz="1400" dirty="0"/>
          </a:p>
        </p:txBody>
      </p:sp>
    </p:spTree>
    <p:extLst>
      <p:ext uri="{BB962C8B-B14F-4D97-AF65-F5344CB8AC3E}">
        <p14:creationId xmlns:p14="http://schemas.microsoft.com/office/powerpoint/2010/main" val="23661478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z="3600" dirty="0" smtClean="0">
                <a:solidFill>
                  <a:schemeClr val="tx2"/>
                </a:solidFill>
              </a:rPr>
              <a:t>Spring Framework Modules</a:t>
            </a:r>
          </a:p>
        </p:txBody>
      </p:sp>
      <p:sp>
        <p:nvSpPr>
          <p:cNvPr id="1536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F06378B-A1C8-4138-989B-17B329BFF997}" type="slidenum">
              <a:rPr lang="en-US" b="0" smtClean="0">
                <a:solidFill>
                  <a:srgbClr val="000000"/>
                </a:solidFill>
                <a:latin typeface="Verdana" pitchFamily="34" charset="0"/>
              </a:rPr>
              <a:pPr eaLnBrk="1" hangingPunct="1"/>
              <a:t>19</a:t>
            </a:fld>
            <a:endParaRPr lang="en-US" b="0" smtClean="0">
              <a:solidFill>
                <a:srgbClr val="000000"/>
              </a:solidFill>
              <a:latin typeface="Verdana" pitchFamily="34" charset="0"/>
            </a:endParaRPr>
          </a:p>
        </p:txBody>
      </p:sp>
      <p:pic>
        <p:nvPicPr>
          <p:cNvPr id="15364" name="Content Placeholder 3" descr="spring-overview.p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443038" y="1371600"/>
            <a:ext cx="6257925" cy="4943475"/>
          </a:xfrm>
        </p:spPr>
      </p:pic>
    </p:spTree>
    <p:extLst>
      <p:ext uri="{BB962C8B-B14F-4D97-AF65-F5344CB8AC3E}">
        <p14:creationId xmlns:p14="http://schemas.microsoft.com/office/powerpoint/2010/main" val="118025752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2"/>
          <p:cNvSpPr>
            <a:spLocks noGrp="1"/>
          </p:cNvSpPr>
          <p:nvPr>
            <p:ph idx="1"/>
          </p:nvPr>
        </p:nvSpPr>
        <p:spPr>
          <a:xfrm>
            <a:off x="228600" y="1371600"/>
            <a:ext cx="8686800" cy="4946650"/>
          </a:xfrm>
        </p:spPr>
        <p:txBody>
          <a:bodyPr/>
          <a:lstStyle/>
          <a:p>
            <a:pPr>
              <a:spcBef>
                <a:spcPts val="0"/>
              </a:spcBef>
            </a:pPr>
            <a:r>
              <a:rPr lang="en-US" dirty="0" smtClean="0"/>
              <a:t>The most typical pointcut expressions are used to match a number of methods by their signatures.</a:t>
            </a:r>
          </a:p>
        </p:txBody>
      </p:sp>
      <p:sp>
        <p:nvSpPr>
          <p:cNvPr id="43010" name="Title 1"/>
          <p:cNvSpPr>
            <a:spLocks noGrp="1"/>
          </p:cNvSpPr>
          <p:nvPr>
            <p:ph type="title"/>
          </p:nvPr>
        </p:nvSpPr>
        <p:spPr/>
        <p:txBody>
          <a:bodyPr/>
          <a:lstStyle/>
          <a:p>
            <a:r>
              <a:rPr lang="en-US" dirty="0" smtClean="0">
                <a:solidFill>
                  <a:schemeClr val="tx2"/>
                </a:solidFill>
              </a:rPr>
              <a:t>Method Signature Patterns</a:t>
            </a:r>
          </a:p>
        </p:txBody>
      </p:sp>
      <p:sp>
        <p:nvSpPr>
          <p:cNvPr id="15" name="Rectangle 14"/>
          <p:cNvSpPr/>
          <p:nvPr/>
        </p:nvSpPr>
        <p:spPr>
          <a:xfrm>
            <a:off x="781050" y="2438400"/>
            <a:ext cx="3181350" cy="4572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Any public method</a:t>
            </a:r>
          </a:p>
        </p:txBody>
      </p:sp>
      <p:sp>
        <p:nvSpPr>
          <p:cNvPr id="16" name="Rectangle 15"/>
          <p:cNvSpPr/>
          <p:nvPr/>
        </p:nvSpPr>
        <p:spPr>
          <a:xfrm>
            <a:off x="781050" y="3048000"/>
            <a:ext cx="3181350" cy="8763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Any public method defined in the </a:t>
            </a:r>
            <a:r>
              <a:rPr lang="en-US" dirty="0" err="1">
                <a:solidFill>
                  <a:schemeClr val="tx1"/>
                </a:solidFill>
              </a:rPr>
              <a:t>com.aspects</a:t>
            </a:r>
            <a:r>
              <a:rPr lang="en-US" dirty="0">
                <a:solidFill>
                  <a:schemeClr val="tx1"/>
                </a:solidFill>
              </a:rPr>
              <a:t> package</a:t>
            </a:r>
          </a:p>
        </p:txBody>
      </p:sp>
      <p:sp>
        <p:nvSpPr>
          <p:cNvPr id="17" name="Rectangle 16"/>
          <p:cNvSpPr/>
          <p:nvPr/>
        </p:nvSpPr>
        <p:spPr>
          <a:xfrm>
            <a:off x="781050" y="4076700"/>
            <a:ext cx="3181350" cy="11430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Any method  in the class </a:t>
            </a:r>
            <a:r>
              <a:rPr lang="en-US" dirty="0" err="1">
                <a:solidFill>
                  <a:schemeClr val="tx1"/>
                </a:solidFill>
              </a:rPr>
              <a:t>com.business.delegate</a:t>
            </a:r>
            <a:r>
              <a:rPr lang="en-US" dirty="0">
                <a:solidFill>
                  <a:schemeClr val="tx1"/>
                </a:solidFill>
              </a:rPr>
              <a:t>. </a:t>
            </a:r>
            <a:r>
              <a:rPr lang="en-US" dirty="0" err="1">
                <a:solidFill>
                  <a:schemeClr val="tx1"/>
                </a:solidFill>
              </a:rPr>
              <a:t>AMSDelegate</a:t>
            </a:r>
            <a:r>
              <a:rPr lang="en-US" dirty="0">
                <a:solidFill>
                  <a:schemeClr val="tx1"/>
                </a:solidFill>
              </a:rPr>
              <a:t> with a name beginning with add</a:t>
            </a:r>
          </a:p>
        </p:txBody>
      </p:sp>
      <p:sp>
        <p:nvSpPr>
          <p:cNvPr id="18" name="Rectangle 17"/>
          <p:cNvSpPr/>
          <p:nvPr/>
        </p:nvSpPr>
        <p:spPr>
          <a:xfrm>
            <a:off x="781050" y="5334000"/>
            <a:ext cx="3181350" cy="8382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Any method in the class </a:t>
            </a:r>
            <a:r>
              <a:rPr lang="en-US" dirty="0" err="1">
                <a:solidFill>
                  <a:schemeClr val="tx1"/>
                </a:solidFill>
              </a:rPr>
              <a:t>com.business.service</a:t>
            </a:r>
            <a:r>
              <a:rPr lang="en-US" dirty="0">
                <a:solidFill>
                  <a:schemeClr val="tx1"/>
                </a:solidFill>
              </a:rPr>
              <a:t>. </a:t>
            </a:r>
            <a:r>
              <a:rPr lang="en-US" dirty="0" err="1">
                <a:solidFill>
                  <a:schemeClr val="tx1"/>
                </a:solidFill>
              </a:rPr>
              <a:t>AMSService</a:t>
            </a:r>
            <a:r>
              <a:rPr lang="en-US" dirty="0">
                <a:solidFill>
                  <a:schemeClr val="tx1"/>
                </a:solidFill>
              </a:rPr>
              <a:t> with one </a:t>
            </a:r>
            <a:r>
              <a:rPr lang="en-US" dirty="0" err="1">
                <a:solidFill>
                  <a:schemeClr val="tx1"/>
                </a:solidFill>
              </a:rPr>
              <a:t>param</a:t>
            </a:r>
            <a:endParaRPr lang="en-US" dirty="0">
              <a:solidFill>
                <a:schemeClr val="tx1"/>
              </a:solidFill>
            </a:endParaRPr>
          </a:p>
        </p:txBody>
      </p:sp>
      <p:sp>
        <p:nvSpPr>
          <p:cNvPr id="19" name="Rectangle 18"/>
          <p:cNvSpPr/>
          <p:nvPr/>
        </p:nvSpPr>
        <p:spPr>
          <a:xfrm>
            <a:off x="4114800" y="2438400"/>
            <a:ext cx="4724400" cy="4572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execution(public * *(..))</a:t>
            </a:r>
          </a:p>
        </p:txBody>
      </p:sp>
      <p:sp>
        <p:nvSpPr>
          <p:cNvPr id="20" name="Rectangle 19"/>
          <p:cNvSpPr/>
          <p:nvPr/>
        </p:nvSpPr>
        <p:spPr>
          <a:xfrm>
            <a:off x="4114800" y="3048000"/>
            <a:ext cx="4724400" cy="8382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execution(public * </a:t>
            </a:r>
            <a:r>
              <a:rPr lang="en-US" dirty="0" err="1">
                <a:solidFill>
                  <a:schemeClr val="tx1"/>
                </a:solidFill>
              </a:rPr>
              <a:t>com.aspects</a:t>
            </a:r>
            <a:r>
              <a:rPr lang="en-US" dirty="0">
                <a:solidFill>
                  <a:schemeClr val="tx1"/>
                </a:solidFill>
              </a:rPr>
              <a:t>.*(..)) </a:t>
            </a:r>
          </a:p>
        </p:txBody>
      </p:sp>
      <p:sp>
        <p:nvSpPr>
          <p:cNvPr id="21" name="Rectangle 20"/>
          <p:cNvSpPr/>
          <p:nvPr/>
        </p:nvSpPr>
        <p:spPr>
          <a:xfrm>
            <a:off x="4114800" y="4038600"/>
            <a:ext cx="4724400" cy="11430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execution(*    </a:t>
            </a:r>
            <a:r>
              <a:rPr lang="en-US" dirty="0" err="1">
                <a:solidFill>
                  <a:schemeClr val="tx1"/>
                </a:solidFill>
              </a:rPr>
              <a:t>com.business.delegate.AMSDelegate.add</a:t>
            </a:r>
            <a:r>
              <a:rPr lang="en-US" dirty="0">
                <a:solidFill>
                  <a:schemeClr val="tx1"/>
                </a:solidFill>
              </a:rPr>
              <a:t>*(..))</a:t>
            </a:r>
          </a:p>
        </p:txBody>
      </p:sp>
      <p:sp>
        <p:nvSpPr>
          <p:cNvPr id="22" name="Rectangle 21"/>
          <p:cNvSpPr/>
          <p:nvPr/>
        </p:nvSpPr>
        <p:spPr>
          <a:xfrm>
            <a:off x="4114800" y="5334000"/>
            <a:ext cx="4724400" cy="8382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execution(* </a:t>
            </a:r>
            <a:r>
              <a:rPr lang="en-US" dirty="0" err="1">
                <a:solidFill>
                  <a:schemeClr val="tx1"/>
                </a:solidFill>
              </a:rPr>
              <a:t>com.aspects.AMSService</a:t>
            </a:r>
            <a:r>
              <a:rPr lang="en-US" dirty="0">
                <a:solidFill>
                  <a:schemeClr val="tx1"/>
                </a:solidFill>
              </a:rPr>
              <a:t>.*(*))</a:t>
            </a:r>
          </a:p>
        </p:txBody>
      </p:sp>
      <p:sp>
        <p:nvSpPr>
          <p:cNvPr id="13"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190</a:t>
            </a:fld>
            <a:endParaRPr lang="en-US" sz="1400" dirty="0"/>
          </a:p>
        </p:txBody>
      </p:sp>
    </p:spTree>
    <p:extLst>
      <p:ext uri="{BB962C8B-B14F-4D97-AF65-F5344CB8AC3E}">
        <p14:creationId xmlns:p14="http://schemas.microsoft.com/office/powerpoint/2010/main" val="108143509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z="3600" dirty="0" smtClean="0">
                <a:solidFill>
                  <a:schemeClr val="tx2"/>
                </a:solidFill>
              </a:rPr>
              <a:t>Type Signature Patterns</a:t>
            </a:r>
          </a:p>
        </p:txBody>
      </p:sp>
      <p:sp>
        <p:nvSpPr>
          <p:cNvPr id="44035" name="Content Placeholder 2"/>
          <p:cNvSpPr>
            <a:spLocks noGrp="1"/>
          </p:cNvSpPr>
          <p:nvPr>
            <p:ph idx="1"/>
          </p:nvPr>
        </p:nvSpPr>
        <p:spPr>
          <a:xfrm>
            <a:off x="228600" y="1457325"/>
            <a:ext cx="8763000" cy="4943475"/>
          </a:xfrm>
        </p:spPr>
        <p:txBody>
          <a:bodyPr/>
          <a:lstStyle/>
          <a:p>
            <a:r>
              <a:rPr lang="en-US" dirty="0" smtClean="0"/>
              <a:t>Another kind of pointcut expressions matches all </a:t>
            </a:r>
            <a:r>
              <a:rPr lang="en-US" dirty="0" err="1" smtClean="0"/>
              <a:t>joinpoints</a:t>
            </a:r>
            <a:r>
              <a:rPr lang="en-US" dirty="0" smtClean="0"/>
              <a:t> within certain types. </a:t>
            </a:r>
          </a:p>
          <a:p>
            <a:r>
              <a:rPr lang="en-US" dirty="0" smtClean="0"/>
              <a:t>When applied to Spring AOP, the scope of these </a:t>
            </a:r>
            <a:r>
              <a:rPr lang="en-US" dirty="0" err="1" smtClean="0"/>
              <a:t>pointcuts</a:t>
            </a:r>
            <a:r>
              <a:rPr lang="en-US" dirty="0" smtClean="0"/>
              <a:t> will be narrowed to matching all method executions within the types.</a:t>
            </a:r>
          </a:p>
        </p:txBody>
      </p:sp>
      <p:sp>
        <p:nvSpPr>
          <p:cNvPr id="5" name="Rectangle 4"/>
          <p:cNvSpPr/>
          <p:nvPr/>
        </p:nvSpPr>
        <p:spPr>
          <a:xfrm>
            <a:off x="990600" y="3657600"/>
            <a:ext cx="3276600" cy="10668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All the method execution </a:t>
            </a:r>
            <a:r>
              <a:rPr lang="en-US" dirty="0" err="1" smtClean="0">
                <a:solidFill>
                  <a:schemeClr val="tx1"/>
                </a:solidFill>
              </a:rPr>
              <a:t>joinpoints</a:t>
            </a:r>
            <a:r>
              <a:rPr lang="en-US" dirty="0" smtClean="0">
                <a:solidFill>
                  <a:schemeClr val="tx1"/>
                </a:solidFill>
              </a:rPr>
              <a:t> </a:t>
            </a:r>
            <a:r>
              <a:rPr lang="en-US" dirty="0">
                <a:solidFill>
                  <a:schemeClr val="tx1"/>
                </a:solidFill>
              </a:rPr>
              <a:t>within the </a:t>
            </a:r>
            <a:r>
              <a:rPr lang="en-US" dirty="0" err="1">
                <a:solidFill>
                  <a:schemeClr val="tx1"/>
                </a:solidFill>
              </a:rPr>
              <a:t>ams.business.delegate</a:t>
            </a:r>
            <a:r>
              <a:rPr lang="en-US" dirty="0">
                <a:solidFill>
                  <a:schemeClr val="tx1"/>
                </a:solidFill>
              </a:rPr>
              <a:t> package</a:t>
            </a:r>
          </a:p>
        </p:txBody>
      </p:sp>
      <p:sp>
        <p:nvSpPr>
          <p:cNvPr id="6" name="Rectangle 5"/>
          <p:cNvSpPr/>
          <p:nvPr/>
        </p:nvSpPr>
        <p:spPr>
          <a:xfrm>
            <a:off x="4419600" y="3657600"/>
            <a:ext cx="4129368" cy="10668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within(</a:t>
            </a:r>
            <a:r>
              <a:rPr lang="en-US" dirty="0" err="1">
                <a:solidFill>
                  <a:schemeClr val="tx1"/>
                </a:solidFill>
              </a:rPr>
              <a:t>ams.business.delegate</a:t>
            </a:r>
            <a:r>
              <a:rPr lang="en-US" dirty="0">
                <a:solidFill>
                  <a:schemeClr val="tx1"/>
                </a:solidFill>
              </a:rPr>
              <a:t>.*)</a:t>
            </a:r>
          </a:p>
        </p:txBody>
      </p:sp>
      <p:sp>
        <p:nvSpPr>
          <p:cNvPr id="7" name="Rectangle 6"/>
          <p:cNvSpPr/>
          <p:nvPr/>
        </p:nvSpPr>
        <p:spPr>
          <a:xfrm>
            <a:off x="990600" y="4953000"/>
            <a:ext cx="3276600" cy="10668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To match the </a:t>
            </a:r>
            <a:r>
              <a:rPr lang="en-US" dirty="0" err="1" smtClean="0">
                <a:solidFill>
                  <a:schemeClr val="tx1"/>
                </a:solidFill>
              </a:rPr>
              <a:t>joinpoints</a:t>
            </a:r>
            <a:r>
              <a:rPr lang="en-US" dirty="0" smtClean="0">
                <a:solidFill>
                  <a:schemeClr val="tx1"/>
                </a:solidFill>
              </a:rPr>
              <a:t> </a:t>
            </a:r>
            <a:r>
              <a:rPr lang="en-US" dirty="0">
                <a:solidFill>
                  <a:schemeClr val="tx1"/>
                </a:solidFill>
              </a:rPr>
              <a:t>within a package and its </a:t>
            </a:r>
            <a:r>
              <a:rPr lang="en-US" dirty="0" err="1">
                <a:solidFill>
                  <a:schemeClr val="tx1"/>
                </a:solidFill>
              </a:rPr>
              <a:t>subpackage</a:t>
            </a:r>
            <a:r>
              <a:rPr lang="en-US" dirty="0">
                <a:solidFill>
                  <a:schemeClr val="tx1"/>
                </a:solidFill>
              </a:rPr>
              <a:t>,</a:t>
            </a:r>
          </a:p>
        </p:txBody>
      </p:sp>
      <p:sp>
        <p:nvSpPr>
          <p:cNvPr id="8" name="Rectangle 7"/>
          <p:cNvSpPr/>
          <p:nvPr/>
        </p:nvSpPr>
        <p:spPr>
          <a:xfrm>
            <a:off x="4419600" y="4953000"/>
            <a:ext cx="4191000" cy="10668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within(</a:t>
            </a:r>
            <a:r>
              <a:rPr lang="en-US" dirty="0" err="1">
                <a:solidFill>
                  <a:schemeClr val="tx1"/>
                </a:solidFill>
              </a:rPr>
              <a:t>ams.business.delegate</a:t>
            </a:r>
            <a:r>
              <a:rPr lang="en-US" dirty="0">
                <a:solidFill>
                  <a:schemeClr val="tx1"/>
                </a:solidFill>
              </a:rPr>
              <a:t>..*)</a:t>
            </a:r>
          </a:p>
        </p:txBody>
      </p:sp>
      <p:sp>
        <p:nvSpPr>
          <p:cNvPr id="9"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191</a:t>
            </a:fld>
            <a:endParaRPr lang="en-US" sz="1400" dirty="0"/>
          </a:p>
        </p:txBody>
      </p:sp>
    </p:spTree>
    <p:extLst>
      <p:ext uri="{BB962C8B-B14F-4D97-AF65-F5344CB8AC3E}">
        <p14:creationId xmlns:p14="http://schemas.microsoft.com/office/powerpoint/2010/main" val="79296426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itle 1"/>
          <p:cNvSpPr>
            <a:spLocks noGrp="1"/>
          </p:cNvSpPr>
          <p:nvPr>
            <p:ph type="title"/>
          </p:nvPr>
        </p:nvSpPr>
        <p:spPr/>
        <p:txBody>
          <a:bodyPr/>
          <a:lstStyle/>
          <a:p>
            <a:r>
              <a:rPr lang="en-US" dirty="0" smtClean="0"/>
              <a:t>Type Signature Patterns (Contd.)</a:t>
            </a:r>
          </a:p>
        </p:txBody>
      </p:sp>
      <p:sp>
        <p:nvSpPr>
          <p:cNvPr id="5" name="Rectangle 4"/>
          <p:cNvSpPr/>
          <p:nvPr/>
        </p:nvSpPr>
        <p:spPr>
          <a:xfrm>
            <a:off x="304800" y="1905000"/>
            <a:ext cx="3276600" cy="9906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Matches the method execution </a:t>
            </a:r>
            <a:r>
              <a:rPr lang="en-US" dirty="0" err="1" smtClean="0">
                <a:solidFill>
                  <a:schemeClr val="tx1"/>
                </a:solidFill>
              </a:rPr>
              <a:t>joinpoints</a:t>
            </a:r>
            <a:r>
              <a:rPr lang="en-US" dirty="0" smtClean="0">
                <a:solidFill>
                  <a:schemeClr val="tx1"/>
                </a:solidFill>
              </a:rPr>
              <a:t> </a:t>
            </a:r>
            <a:r>
              <a:rPr lang="en-US" dirty="0">
                <a:solidFill>
                  <a:schemeClr val="tx1"/>
                </a:solidFill>
              </a:rPr>
              <a:t>within a particular class</a:t>
            </a:r>
          </a:p>
        </p:txBody>
      </p:sp>
      <p:sp>
        <p:nvSpPr>
          <p:cNvPr id="6" name="Rectangle 5"/>
          <p:cNvSpPr/>
          <p:nvPr/>
        </p:nvSpPr>
        <p:spPr>
          <a:xfrm>
            <a:off x="3886200" y="1905000"/>
            <a:ext cx="5105400" cy="9906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within(</a:t>
            </a:r>
            <a:r>
              <a:rPr lang="en-US" dirty="0" err="1">
                <a:solidFill>
                  <a:schemeClr val="tx1"/>
                </a:solidFill>
              </a:rPr>
              <a:t>ams.business.delegate.AMSDelegate</a:t>
            </a:r>
            <a:r>
              <a:rPr lang="en-US" dirty="0">
                <a:solidFill>
                  <a:schemeClr val="tx1"/>
                </a:solidFill>
              </a:rPr>
              <a:t>)</a:t>
            </a:r>
          </a:p>
        </p:txBody>
      </p:sp>
      <p:sp>
        <p:nvSpPr>
          <p:cNvPr id="9" name="Rectangle 8"/>
          <p:cNvSpPr/>
          <p:nvPr/>
        </p:nvSpPr>
        <p:spPr>
          <a:xfrm>
            <a:off x="304800" y="3276600"/>
            <a:ext cx="3276600" cy="1219200"/>
          </a:xfrm>
          <a:prstGeom prst="rect">
            <a:avLst/>
          </a:prstGeom>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Match the method execution </a:t>
            </a:r>
            <a:r>
              <a:rPr lang="en-US" dirty="0" err="1" smtClean="0">
                <a:solidFill>
                  <a:schemeClr val="tx1"/>
                </a:solidFill>
              </a:rPr>
              <a:t>joinpoints</a:t>
            </a:r>
            <a:r>
              <a:rPr lang="en-US" dirty="0" smtClean="0">
                <a:solidFill>
                  <a:schemeClr val="tx1"/>
                </a:solidFill>
              </a:rPr>
              <a:t> </a:t>
            </a:r>
            <a:r>
              <a:rPr lang="en-US" dirty="0">
                <a:solidFill>
                  <a:schemeClr val="tx1"/>
                </a:solidFill>
              </a:rPr>
              <a:t>within all classes that implement the</a:t>
            </a:r>
          </a:p>
          <a:p>
            <a:pPr algn="l">
              <a:defRPr/>
            </a:pPr>
            <a:r>
              <a:rPr lang="en-US" dirty="0" err="1">
                <a:solidFill>
                  <a:schemeClr val="tx1"/>
                </a:solidFill>
              </a:rPr>
              <a:t>DelegateI</a:t>
            </a:r>
            <a:r>
              <a:rPr lang="en-US" dirty="0">
                <a:solidFill>
                  <a:schemeClr val="tx1"/>
                </a:solidFill>
              </a:rPr>
              <a:t> interface</a:t>
            </a:r>
          </a:p>
        </p:txBody>
      </p:sp>
      <p:sp>
        <p:nvSpPr>
          <p:cNvPr id="10" name="Rectangle 9"/>
          <p:cNvSpPr/>
          <p:nvPr/>
        </p:nvSpPr>
        <p:spPr>
          <a:xfrm>
            <a:off x="3810000" y="3276600"/>
            <a:ext cx="5181600" cy="1219200"/>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dirty="0">
                <a:solidFill>
                  <a:schemeClr val="tx1"/>
                </a:solidFill>
              </a:rPr>
              <a:t>within(</a:t>
            </a:r>
            <a:r>
              <a:rPr lang="en-US" dirty="0" err="1">
                <a:solidFill>
                  <a:schemeClr val="tx1"/>
                </a:solidFill>
              </a:rPr>
              <a:t>ams.business.delegate.DelegateI</a:t>
            </a:r>
            <a:r>
              <a:rPr lang="en-US" dirty="0">
                <a:solidFill>
                  <a:schemeClr val="tx1"/>
                </a:solidFill>
              </a:rPr>
              <a:t>+)</a:t>
            </a:r>
          </a:p>
        </p:txBody>
      </p:sp>
      <p:sp>
        <p:nvSpPr>
          <p:cNvPr id="11"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192</a:t>
            </a:fld>
            <a:endParaRPr lang="en-US" sz="1400" dirty="0"/>
          </a:p>
        </p:txBody>
      </p:sp>
    </p:spTree>
    <p:extLst>
      <p:ext uri="{BB962C8B-B14F-4D97-AF65-F5344CB8AC3E}">
        <p14:creationId xmlns:p14="http://schemas.microsoft.com/office/powerpoint/2010/main" val="98776688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z="3600" dirty="0" smtClean="0"/>
              <a:t>Combining Pointcut Expressions</a:t>
            </a:r>
          </a:p>
        </p:txBody>
      </p:sp>
      <p:sp>
        <p:nvSpPr>
          <p:cNvPr id="7" name="Content Placeholder 2"/>
          <p:cNvSpPr>
            <a:spLocks noGrp="1"/>
          </p:cNvSpPr>
          <p:nvPr>
            <p:ph idx="1"/>
          </p:nvPr>
        </p:nvSpPr>
        <p:spPr>
          <a:xfrm>
            <a:off x="228600" y="1454150"/>
            <a:ext cx="8686800" cy="4946650"/>
          </a:xfrm>
        </p:spPr>
        <p:txBody>
          <a:bodyPr/>
          <a:lstStyle/>
          <a:p>
            <a:pPr eaLnBrk="1" hangingPunct="1">
              <a:spcBef>
                <a:spcPts val="0"/>
              </a:spcBef>
            </a:pPr>
            <a:r>
              <a:rPr sz="2400" dirty="0" smtClean="0"/>
              <a:t>In </a:t>
            </a:r>
            <a:r>
              <a:rPr sz="2400" dirty="0" err="1" smtClean="0"/>
              <a:t>AspectJ</a:t>
            </a:r>
            <a:r>
              <a:rPr sz="2400" dirty="0" smtClean="0"/>
              <a:t>, pointcut expressions can be combined with the operators &amp;&amp; (and), || (or), and ! (not).</a:t>
            </a:r>
          </a:p>
          <a:p>
            <a:pPr eaLnBrk="1" hangingPunct="1">
              <a:spcBef>
                <a:spcPts val="0"/>
              </a:spcBef>
            </a:pPr>
            <a:r>
              <a:rPr sz="2400" dirty="0" smtClean="0"/>
              <a:t>For example, the following pointcut matches the </a:t>
            </a:r>
            <a:r>
              <a:rPr lang="en-US" sz="2400" dirty="0" err="1" smtClean="0"/>
              <a:t>joinpoint</a:t>
            </a:r>
            <a:r>
              <a:rPr sz="2400" dirty="0" err="1" smtClean="0"/>
              <a:t>s</a:t>
            </a:r>
            <a:r>
              <a:rPr sz="2400" dirty="0" smtClean="0"/>
              <a:t> within classes that implement either the </a:t>
            </a:r>
            <a:r>
              <a:rPr sz="2400" dirty="0" err="1" smtClean="0"/>
              <a:t>DelegateI</a:t>
            </a:r>
            <a:r>
              <a:rPr sz="2400" dirty="0" smtClean="0"/>
              <a:t> or </a:t>
            </a:r>
            <a:r>
              <a:rPr sz="2400" dirty="0" err="1" smtClean="0"/>
              <a:t>ServiceI</a:t>
            </a:r>
            <a:r>
              <a:rPr sz="2400" dirty="0" smtClean="0"/>
              <a:t> interface</a:t>
            </a:r>
          </a:p>
          <a:p>
            <a:pPr eaLnBrk="1" hangingPunct="1">
              <a:spcBef>
                <a:spcPts val="0"/>
              </a:spcBef>
              <a:buFont typeface="Wingdings" pitchFamily="2" charset="2"/>
              <a:buNone/>
            </a:pPr>
            <a:r>
              <a:rPr sz="2400" dirty="0" smtClean="0"/>
              <a:t>		</a:t>
            </a:r>
          </a:p>
          <a:p>
            <a:pPr eaLnBrk="1" hangingPunct="1">
              <a:spcBef>
                <a:spcPts val="0"/>
              </a:spcBef>
              <a:buFont typeface="Wingdings" pitchFamily="2" charset="2"/>
              <a:buNone/>
            </a:pPr>
            <a:r>
              <a:rPr sz="2400" dirty="0" smtClean="0"/>
              <a:t>		</a:t>
            </a:r>
          </a:p>
        </p:txBody>
      </p:sp>
      <p:sp>
        <p:nvSpPr>
          <p:cNvPr id="8" name="Content Placeholder 2"/>
          <p:cNvSpPr txBox="1">
            <a:spLocks/>
          </p:cNvSpPr>
          <p:nvPr/>
        </p:nvSpPr>
        <p:spPr bwMode="gray">
          <a:xfrm>
            <a:off x="609600" y="3352800"/>
            <a:ext cx="7924800" cy="30480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defRPr/>
            </a:pPr>
            <a:r>
              <a:rPr lang="en-US" dirty="0">
                <a:latin typeface="+mn-lt"/>
              </a:rPr>
              <a:t>@Aspect</a:t>
            </a:r>
          </a:p>
          <a:p>
            <a:pPr algn="l">
              <a:defRPr/>
            </a:pPr>
            <a:r>
              <a:rPr lang="en-US" dirty="0">
                <a:latin typeface="+mn-lt"/>
              </a:rPr>
              <a:t>public class </a:t>
            </a:r>
            <a:r>
              <a:rPr lang="en-US" dirty="0" err="1">
                <a:latin typeface="+mn-lt"/>
              </a:rPr>
              <a:t>LoggingPointcuts</a:t>
            </a:r>
            <a:r>
              <a:rPr lang="en-US" dirty="0">
                <a:latin typeface="+mn-lt"/>
              </a:rPr>
              <a:t> {</a:t>
            </a:r>
          </a:p>
          <a:p>
            <a:pPr algn="l">
              <a:defRPr/>
            </a:pPr>
            <a:r>
              <a:rPr lang="en-US" dirty="0">
                <a:latin typeface="+mn-lt"/>
              </a:rPr>
              <a:t>	@Pointcut("within(</a:t>
            </a:r>
            <a:r>
              <a:rPr lang="en-US" dirty="0" err="1">
                <a:latin typeface="+mn-lt"/>
              </a:rPr>
              <a:t>DelegateI</a:t>
            </a:r>
            <a:r>
              <a:rPr lang="en-US" dirty="0">
                <a:latin typeface="+mn-lt"/>
              </a:rPr>
              <a:t>+)")</a:t>
            </a:r>
          </a:p>
          <a:p>
            <a:pPr algn="l">
              <a:defRPr/>
            </a:pPr>
            <a:r>
              <a:rPr lang="en-US" dirty="0">
                <a:latin typeface="+mn-lt"/>
              </a:rPr>
              <a:t>	public void </a:t>
            </a:r>
            <a:r>
              <a:rPr lang="en-US" dirty="0" err="1">
                <a:latin typeface="+mn-lt"/>
              </a:rPr>
              <a:t>delegateOperation</a:t>
            </a:r>
            <a:r>
              <a:rPr lang="en-US" dirty="0">
                <a:latin typeface="+mn-lt"/>
              </a:rPr>
              <a:t>() {}</a:t>
            </a:r>
          </a:p>
          <a:p>
            <a:pPr algn="l">
              <a:defRPr/>
            </a:pPr>
            <a:endParaRPr lang="en-US" dirty="0">
              <a:latin typeface="+mn-lt"/>
            </a:endParaRPr>
          </a:p>
          <a:p>
            <a:pPr algn="l">
              <a:defRPr/>
            </a:pPr>
            <a:r>
              <a:rPr lang="en-US" dirty="0">
                <a:latin typeface="+mn-lt"/>
              </a:rPr>
              <a:t>	@Pointcut("within(</a:t>
            </a:r>
            <a:r>
              <a:rPr lang="en-US" dirty="0" err="1">
                <a:latin typeface="+mn-lt"/>
              </a:rPr>
              <a:t>ServiceI</a:t>
            </a:r>
            <a:r>
              <a:rPr lang="en-US" dirty="0">
                <a:latin typeface="+mn-lt"/>
              </a:rPr>
              <a:t>+)")</a:t>
            </a:r>
          </a:p>
          <a:p>
            <a:pPr algn="l">
              <a:defRPr/>
            </a:pPr>
            <a:r>
              <a:rPr lang="en-US" dirty="0">
                <a:latin typeface="+mn-lt"/>
              </a:rPr>
              <a:t>	public void </a:t>
            </a:r>
            <a:r>
              <a:rPr lang="en-US" dirty="0" err="1">
                <a:latin typeface="+mn-lt"/>
              </a:rPr>
              <a:t>servicetOperation</a:t>
            </a:r>
            <a:r>
              <a:rPr lang="en-US" dirty="0">
                <a:latin typeface="+mn-lt"/>
              </a:rPr>
              <a:t>() {}</a:t>
            </a:r>
          </a:p>
          <a:p>
            <a:pPr algn="l">
              <a:defRPr/>
            </a:pPr>
            <a:endParaRPr lang="en-US" dirty="0">
              <a:latin typeface="+mn-lt"/>
            </a:endParaRPr>
          </a:p>
          <a:p>
            <a:pPr algn="l">
              <a:defRPr/>
            </a:pPr>
            <a:r>
              <a:rPr lang="en-US" dirty="0">
                <a:latin typeface="+mn-lt"/>
              </a:rPr>
              <a:t>	@Pointcut(“</a:t>
            </a:r>
            <a:r>
              <a:rPr lang="en-US" dirty="0" err="1">
                <a:latin typeface="+mn-lt"/>
              </a:rPr>
              <a:t>delegateOperation</a:t>
            </a:r>
            <a:r>
              <a:rPr lang="en-US" dirty="0">
                <a:latin typeface="+mn-lt"/>
              </a:rPr>
              <a:t>() || </a:t>
            </a:r>
            <a:r>
              <a:rPr lang="en-US" dirty="0" err="1">
                <a:latin typeface="+mn-lt"/>
              </a:rPr>
              <a:t>serviceOperation</a:t>
            </a:r>
            <a:r>
              <a:rPr lang="en-US" dirty="0">
                <a:latin typeface="+mn-lt"/>
              </a:rPr>
              <a:t>()")</a:t>
            </a:r>
          </a:p>
          <a:p>
            <a:pPr algn="l">
              <a:defRPr/>
            </a:pPr>
            <a:r>
              <a:rPr lang="en-US" dirty="0">
                <a:latin typeface="+mn-lt"/>
              </a:rPr>
              <a:t>	public void </a:t>
            </a:r>
            <a:r>
              <a:rPr lang="en-US" dirty="0" err="1">
                <a:latin typeface="+mn-lt"/>
              </a:rPr>
              <a:t>loggingOperation</a:t>
            </a:r>
            <a:r>
              <a:rPr lang="en-US" dirty="0">
                <a:latin typeface="+mn-lt"/>
              </a:rPr>
              <a:t>() {</a:t>
            </a:r>
          </a:p>
          <a:p>
            <a:pPr algn="l">
              <a:defRPr/>
            </a:pPr>
            <a:r>
              <a:rPr lang="en-US" sz="1600" dirty="0">
                <a:latin typeface="+mn-lt"/>
              </a:rPr>
              <a:t>	}</a:t>
            </a:r>
            <a:endParaRPr lang="en-US" sz="1600" kern="0" dirty="0">
              <a:solidFill>
                <a:srgbClr val="000000"/>
              </a:solidFill>
              <a:latin typeface="+mn-lt"/>
            </a:endParaRPr>
          </a:p>
        </p:txBody>
      </p:sp>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193</a:t>
            </a:fld>
            <a:endParaRPr lang="en-US" sz="1400" dirty="0"/>
          </a:p>
        </p:txBody>
      </p:sp>
    </p:spTree>
    <p:extLst>
      <p:ext uri="{BB962C8B-B14F-4D97-AF65-F5344CB8AC3E}">
        <p14:creationId xmlns:p14="http://schemas.microsoft.com/office/powerpoint/2010/main" val="367379528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z="3600" dirty="0" smtClean="0">
                <a:solidFill>
                  <a:schemeClr val="tx2"/>
                </a:solidFill>
              </a:rPr>
              <a:t>Declaring Pointcut Parameters</a:t>
            </a:r>
          </a:p>
        </p:txBody>
      </p:sp>
      <p:sp>
        <p:nvSpPr>
          <p:cNvPr id="3" name="Content Placeholder 2"/>
          <p:cNvSpPr>
            <a:spLocks noGrp="1"/>
          </p:cNvSpPr>
          <p:nvPr>
            <p:ph idx="1"/>
          </p:nvPr>
        </p:nvSpPr>
        <p:spPr>
          <a:xfrm>
            <a:off x="228600" y="1447800"/>
            <a:ext cx="8686800" cy="3429000"/>
          </a:xfrm>
        </p:spPr>
        <p:txBody>
          <a:bodyPr/>
          <a:lstStyle/>
          <a:p>
            <a:pPr>
              <a:defRPr/>
            </a:pPr>
            <a:r>
              <a:rPr lang="en-US" sz="2400" dirty="0" smtClean="0"/>
              <a:t>One way to access </a:t>
            </a:r>
            <a:r>
              <a:rPr lang="en-US" sz="2400" dirty="0" err="1" smtClean="0"/>
              <a:t>joinpoint</a:t>
            </a:r>
            <a:r>
              <a:rPr lang="en-US" sz="2400" dirty="0" smtClean="0"/>
              <a:t> information is by reflection (i.e., via an argument of type (</a:t>
            </a:r>
            <a:r>
              <a:rPr lang="en-US" sz="2400" dirty="0" err="1" smtClean="0"/>
              <a:t>org.aspectj.lang.joinpoint</a:t>
            </a:r>
            <a:r>
              <a:rPr lang="en-US" sz="2400" dirty="0" smtClean="0"/>
              <a:t> in the advice method).</a:t>
            </a:r>
          </a:p>
          <a:p>
            <a:pPr>
              <a:defRPr/>
            </a:pPr>
            <a:r>
              <a:rPr lang="en-US" sz="2400" dirty="0" smtClean="0"/>
              <a:t>Besides, you can access </a:t>
            </a:r>
            <a:r>
              <a:rPr lang="en-US" sz="2400" dirty="0" err="1" smtClean="0"/>
              <a:t>joinpoint</a:t>
            </a:r>
            <a:r>
              <a:rPr lang="en-US" sz="2400" dirty="0" smtClean="0"/>
              <a:t> information in a declarative way by using some kinds of special pointcut expressions</a:t>
            </a:r>
          </a:p>
          <a:p>
            <a:pPr>
              <a:defRPr/>
            </a:pPr>
            <a:r>
              <a:rPr lang="en-US" sz="2400" u="sng" dirty="0" smtClean="0"/>
              <a:t>target() and </a:t>
            </a:r>
            <a:r>
              <a:rPr lang="en-US" sz="2400" u="sng" dirty="0" err="1" smtClean="0"/>
              <a:t>args</a:t>
            </a:r>
            <a:r>
              <a:rPr lang="en-US" sz="2400" u="sng" dirty="0" smtClean="0"/>
              <a:t>():</a:t>
            </a:r>
          </a:p>
          <a:p>
            <a:pPr lvl="1">
              <a:defRPr/>
            </a:pPr>
            <a:r>
              <a:rPr lang="en-US" sz="2000" dirty="0" smtClean="0"/>
              <a:t>capture the target object and argument values of the current </a:t>
            </a:r>
            <a:r>
              <a:rPr lang="en-US" sz="2000" dirty="0" err="1" smtClean="0"/>
              <a:t>joinpoint</a:t>
            </a:r>
            <a:r>
              <a:rPr lang="en-US" sz="2000" dirty="0" smtClean="0"/>
              <a:t> and expose them as pointcut parameters. These parameters will be passed to your advice method via arguments of the same name.</a:t>
            </a:r>
            <a:endParaRPr lang="en-US" sz="2000" dirty="0"/>
          </a:p>
        </p:txBody>
      </p:sp>
      <p:sp>
        <p:nvSpPr>
          <p:cNvPr id="6" name="Content Placeholder 2"/>
          <p:cNvSpPr txBox="1">
            <a:spLocks/>
          </p:cNvSpPr>
          <p:nvPr/>
        </p:nvSpPr>
        <p:spPr bwMode="gray">
          <a:xfrm>
            <a:off x="533400" y="4953000"/>
            <a:ext cx="7924800" cy="12954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defRPr/>
            </a:pPr>
            <a:r>
              <a:rPr lang="en-US" sz="1600" dirty="0">
                <a:latin typeface="+mn-lt"/>
              </a:rPr>
              <a:t>@Before("execution(* *.*(..)) &amp;&amp; target(target) &amp;&amp; </a:t>
            </a:r>
            <a:r>
              <a:rPr lang="en-US" sz="1600" dirty="0" err="1">
                <a:latin typeface="+mn-lt"/>
              </a:rPr>
              <a:t>args</a:t>
            </a:r>
            <a:r>
              <a:rPr lang="en-US" sz="1600" dirty="0">
                <a:latin typeface="+mn-lt"/>
              </a:rPr>
              <a:t>(</a:t>
            </a:r>
            <a:r>
              <a:rPr lang="en-US" sz="1600" dirty="0" err="1">
                <a:latin typeface="+mn-lt"/>
              </a:rPr>
              <a:t>a,b</a:t>
            </a:r>
            <a:r>
              <a:rPr lang="en-US" sz="1600" dirty="0">
                <a:latin typeface="+mn-lt"/>
              </a:rPr>
              <a:t>)")</a:t>
            </a:r>
          </a:p>
          <a:p>
            <a:pPr algn="l">
              <a:defRPr/>
            </a:pPr>
            <a:r>
              <a:rPr lang="en-US" sz="1600" dirty="0">
                <a:latin typeface="+mn-lt"/>
              </a:rPr>
              <a:t>public void </a:t>
            </a:r>
            <a:r>
              <a:rPr lang="en-US" sz="1600" dirty="0" err="1">
                <a:latin typeface="+mn-lt"/>
              </a:rPr>
              <a:t>logParameter</a:t>
            </a:r>
            <a:r>
              <a:rPr lang="en-US" sz="1600" dirty="0">
                <a:latin typeface="+mn-lt"/>
              </a:rPr>
              <a:t>(Object target, double a, double b) {</a:t>
            </a:r>
          </a:p>
          <a:p>
            <a:pPr algn="l">
              <a:defRPr/>
            </a:pPr>
            <a:r>
              <a:rPr lang="en-US" sz="1600" dirty="0">
                <a:latin typeface="+mn-lt"/>
              </a:rPr>
              <a:t>	_</a:t>
            </a:r>
            <a:r>
              <a:rPr lang="en-US" sz="1600" dirty="0" err="1">
                <a:latin typeface="+mn-lt"/>
              </a:rPr>
              <a:t>logger.info</a:t>
            </a:r>
            <a:r>
              <a:rPr lang="en-US" sz="1600" dirty="0">
                <a:latin typeface="+mn-lt"/>
              </a:rPr>
              <a:t>("Target class : " + </a:t>
            </a:r>
            <a:r>
              <a:rPr lang="en-US" sz="1600" dirty="0" err="1">
                <a:latin typeface="+mn-lt"/>
              </a:rPr>
              <a:t>target.getClass</a:t>
            </a:r>
            <a:r>
              <a:rPr lang="en-US" sz="1600" dirty="0">
                <a:latin typeface="+mn-lt"/>
              </a:rPr>
              <a:t>().</a:t>
            </a:r>
            <a:r>
              <a:rPr lang="en-US" sz="1600" dirty="0" err="1">
                <a:latin typeface="+mn-lt"/>
              </a:rPr>
              <a:t>getName</a:t>
            </a:r>
            <a:r>
              <a:rPr lang="en-US" sz="1600" dirty="0">
                <a:latin typeface="+mn-lt"/>
              </a:rPr>
              <a:t>());</a:t>
            </a:r>
          </a:p>
          <a:p>
            <a:pPr algn="l">
              <a:defRPr/>
            </a:pPr>
            <a:r>
              <a:rPr lang="en-US" sz="1600" dirty="0">
                <a:latin typeface="+mn-lt"/>
              </a:rPr>
              <a:t>	_</a:t>
            </a:r>
            <a:r>
              <a:rPr lang="en-US" sz="1600" dirty="0" err="1">
                <a:latin typeface="+mn-lt"/>
              </a:rPr>
              <a:t>logger.info</a:t>
            </a:r>
            <a:r>
              <a:rPr lang="en-US" sz="1600" dirty="0">
                <a:latin typeface="+mn-lt"/>
              </a:rPr>
              <a:t>("Arguments : " + a + ", " + b);</a:t>
            </a:r>
          </a:p>
          <a:p>
            <a:pPr algn="l">
              <a:defRPr/>
            </a:pPr>
            <a:r>
              <a:rPr lang="en-US" sz="1600" dirty="0">
                <a:latin typeface="+mn-lt"/>
              </a:rPr>
              <a:t>}</a:t>
            </a:r>
            <a:endParaRPr lang="en-US" sz="1600" kern="0" dirty="0">
              <a:solidFill>
                <a:srgbClr val="000000"/>
              </a:solidFill>
              <a:latin typeface="+mn-lt"/>
            </a:endParaRPr>
          </a:p>
        </p:txBody>
      </p:sp>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194</a:t>
            </a:fld>
            <a:endParaRPr lang="en-US" sz="1400" dirty="0"/>
          </a:p>
        </p:txBody>
      </p:sp>
    </p:spTree>
    <p:extLst>
      <p:ext uri="{BB962C8B-B14F-4D97-AF65-F5344CB8AC3E}">
        <p14:creationId xmlns:p14="http://schemas.microsoft.com/office/powerpoint/2010/main" val="179125761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z="3600" dirty="0" smtClean="0"/>
              <a:t>Reusing Pointcut Definitions</a:t>
            </a:r>
          </a:p>
        </p:txBody>
      </p:sp>
      <p:sp>
        <p:nvSpPr>
          <p:cNvPr id="48131" name="Content Placeholder 2"/>
          <p:cNvSpPr>
            <a:spLocks noGrp="1"/>
          </p:cNvSpPr>
          <p:nvPr>
            <p:ph idx="1"/>
          </p:nvPr>
        </p:nvSpPr>
        <p:spPr>
          <a:xfrm>
            <a:off x="228600" y="1371600"/>
            <a:ext cx="8686800" cy="2133600"/>
          </a:xfrm>
        </p:spPr>
        <p:txBody>
          <a:bodyPr/>
          <a:lstStyle/>
          <a:p>
            <a:r>
              <a:rPr lang="en-US" dirty="0" smtClean="0"/>
              <a:t>When writing </a:t>
            </a:r>
            <a:r>
              <a:rPr lang="en-US" dirty="0" err="1" smtClean="0"/>
              <a:t>AspectJ</a:t>
            </a:r>
            <a:r>
              <a:rPr lang="en-US" dirty="0" smtClean="0"/>
              <a:t> aspects, you can directly embed a pointcut expression in an advice annotation.</a:t>
            </a:r>
          </a:p>
          <a:p>
            <a:r>
              <a:rPr lang="en-US" dirty="0" smtClean="0"/>
              <a:t>However, the same pointcut expression may be repeated in multiple advices.</a:t>
            </a:r>
          </a:p>
          <a:p>
            <a:r>
              <a:rPr lang="en-US" dirty="0" err="1" smtClean="0"/>
              <a:t>AspectJ</a:t>
            </a:r>
            <a:r>
              <a:rPr lang="en-US" dirty="0" smtClean="0"/>
              <a:t> also allows you to define a pointcut independently to be reused in multiple advices. </a:t>
            </a:r>
          </a:p>
        </p:txBody>
      </p:sp>
      <p:sp>
        <p:nvSpPr>
          <p:cNvPr id="6" name="Rectangle 4"/>
          <p:cNvSpPr>
            <a:spLocks noChangeArrowheads="1"/>
          </p:cNvSpPr>
          <p:nvPr/>
        </p:nvSpPr>
        <p:spPr bwMode="auto">
          <a:xfrm>
            <a:off x="685800" y="4038600"/>
            <a:ext cx="8229600" cy="1200329"/>
          </a:xfrm>
          <a:prstGeom prst="rect">
            <a:avLst/>
          </a:prstGeom>
          <a:solidFill>
            <a:schemeClr val="accent1">
              <a:lumMod val="40000"/>
              <a:lumOff val="6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l">
              <a:defRPr/>
            </a:pPr>
            <a:r>
              <a:rPr lang="en-US" sz="2400" b="0" dirty="0">
                <a:latin typeface="+mn-lt"/>
              </a:rPr>
              <a:t>Usually, if your </a:t>
            </a:r>
            <a:r>
              <a:rPr lang="en-US" sz="2400" b="0" dirty="0" err="1">
                <a:latin typeface="+mn-lt"/>
              </a:rPr>
              <a:t>pointcuts</a:t>
            </a:r>
            <a:r>
              <a:rPr lang="en-US" sz="2400" b="0" dirty="0">
                <a:latin typeface="+mn-lt"/>
              </a:rPr>
              <a:t> are shared between multiple aspects, it is better to centralize them in a common class. In this case, they must be declared as public.</a:t>
            </a:r>
          </a:p>
        </p:txBody>
      </p:sp>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195</a:t>
            </a:fld>
            <a:endParaRPr lang="en-US" sz="1400" dirty="0"/>
          </a:p>
        </p:txBody>
      </p:sp>
    </p:spTree>
    <p:extLst>
      <p:ext uri="{BB962C8B-B14F-4D97-AF65-F5344CB8AC3E}">
        <p14:creationId xmlns:p14="http://schemas.microsoft.com/office/powerpoint/2010/main" val="139113272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447800" y="0"/>
            <a:ext cx="7467600" cy="1143000"/>
          </a:xfrm>
        </p:spPr>
        <p:txBody>
          <a:bodyPr/>
          <a:lstStyle/>
          <a:p>
            <a:r>
              <a:rPr lang="en-US" sz="3600" dirty="0" smtClean="0"/>
              <a:t>Reusing </a:t>
            </a:r>
            <a:r>
              <a:rPr lang="en-US" sz="3600" dirty="0" err="1" smtClean="0"/>
              <a:t>Pointcut</a:t>
            </a:r>
            <a:r>
              <a:rPr lang="en-US" sz="3600" dirty="0" smtClean="0"/>
              <a:t> Definitions (Contd.)</a:t>
            </a:r>
          </a:p>
        </p:txBody>
      </p:sp>
      <p:sp>
        <p:nvSpPr>
          <p:cNvPr id="49156" name="Rectangle 4"/>
          <p:cNvSpPr>
            <a:spLocks noChangeArrowheads="1"/>
          </p:cNvSpPr>
          <p:nvPr/>
        </p:nvSpPr>
        <p:spPr bwMode="auto">
          <a:xfrm>
            <a:off x="990600" y="3532187"/>
            <a:ext cx="6629400" cy="646113"/>
          </a:xfrm>
          <a:prstGeom prst="rect">
            <a:avLst/>
          </a:prstGeom>
          <a:solidFill>
            <a:schemeClr val="tx2">
              <a:lumMod val="20000"/>
              <a:lumOff val="8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l">
              <a:defRPr/>
            </a:pPr>
            <a:r>
              <a:rPr lang="en-US" dirty="0">
                <a:latin typeface="+mn-lt"/>
              </a:rPr>
              <a:t>When you refer to this pointcut, you have to include the class name as well</a:t>
            </a:r>
          </a:p>
        </p:txBody>
      </p:sp>
      <p:sp>
        <p:nvSpPr>
          <p:cNvPr id="6" name="Content Placeholder 2"/>
          <p:cNvSpPr txBox="1">
            <a:spLocks/>
          </p:cNvSpPr>
          <p:nvPr/>
        </p:nvSpPr>
        <p:spPr bwMode="gray">
          <a:xfrm>
            <a:off x="533400" y="1398587"/>
            <a:ext cx="7924800" cy="19812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defRPr/>
            </a:pPr>
            <a:r>
              <a:rPr lang="en-US" dirty="0">
                <a:latin typeface="+mn-lt"/>
              </a:rPr>
              <a:t>@Aspect</a:t>
            </a:r>
          </a:p>
          <a:p>
            <a:pPr algn="l">
              <a:defRPr/>
            </a:pPr>
            <a:r>
              <a:rPr lang="en-US" dirty="0">
                <a:latin typeface="+mn-lt"/>
              </a:rPr>
              <a:t>public class </a:t>
            </a:r>
            <a:r>
              <a:rPr lang="en-US" dirty="0" err="1">
                <a:latin typeface="+mn-lt"/>
              </a:rPr>
              <a:t>LoggingPointcuts</a:t>
            </a:r>
            <a:r>
              <a:rPr lang="en-US" dirty="0">
                <a:latin typeface="+mn-lt"/>
              </a:rPr>
              <a:t> {</a:t>
            </a:r>
          </a:p>
          <a:p>
            <a:pPr algn="l">
              <a:defRPr/>
            </a:pPr>
            <a:endParaRPr lang="en-US" dirty="0">
              <a:latin typeface="+mn-lt"/>
            </a:endParaRPr>
          </a:p>
          <a:p>
            <a:pPr algn="l">
              <a:defRPr/>
            </a:pPr>
            <a:r>
              <a:rPr lang="en-US" dirty="0">
                <a:latin typeface="+mn-lt"/>
              </a:rPr>
              <a:t>@Before("execution(* </a:t>
            </a:r>
            <a:r>
              <a:rPr lang="en-US" dirty="0" err="1">
                <a:latin typeface="+mn-lt"/>
              </a:rPr>
              <a:t>ams.business.delegate.AMSDelegate.add</a:t>
            </a:r>
            <a:r>
              <a:rPr lang="en-US" dirty="0">
                <a:latin typeface="+mn-lt"/>
              </a:rPr>
              <a:t>*(..))")</a:t>
            </a:r>
          </a:p>
          <a:p>
            <a:pPr algn="l">
              <a:defRPr/>
            </a:pPr>
            <a:r>
              <a:rPr lang="en-US" dirty="0">
                <a:latin typeface="+mn-lt"/>
              </a:rPr>
              <a:t>public void </a:t>
            </a:r>
            <a:r>
              <a:rPr lang="en-US" dirty="0" err="1">
                <a:latin typeface="+mn-lt"/>
              </a:rPr>
              <a:t>loggingOperation</a:t>
            </a:r>
            <a:r>
              <a:rPr lang="en-US" dirty="0">
                <a:latin typeface="+mn-lt"/>
              </a:rPr>
              <a:t>() {}</a:t>
            </a:r>
          </a:p>
          <a:p>
            <a:pPr algn="l">
              <a:defRPr/>
            </a:pPr>
            <a:endParaRPr lang="en-US" sz="1600" dirty="0">
              <a:latin typeface="+mn-lt"/>
            </a:endParaRPr>
          </a:p>
          <a:p>
            <a:pPr algn="l">
              <a:defRPr/>
            </a:pPr>
            <a:r>
              <a:rPr lang="en-US" sz="1600" dirty="0">
                <a:latin typeface="+mn-lt"/>
              </a:rPr>
              <a:t>}</a:t>
            </a:r>
            <a:endParaRPr lang="en-US" sz="1600" kern="0" dirty="0">
              <a:solidFill>
                <a:srgbClr val="000000"/>
              </a:solidFill>
              <a:latin typeface="+mn-lt"/>
            </a:endParaRPr>
          </a:p>
        </p:txBody>
      </p:sp>
      <p:sp>
        <p:nvSpPr>
          <p:cNvPr id="7" name="Content Placeholder 2"/>
          <p:cNvSpPr txBox="1">
            <a:spLocks/>
          </p:cNvSpPr>
          <p:nvPr/>
        </p:nvSpPr>
        <p:spPr bwMode="gray">
          <a:xfrm>
            <a:off x="533400" y="4294187"/>
            <a:ext cx="7924800" cy="19812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defRPr/>
            </a:pPr>
            <a:r>
              <a:rPr lang="en-US" dirty="0">
                <a:latin typeface="+mn-lt"/>
              </a:rPr>
              <a:t>@Aspect</a:t>
            </a:r>
          </a:p>
          <a:p>
            <a:pPr algn="l">
              <a:defRPr/>
            </a:pPr>
            <a:r>
              <a:rPr lang="en-US" dirty="0">
                <a:latin typeface="+mn-lt"/>
              </a:rPr>
              <a:t>public class </a:t>
            </a:r>
            <a:r>
              <a:rPr lang="en-US" dirty="0" err="1">
                <a:latin typeface="+mn-lt"/>
              </a:rPr>
              <a:t>CalculatorLoggingAspect</a:t>
            </a:r>
            <a:r>
              <a:rPr lang="en-US" dirty="0">
                <a:latin typeface="+mn-lt"/>
              </a:rPr>
              <a:t> {</a:t>
            </a:r>
          </a:p>
          <a:p>
            <a:pPr algn="l">
              <a:defRPr/>
            </a:pPr>
            <a:r>
              <a:rPr lang="en-US" dirty="0">
                <a:latin typeface="+mn-lt"/>
              </a:rPr>
              <a:t>...</a:t>
            </a:r>
          </a:p>
          <a:p>
            <a:pPr algn="l">
              <a:defRPr/>
            </a:pPr>
            <a:r>
              <a:rPr lang="en-US" dirty="0">
                <a:latin typeface="+mn-lt"/>
              </a:rPr>
              <a:t>@Before(“</a:t>
            </a:r>
            <a:r>
              <a:rPr lang="en-US" dirty="0" err="1">
                <a:latin typeface="+mn-lt"/>
              </a:rPr>
              <a:t>LoggingPointcuts.loggingOperation</a:t>
            </a:r>
            <a:r>
              <a:rPr lang="en-US" dirty="0">
                <a:latin typeface="+mn-lt"/>
              </a:rPr>
              <a:t>()")</a:t>
            </a:r>
          </a:p>
          <a:p>
            <a:pPr algn="l">
              <a:defRPr/>
            </a:pPr>
            <a:r>
              <a:rPr lang="en-US" dirty="0">
                <a:latin typeface="+mn-lt"/>
              </a:rPr>
              <a:t>public void </a:t>
            </a:r>
            <a:r>
              <a:rPr lang="en-US" dirty="0" err="1">
                <a:latin typeface="+mn-lt"/>
              </a:rPr>
              <a:t>beforeMethodInvocation</a:t>
            </a:r>
            <a:r>
              <a:rPr lang="en-US" dirty="0">
                <a:latin typeface="+mn-lt"/>
              </a:rPr>
              <a:t>(final </a:t>
            </a:r>
            <a:r>
              <a:rPr lang="en-US" dirty="0" err="1" smtClean="0">
                <a:latin typeface="+mn-lt"/>
              </a:rPr>
              <a:t>joinpoint</a:t>
            </a:r>
            <a:r>
              <a:rPr lang="en-US" dirty="0" smtClean="0">
                <a:latin typeface="+mn-lt"/>
              </a:rPr>
              <a:t> </a:t>
            </a:r>
            <a:r>
              <a:rPr lang="en-US" dirty="0" err="1" smtClean="0">
                <a:latin typeface="+mn-lt"/>
              </a:rPr>
              <a:t>joinpoint</a:t>
            </a:r>
            <a:r>
              <a:rPr lang="en-US" dirty="0" smtClean="0">
                <a:latin typeface="+mn-lt"/>
              </a:rPr>
              <a:t>){</a:t>
            </a:r>
            <a:endParaRPr lang="en-US" dirty="0">
              <a:latin typeface="+mn-lt"/>
            </a:endParaRPr>
          </a:p>
          <a:p>
            <a:pPr algn="l">
              <a:defRPr/>
            </a:pPr>
            <a:r>
              <a:rPr lang="en-US" dirty="0">
                <a:latin typeface="+mn-lt"/>
              </a:rPr>
              <a:t>...</a:t>
            </a:r>
          </a:p>
          <a:p>
            <a:pPr algn="l">
              <a:defRPr/>
            </a:pPr>
            <a:r>
              <a:rPr lang="en-US" dirty="0">
                <a:latin typeface="+mn-lt"/>
              </a:rPr>
              <a:t>}</a:t>
            </a:r>
            <a:endParaRPr lang="en-US" sz="1600" kern="0" dirty="0">
              <a:solidFill>
                <a:srgbClr val="000000"/>
              </a:solidFill>
              <a:latin typeface="+mn-lt"/>
            </a:endParaRPr>
          </a:p>
        </p:txBody>
      </p:sp>
      <p:sp>
        <p:nvSpPr>
          <p:cNvPr id="8"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196</a:t>
            </a:fld>
            <a:endParaRPr lang="en-US" sz="1400" dirty="0"/>
          </a:p>
        </p:txBody>
      </p:sp>
    </p:spTree>
    <p:extLst>
      <p:ext uri="{BB962C8B-B14F-4D97-AF65-F5344CB8AC3E}">
        <p14:creationId xmlns:p14="http://schemas.microsoft.com/office/powerpoint/2010/main" val="397789752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z="3600" dirty="0" smtClean="0"/>
              <a:t>Specifying Aspect Precedence</a:t>
            </a:r>
          </a:p>
        </p:txBody>
      </p:sp>
      <p:sp>
        <p:nvSpPr>
          <p:cNvPr id="9" name="Content Placeholder 2"/>
          <p:cNvSpPr>
            <a:spLocks noGrp="1"/>
          </p:cNvSpPr>
          <p:nvPr>
            <p:ph idx="1"/>
          </p:nvPr>
        </p:nvSpPr>
        <p:spPr>
          <a:xfrm>
            <a:off x="228600" y="1447800"/>
            <a:ext cx="8686800" cy="4946650"/>
          </a:xfrm>
        </p:spPr>
        <p:txBody>
          <a:bodyPr/>
          <a:lstStyle/>
          <a:p>
            <a:pPr eaLnBrk="1" hangingPunct="1"/>
            <a:r>
              <a:rPr dirty="0" smtClean="0"/>
              <a:t>When there’s more than one aspect applied to the same </a:t>
            </a:r>
            <a:r>
              <a:rPr lang="en-US" dirty="0" err="1" smtClean="0"/>
              <a:t>joinpoint</a:t>
            </a:r>
            <a:r>
              <a:rPr dirty="0" smtClean="0"/>
              <a:t>, the precedence of the aspects is undefined unless you have explicitly specified it.</a:t>
            </a:r>
          </a:p>
          <a:p>
            <a:pPr eaLnBrk="1" hangingPunct="1"/>
            <a:r>
              <a:rPr dirty="0" smtClean="0"/>
              <a:t>The precedence of aspects can be specified either by implementing the Ordered interface or by using the @Order annotation.</a:t>
            </a:r>
          </a:p>
          <a:p>
            <a:pPr lvl="1" eaLnBrk="1" hangingPunct="1">
              <a:buFont typeface="Wingdings 2" pitchFamily="18" charset="2"/>
              <a:buNone/>
            </a:pPr>
            <a:endParaRPr dirty="0" smtClean="0"/>
          </a:p>
        </p:txBody>
      </p:sp>
      <p:sp>
        <p:nvSpPr>
          <p:cNvPr id="10" name="Content Placeholder 2"/>
          <p:cNvSpPr txBox="1">
            <a:spLocks/>
          </p:cNvSpPr>
          <p:nvPr/>
        </p:nvSpPr>
        <p:spPr bwMode="gray">
          <a:xfrm>
            <a:off x="457200" y="4029075"/>
            <a:ext cx="4114800" cy="16002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defRPr/>
            </a:pPr>
            <a:r>
              <a:rPr lang="en-US" dirty="0">
                <a:latin typeface="+mn-lt"/>
              </a:rPr>
              <a:t>@Aspect</a:t>
            </a:r>
          </a:p>
          <a:p>
            <a:pPr algn="l">
              <a:defRPr/>
            </a:pPr>
            <a:r>
              <a:rPr lang="en-US" dirty="0">
                <a:latin typeface="+mn-lt"/>
              </a:rPr>
              <a:t>@Order(0)</a:t>
            </a:r>
          </a:p>
          <a:p>
            <a:pPr algn="l">
              <a:defRPr/>
            </a:pPr>
            <a:r>
              <a:rPr lang="en-US" dirty="0">
                <a:latin typeface="+mn-lt"/>
              </a:rPr>
              <a:t>public class </a:t>
            </a:r>
            <a:r>
              <a:rPr lang="en-US" dirty="0" err="1">
                <a:latin typeface="+mn-lt"/>
              </a:rPr>
              <a:t>LoggingAspect</a:t>
            </a:r>
            <a:r>
              <a:rPr lang="en-US" dirty="0">
                <a:latin typeface="+mn-lt"/>
              </a:rPr>
              <a:t> {</a:t>
            </a:r>
          </a:p>
          <a:p>
            <a:pPr algn="l">
              <a:defRPr/>
            </a:pPr>
            <a:r>
              <a:rPr lang="en-US" dirty="0">
                <a:latin typeface="+mn-lt"/>
              </a:rPr>
              <a:t>...</a:t>
            </a:r>
          </a:p>
          <a:p>
            <a:pPr algn="l">
              <a:defRPr/>
            </a:pPr>
            <a:r>
              <a:rPr lang="en-US" dirty="0">
                <a:latin typeface="+mn-lt"/>
              </a:rPr>
              <a:t>}</a:t>
            </a:r>
            <a:endParaRPr lang="en-US" kern="0" dirty="0">
              <a:solidFill>
                <a:srgbClr val="000000"/>
              </a:solidFill>
              <a:latin typeface="+mn-lt"/>
            </a:endParaRPr>
          </a:p>
        </p:txBody>
      </p:sp>
      <p:sp>
        <p:nvSpPr>
          <p:cNvPr id="11" name="Content Placeholder 2"/>
          <p:cNvSpPr txBox="1">
            <a:spLocks/>
          </p:cNvSpPr>
          <p:nvPr/>
        </p:nvSpPr>
        <p:spPr bwMode="gray">
          <a:xfrm>
            <a:off x="4648200" y="4029075"/>
            <a:ext cx="4114800" cy="1600200"/>
          </a:xfrm>
          <a:prstGeom prst="rect">
            <a:avLst/>
          </a:prstGeom>
          <a:solidFill>
            <a:schemeClr val="accent3">
              <a:lumMod val="60000"/>
              <a:lumOff val="4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l">
              <a:defRPr/>
            </a:pPr>
            <a:r>
              <a:rPr lang="en-US" dirty="0">
                <a:latin typeface="+mn-lt"/>
              </a:rPr>
              <a:t>@Aspect</a:t>
            </a:r>
          </a:p>
          <a:p>
            <a:pPr algn="l">
              <a:defRPr/>
            </a:pPr>
            <a:r>
              <a:rPr lang="en-US" dirty="0">
                <a:latin typeface="+mn-lt"/>
              </a:rPr>
              <a:t>@Order(1)</a:t>
            </a:r>
          </a:p>
          <a:p>
            <a:pPr algn="l">
              <a:defRPr/>
            </a:pPr>
            <a:r>
              <a:rPr lang="en-US" dirty="0">
                <a:latin typeface="+mn-lt"/>
              </a:rPr>
              <a:t>public class </a:t>
            </a:r>
            <a:r>
              <a:rPr lang="en-US" dirty="0" err="1">
                <a:latin typeface="+mn-lt"/>
              </a:rPr>
              <a:t>ValidationAspect</a:t>
            </a:r>
            <a:r>
              <a:rPr lang="en-US" dirty="0">
                <a:latin typeface="+mn-lt"/>
              </a:rPr>
              <a:t> {</a:t>
            </a:r>
          </a:p>
          <a:p>
            <a:pPr algn="l">
              <a:defRPr/>
            </a:pPr>
            <a:r>
              <a:rPr lang="en-US" dirty="0">
                <a:latin typeface="+mn-lt"/>
              </a:rPr>
              <a:t>...</a:t>
            </a:r>
          </a:p>
          <a:p>
            <a:pPr algn="l">
              <a:defRPr/>
            </a:pPr>
            <a:r>
              <a:rPr lang="en-US" dirty="0">
                <a:latin typeface="+mn-lt"/>
              </a:rPr>
              <a:t>}</a:t>
            </a:r>
            <a:endParaRPr lang="en-US" kern="0" dirty="0">
              <a:solidFill>
                <a:srgbClr val="000000"/>
              </a:solidFill>
              <a:latin typeface="+mn-lt"/>
            </a:endParaRPr>
          </a:p>
        </p:txBody>
      </p:sp>
      <p:sp>
        <p:nvSpPr>
          <p:cNvPr id="12" name="Content Placeholder 2"/>
          <p:cNvSpPr txBox="1">
            <a:spLocks/>
          </p:cNvSpPr>
          <p:nvPr/>
        </p:nvSpPr>
        <p:spPr bwMode="gray">
          <a:xfrm>
            <a:off x="1371600" y="5781675"/>
            <a:ext cx="6934200" cy="533400"/>
          </a:xfrm>
          <a:prstGeom prst="rect">
            <a:avLst/>
          </a:prstGeom>
          <a:solidFill>
            <a:schemeClr val="accent1">
              <a:lumMod val="40000"/>
              <a:lumOff val="6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lvl="2" algn="just">
              <a:defRPr/>
            </a:pPr>
            <a:r>
              <a:rPr lang="en-US" dirty="0">
                <a:latin typeface="+mn-lt"/>
              </a:rPr>
              <a:t>Note: Lower the order value higher the priority</a:t>
            </a:r>
          </a:p>
        </p:txBody>
      </p:sp>
      <p:sp>
        <p:nvSpPr>
          <p:cNvPr id="8"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197</a:t>
            </a:fld>
            <a:endParaRPr lang="en-US" sz="1400" dirty="0"/>
          </a:p>
        </p:txBody>
      </p:sp>
    </p:spTree>
    <p:extLst>
      <p:ext uri="{BB962C8B-B14F-4D97-AF65-F5344CB8AC3E}">
        <p14:creationId xmlns:p14="http://schemas.microsoft.com/office/powerpoint/2010/main" val="397321305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066800"/>
          </a:xfrm>
        </p:spPr>
        <p:txBody>
          <a:bodyPr/>
          <a:lstStyle/>
          <a:p>
            <a:r>
              <a:rPr lang="en-US" sz="3400" dirty="0" smtClean="0">
                <a:solidFill>
                  <a:schemeClr val="tx2">
                    <a:lumMod val="75000"/>
                  </a:schemeClr>
                </a:solidFill>
              </a:rPr>
              <a:t>Questions</a:t>
            </a:r>
            <a:endParaRPr lang="en-US" sz="3400" dirty="0">
              <a:solidFill>
                <a:schemeClr val="tx2">
                  <a:lumMod val="75000"/>
                </a:schemeClr>
              </a:solidFill>
            </a:endParaRPr>
          </a:p>
        </p:txBody>
      </p:sp>
      <p:pic>
        <p:nvPicPr>
          <p:cNvPr id="5" name="Picture 6"/>
          <p:cNvPicPr>
            <a:picLocks noChangeAspect="1" noChangeArrowheads="1"/>
          </p:cNvPicPr>
          <p:nvPr/>
        </p:nvPicPr>
        <p:blipFill>
          <a:blip r:embed="rId2" cstate="print"/>
          <a:srcRect/>
          <a:stretch>
            <a:fillRect/>
          </a:stretch>
        </p:blipFill>
        <p:spPr bwMode="auto">
          <a:xfrm>
            <a:off x="4054366" y="2924502"/>
            <a:ext cx="1023938" cy="1023938"/>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198</a:t>
            </a:fld>
            <a:endParaRPr lang="en-US" sz="1400" dirty="0"/>
          </a:p>
        </p:txBody>
      </p:sp>
    </p:spTree>
    <p:extLst>
      <p:ext uri="{BB962C8B-B14F-4D97-AF65-F5344CB8AC3E}">
        <p14:creationId xmlns:p14="http://schemas.microsoft.com/office/powerpoint/2010/main" val="108380551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152400"/>
            <a:ext cx="7543800" cy="1066800"/>
          </a:xfrm>
        </p:spPr>
        <p:txBody>
          <a:bodyPr/>
          <a:lstStyle/>
          <a:p>
            <a:r>
              <a:rPr lang="en-US" sz="3400" dirty="0" smtClean="0">
                <a:solidFill>
                  <a:schemeClr val="tx2">
                    <a:lumMod val="75000"/>
                  </a:schemeClr>
                </a:solidFill>
              </a:rPr>
              <a:t>Welcome Break</a:t>
            </a:r>
            <a:endParaRPr lang="en-US" sz="3400" dirty="0">
              <a:solidFill>
                <a:schemeClr val="tx2">
                  <a:lumMod val="75000"/>
                </a:schemeClr>
              </a:solidFill>
            </a:endParaRPr>
          </a:p>
        </p:txBody>
      </p:sp>
      <p:pic>
        <p:nvPicPr>
          <p:cNvPr id="5" name="Picture 20"/>
          <p:cNvPicPr>
            <a:picLocks noChangeAspect="1" noChangeArrowheads="1"/>
          </p:cNvPicPr>
          <p:nvPr/>
        </p:nvPicPr>
        <p:blipFill>
          <a:blip r:embed="rId2" cstate="print"/>
          <a:srcRect/>
          <a:stretch>
            <a:fillRect/>
          </a:stretch>
        </p:blipFill>
        <p:spPr bwMode="auto">
          <a:xfrm>
            <a:off x="4191000" y="2743200"/>
            <a:ext cx="963613" cy="1066800"/>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199</a:t>
            </a:fld>
            <a:endParaRPr lang="en-US" sz="1400" dirty="0"/>
          </a:p>
        </p:txBody>
      </p:sp>
    </p:spTree>
    <p:extLst>
      <p:ext uri="{BB962C8B-B14F-4D97-AF65-F5344CB8AC3E}">
        <p14:creationId xmlns:p14="http://schemas.microsoft.com/office/powerpoint/2010/main" val="651726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altLang="en-US" dirty="0"/>
              <a:t>This facilitator Guide will provide directions on the methods trainer need to employ to conduct the training.</a:t>
            </a:r>
          </a:p>
          <a:p>
            <a:pPr marL="0" indent="0">
              <a:buNone/>
            </a:pPr>
            <a:r>
              <a:rPr lang="en-US" altLang="en-US" dirty="0"/>
              <a:t>It contains:</a:t>
            </a:r>
          </a:p>
          <a:p>
            <a:pPr lvl="1">
              <a:buFont typeface="Wingdings" pitchFamily="2" charset="2"/>
              <a:buChar char="§"/>
            </a:pPr>
            <a:r>
              <a:rPr lang="en-US" altLang="en-US" dirty="0"/>
              <a:t>Slides from presentation Deck – Spring Core</a:t>
            </a:r>
          </a:p>
          <a:p>
            <a:pPr lvl="1">
              <a:buFont typeface="Wingdings" pitchFamily="2" charset="2"/>
              <a:buChar char="§"/>
            </a:pPr>
            <a:r>
              <a:rPr lang="en-US" altLang="en-US" dirty="0"/>
              <a:t>Approximate time required to teach each RIO</a:t>
            </a:r>
          </a:p>
          <a:p>
            <a:pPr lvl="1">
              <a:buFont typeface="Wingdings" pitchFamily="2" charset="2"/>
              <a:buChar char="§"/>
            </a:pPr>
            <a:r>
              <a:rPr lang="en-US" altLang="en-US" dirty="0"/>
              <a:t>Instruction notes that provides detailed instructions on the method to employ for conducting the particular slide</a:t>
            </a:r>
          </a:p>
          <a:p>
            <a:pPr lvl="1">
              <a:buFont typeface="Wingdings" pitchFamily="2" charset="2"/>
              <a:buChar char="§"/>
            </a:pPr>
            <a:r>
              <a:rPr lang="en-US" altLang="en-US" dirty="0"/>
              <a:t>Concepts that need to be explained.</a:t>
            </a:r>
          </a:p>
          <a:p>
            <a:pPr lvl="1">
              <a:buFont typeface="Wingdings" pitchFamily="2" charset="2"/>
              <a:buChar char="§"/>
            </a:pPr>
            <a:endParaRPr lang="en-US" altLang="en-US" dirty="0"/>
          </a:p>
          <a:p>
            <a:endParaRPr lang="en-US" dirty="0"/>
          </a:p>
        </p:txBody>
      </p:sp>
      <p:sp>
        <p:nvSpPr>
          <p:cNvPr id="3" name="Title 2"/>
          <p:cNvSpPr>
            <a:spLocks noGrp="1"/>
          </p:cNvSpPr>
          <p:nvPr>
            <p:ph type="title"/>
          </p:nvPr>
        </p:nvSpPr>
        <p:spPr/>
        <p:txBody>
          <a:bodyPr/>
          <a:lstStyle/>
          <a:p>
            <a:r>
              <a:rPr lang="en-US" dirty="0" smtClean="0">
                <a:solidFill>
                  <a:schemeClr val="tx1"/>
                </a:solidFill>
              </a:rPr>
              <a:t>Facilitator Guide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47ED8886-DB3B-44F4-9A80-E6A224679F20}" type="slidenum">
              <a:rPr lang="en-US" smtClean="0"/>
              <a:pPr/>
              <a:t>2</a:t>
            </a:fld>
            <a:endParaRPr lang="en-US" dirty="0"/>
          </a:p>
        </p:txBody>
      </p:sp>
    </p:spTree>
    <p:extLst>
      <p:ext uri="{BB962C8B-B14F-4D97-AF65-F5344CB8AC3E}">
        <p14:creationId xmlns:p14="http://schemas.microsoft.com/office/powerpoint/2010/main" val="925085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z="3600" dirty="0" smtClean="0"/>
              <a:t>Spring Benefits</a:t>
            </a:r>
          </a:p>
        </p:txBody>
      </p:sp>
      <p:sp>
        <p:nvSpPr>
          <p:cNvPr id="16387" name="Content Placeholder 2"/>
          <p:cNvSpPr>
            <a:spLocks noGrp="1"/>
          </p:cNvSpPr>
          <p:nvPr>
            <p:ph idx="1"/>
          </p:nvPr>
        </p:nvSpPr>
        <p:spPr>
          <a:xfrm>
            <a:off x="228600" y="1447800"/>
            <a:ext cx="8686800" cy="4946650"/>
          </a:xfrm>
        </p:spPr>
        <p:txBody>
          <a:bodyPr/>
          <a:lstStyle/>
          <a:p>
            <a:pPr>
              <a:spcBef>
                <a:spcPts val="0"/>
              </a:spcBef>
            </a:pPr>
            <a:r>
              <a:rPr lang="en-US" dirty="0" smtClean="0"/>
              <a:t>Benefits of  Spring are:</a:t>
            </a:r>
          </a:p>
          <a:p>
            <a:pPr lvl="1">
              <a:spcBef>
                <a:spcPts val="0"/>
              </a:spcBef>
            </a:pPr>
            <a:r>
              <a:rPr lang="en-US" dirty="0" smtClean="0"/>
              <a:t>Non-invasive framework – code works outside framework, minimal lock-in, easy migration</a:t>
            </a:r>
          </a:p>
          <a:p>
            <a:pPr lvl="1">
              <a:spcBef>
                <a:spcPts val="0"/>
              </a:spcBef>
            </a:pPr>
            <a:r>
              <a:rPr lang="en-US" dirty="0" smtClean="0"/>
              <a:t>Consistent model in any environment</a:t>
            </a:r>
          </a:p>
          <a:p>
            <a:pPr lvl="1">
              <a:spcBef>
                <a:spcPts val="0"/>
              </a:spcBef>
            </a:pPr>
            <a:r>
              <a:rPr lang="en-US" dirty="0" smtClean="0"/>
              <a:t>Promotes code reuse and deferment of architectural decisions</a:t>
            </a:r>
          </a:p>
          <a:p>
            <a:pPr lvl="1">
              <a:spcBef>
                <a:spcPts val="0"/>
              </a:spcBef>
            </a:pPr>
            <a:r>
              <a:rPr lang="en-US" dirty="0" smtClean="0"/>
              <a:t>Facilitates OO code and good practices such as programming to interfaces</a:t>
            </a:r>
          </a:p>
          <a:p>
            <a:pPr lvl="1">
              <a:spcBef>
                <a:spcPts val="0"/>
              </a:spcBef>
            </a:pPr>
            <a:r>
              <a:rPr lang="en-US" dirty="0" smtClean="0"/>
              <a:t>Extraction of configuration to consistent xml model</a:t>
            </a:r>
          </a:p>
          <a:p>
            <a:pPr lvl="1">
              <a:spcBef>
                <a:spcPts val="0"/>
              </a:spcBef>
            </a:pPr>
            <a:r>
              <a:rPr lang="en-US" dirty="0" smtClean="0"/>
              <a:t>Promotes Architectural choice- choose best of breed frameworks</a:t>
            </a:r>
          </a:p>
          <a:p>
            <a:pPr lvl="1">
              <a:spcBef>
                <a:spcPts val="0"/>
              </a:spcBef>
            </a:pPr>
            <a:r>
              <a:rPr lang="en-US" dirty="0" smtClean="0"/>
              <a:t>Does not reinvent the wheel – O/R, logging, etc.</a:t>
            </a:r>
          </a:p>
          <a:p>
            <a:pPr>
              <a:spcBef>
                <a:spcPts val="0"/>
              </a:spcBef>
            </a:pPr>
            <a:endParaRPr lang="en-US" dirty="0" smtClean="0"/>
          </a:p>
        </p:txBody>
      </p:sp>
      <p:sp>
        <p:nvSpPr>
          <p:cNvPr id="1638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32CE0898-848B-49EC-99F6-8269CF6D2B5D}" type="slidenum">
              <a:rPr lang="en-US" b="0" smtClean="0">
                <a:solidFill>
                  <a:srgbClr val="000000"/>
                </a:solidFill>
                <a:latin typeface="Verdana" pitchFamily="34" charset="0"/>
              </a:rPr>
              <a:pPr eaLnBrk="1" hangingPunct="1"/>
              <a:t>20</a:t>
            </a:fld>
            <a:endParaRPr lang="en-US" b="0" smtClean="0">
              <a:solidFill>
                <a:srgbClr val="000000"/>
              </a:solidFill>
              <a:latin typeface="Verdana" pitchFamily="34" charset="0"/>
            </a:endParaRPr>
          </a:p>
        </p:txBody>
      </p:sp>
      <p:pic>
        <p:nvPicPr>
          <p:cNvPr id="16389" name="Picture 4" descr="benefit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5550" y="4572000"/>
            <a:ext cx="15684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259084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lang="en-US" sz="3600" dirty="0"/>
              <a:t>Lend a Hand</a:t>
            </a:r>
            <a:endParaRPr lang="en-US" sz="3600" dirty="0" smtClean="0"/>
          </a:p>
        </p:txBody>
      </p:sp>
      <p:sp>
        <p:nvSpPr>
          <p:cNvPr id="51204" name="Rectangle 3"/>
          <p:cNvSpPr>
            <a:spLocks noGrp="1" noChangeArrowheads="1"/>
          </p:cNvSpPr>
          <p:nvPr>
            <p:ph type="body" idx="1"/>
          </p:nvPr>
        </p:nvSpPr>
        <p:spPr>
          <a:xfrm>
            <a:off x="228600" y="1371600"/>
            <a:ext cx="8575675" cy="4943475"/>
          </a:xfrm>
        </p:spPr>
        <p:txBody>
          <a:bodyPr/>
          <a:lstStyle/>
          <a:p>
            <a:pPr>
              <a:buFont typeface="Arial" pitchFamily="34" charset="0"/>
              <a:buChar char="•"/>
            </a:pPr>
            <a:r>
              <a:rPr lang="en-US" altLang="en-US" dirty="0"/>
              <a:t>Give implementation to two types of calculators, arithmetic and unit conversion.</a:t>
            </a:r>
          </a:p>
          <a:p>
            <a:pPr>
              <a:buFont typeface="Arial" pitchFamily="34" charset="0"/>
              <a:buChar char="•"/>
            </a:pPr>
            <a:r>
              <a:rPr lang="en-US" altLang="en-US" dirty="0"/>
              <a:t>Refer to Case Study 3: Basic and Unit Calculator (Aspect Oriented Programming) in Hands-on Document : </a:t>
            </a:r>
            <a:r>
              <a:rPr lang="en-US" altLang="en-US" dirty="0" smtClean="0"/>
              <a:t>Hands-</a:t>
            </a:r>
            <a:r>
              <a:rPr lang="en-US" altLang="en-US" dirty="0" err="1" smtClean="0"/>
              <a:t>on_Core_Spring</a:t>
            </a:r>
            <a:r>
              <a:rPr lang="en-US" altLang="en-US" dirty="0" smtClean="0"/>
              <a:t>.</a:t>
            </a:r>
            <a:endParaRPr lang="en-US" altLang="en-US" dirty="0"/>
          </a:p>
        </p:txBody>
      </p:sp>
      <p:pic>
        <p:nvPicPr>
          <p:cNvPr id="5120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484" y="426720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120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200</a:t>
            </a:fld>
            <a:endParaRPr lang="en-US" sz="1400" dirty="0"/>
          </a:p>
        </p:txBody>
      </p:sp>
    </p:spTree>
    <p:extLst>
      <p:ext uri="{BB962C8B-B14F-4D97-AF65-F5344CB8AC3E}">
        <p14:creationId xmlns:p14="http://schemas.microsoft.com/office/powerpoint/2010/main" val="77880094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en-US" sz="3600" smtClean="0"/>
              <a:t>Test Your Understanding</a:t>
            </a:r>
          </a:p>
        </p:txBody>
      </p:sp>
      <p:sp>
        <p:nvSpPr>
          <p:cNvPr id="54276" name="Rectangle 3"/>
          <p:cNvSpPr>
            <a:spLocks noGrp="1" noChangeArrowheads="1"/>
          </p:cNvSpPr>
          <p:nvPr>
            <p:ph type="body" idx="1"/>
          </p:nvPr>
        </p:nvSpPr>
        <p:spPr>
          <a:xfrm>
            <a:off x="228600" y="1447800"/>
            <a:ext cx="8686800" cy="4946650"/>
          </a:xfrm>
        </p:spPr>
        <p:txBody>
          <a:bodyPr/>
          <a:lstStyle/>
          <a:p>
            <a:pPr marL="514350" indent="-514350" eaLnBrk="1" hangingPunct="1">
              <a:buFont typeface="+mj-lt"/>
              <a:buAutoNum type="arabicPeriod"/>
            </a:pPr>
            <a:r>
              <a:rPr lang="en-US" dirty="0" smtClean="0"/>
              <a:t>What is the possible way of breaking the AOP chain in a before advice?</a:t>
            </a:r>
          </a:p>
          <a:p>
            <a:pPr marL="514350" indent="-514350" eaLnBrk="1" hangingPunct="1">
              <a:buFont typeface="+mj-lt"/>
              <a:buAutoNum type="arabicPeriod"/>
            </a:pPr>
            <a:r>
              <a:rPr lang="en-US" dirty="0" smtClean="0"/>
              <a:t>Can After (finally) advice change the return value of the target method?</a:t>
            </a:r>
          </a:p>
          <a:p>
            <a:pPr marL="514350" indent="-514350" eaLnBrk="1" hangingPunct="1">
              <a:buFont typeface="+mj-lt"/>
              <a:buAutoNum type="arabicPeriod"/>
            </a:pPr>
            <a:r>
              <a:rPr lang="en-US" dirty="0" smtClean="0"/>
              <a:t>Around advice have more control over other advices-discuss.</a:t>
            </a:r>
          </a:p>
          <a:p>
            <a:pPr lvl="1">
              <a:defRPr/>
            </a:pPr>
            <a:r>
              <a:rPr lang="en-US" dirty="0"/>
              <a:t>Raise your hand if you wish to respond.</a:t>
            </a:r>
          </a:p>
          <a:p>
            <a:pPr lvl="1">
              <a:defRPr/>
            </a:pPr>
            <a:r>
              <a:rPr lang="en-US" dirty="0"/>
              <a:t>Type in your response in the chat window.</a:t>
            </a:r>
          </a:p>
          <a:p>
            <a:pPr lvl="1">
              <a:defRPr/>
            </a:pPr>
            <a:r>
              <a:rPr lang="en-US" dirty="0"/>
              <a:t>Be prepared to speak to explain your response.</a:t>
            </a:r>
          </a:p>
          <a:p>
            <a:pPr lvl="1">
              <a:defRPr/>
            </a:pPr>
            <a:r>
              <a:rPr lang="en-US" dirty="0"/>
              <a:t>Begin now.</a:t>
            </a:r>
          </a:p>
          <a:p>
            <a:pPr marL="457200" indent="-457200" eaLnBrk="1" hangingPunct="1">
              <a:buFont typeface="Wingdings" pitchFamily="2" charset="2"/>
              <a:buNone/>
            </a:pPr>
            <a:endParaRPr lang="en-US" dirty="0" smtClean="0"/>
          </a:p>
          <a:p>
            <a:pPr marL="457200" indent="-457200" eaLnBrk="1" hangingPunct="1">
              <a:buFont typeface="Wingdings" pitchFamily="2" charset="2"/>
              <a:buNone/>
            </a:pPr>
            <a:endParaRPr lang="en-US" dirty="0" smtClean="0"/>
          </a:p>
          <a:p>
            <a:pPr marL="457200" indent="-457200" eaLnBrk="1" hangingPunct="1">
              <a:buFont typeface="Wingdings" pitchFamily="2" charset="2"/>
              <a:buNone/>
            </a:pPr>
            <a:endParaRPr lang="en-US" dirty="0" smtClean="0"/>
          </a:p>
          <a:p>
            <a:pPr marL="457200" indent="-457200" eaLnBrk="1" hangingPunct="1">
              <a:buFont typeface="Wingdings" pitchFamily="2" charset="2"/>
              <a:buAutoNum type="arabicParenR" startAt="2"/>
            </a:pPr>
            <a:endParaRPr lang="en-US" dirty="0" smtClean="0"/>
          </a:p>
          <a:p>
            <a:pPr marL="457200" indent="-457200" eaLnBrk="1" hangingPunct="1">
              <a:buFont typeface="Wingdings" pitchFamily="2" charset="2"/>
              <a:buAutoNum type="arabicParenR" startAt="2"/>
            </a:pPr>
            <a:endParaRPr lang="en-US" dirty="0" smtClean="0"/>
          </a:p>
        </p:txBody>
      </p:sp>
      <p:pic>
        <p:nvPicPr>
          <p:cNvPr id="5427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201</a:t>
            </a:fld>
            <a:endParaRPr lang="en-US" sz="1400" dirty="0"/>
          </a:p>
        </p:txBody>
      </p:sp>
    </p:spTree>
    <p:extLst>
      <p:ext uri="{BB962C8B-B14F-4D97-AF65-F5344CB8AC3E}">
        <p14:creationId xmlns:p14="http://schemas.microsoft.com/office/powerpoint/2010/main" val="81139754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8686800" cy="4946650"/>
          </a:xfrm>
        </p:spPr>
        <p:txBody>
          <a:bodyPr/>
          <a:lstStyle/>
          <a:p>
            <a:pPr>
              <a:spcBef>
                <a:spcPts val="0"/>
              </a:spcBef>
            </a:pPr>
            <a:r>
              <a:rPr lang="en-US" dirty="0"/>
              <a:t>Prefer static pointcut over dynamic point </a:t>
            </a:r>
            <a:r>
              <a:rPr lang="en-US" dirty="0" smtClean="0"/>
              <a:t>cut: Criteria </a:t>
            </a:r>
            <a:r>
              <a:rPr lang="en-US" dirty="0"/>
              <a:t>for static point cuts can not changed afterwards. Dynamic point cuts depend on runtime information such as </a:t>
            </a:r>
            <a:r>
              <a:rPr lang="en-US" dirty="0" err="1"/>
              <a:t>arguement</a:t>
            </a:r>
            <a:r>
              <a:rPr lang="en-US" dirty="0"/>
              <a:t> values or call </a:t>
            </a:r>
            <a:r>
              <a:rPr lang="en-US" dirty="0" err="1"/>
              <a:t>stack.Dynamic</a:t>
            </a:r>
            <a:r>
              <a:rPr lang="en-US" dirty="0"/>
              <a:t> </a:t>
            </a:r>
            <a:r>
              <a:rPr lang="en-US" dirty="0" err="1"/>
              <a:t>pointcuts</a:t>
            </a:r>
            <a:r>
              <a:rPr lang="en-US" dirty="0"/>
              <a:t> are slower to evaluate than static </a:t>
            </a:r>
            <a:r>
              <a:rPr lang="en-US" dirty="0" err="1"/>
              <a:t>pointcuts</a:t>
            </a:r>
            <a:r>
              <a:rPr lang="en-US" dirty="0"/>
              <a:t> and allow less potential for optimization. It’s always necessary to evaluate them on each invocation.</a:t>
            </a:r>
          </a:p>
          <a:p>
            <a:pPr lvl="1">
              <a:spcBef>
                <a:spcPts val="0"/>
              </a:spcBef>
            </a:pPr>
            <a:endParaRPr lang="en-US" dirty="0" smtClean="0"/>
          </a:p>
          <a:p>
            <a:pPr>
              <a:spcBef>
                <a:spcPts val="0"/>
              </a:spcBef>
            </a:pPr>
            <a:r>
              <a:rPr lang="en-US" dirty="0"/>
              <a:t>Use regular expression advisors to fine tune interceptor scope: Instead of using broad method point cuts and filtering target methods in interceptor, use more sophisticated and elegant regular expression at the application context level.</a:t>
            </a:r>
          </a:p>
        </p:txBody>
      </p:sp>
      <p:sp>
        <p:nvSpPr>
          <p:cNvPr id="3" name="Title 2"/>
          <p:cNvSpPr>
            <a:spLocks noGrp="1"/>
          </p:cNvSpPr>
          <p:nvPr>
            <p:ph type="title"/>
          </p:nvPr>
        </p:nvSpPr>
        <p:spPr>
          <a:xfrm>
            <a:off x="1600200" y="152400"/>
            <a:ext cx="6705600" cy="1066800"/>
          </a:xfrm>
        </p:spPr>
        <p:txBody>
          <a:bodyPr/>
          <a:lstStyle/>
          <a:p>
            <a:r>
              <a:rPr lang="en-US" dirty="0" smtClean="0">
                <a:solidFill>
                  <a:schemeClr val="tx2">
                    <a:lumMod val="75000"/>
                  </a:schemeClr>
                </a:solidFill>
              </a:rPr>
              <a:t>Industry Best Practices and </a:t>
            </a:r>
            <a:br>
              <a:rPr lang="en-US" dirty="0" smtClean="0">
                <a:solidFill>
                  <a:schemeClr val="tx2">
                    <a:lumMod val="75000"/>
                  </a:schemeClr>
                </a:solidFill>
              </a:rPr>
            </a:br>
            <a:r>
              <a:rPr lang="en-US" dirty="0" smtClean="0">
                <a:solidFill>
                  <a:schemeClr val="tx2">
                    <a:lumMod val="75000"/>
                  </a:schemeClr>
                </a:solidFill>
              </a:rPr>
              <a:t>Coding Standards</a:t>
            </a:r>
            <a:endParaRPr lang="en-US" dirty="0">
              <a:solidFill>
                <a:schemeClr val="tx2">
                  <a:lumMod val="75000"/>
                </a:schemeClr>
              </a:solidFill>
            </a:endParaRPr>
          </a:p>
        </p:txBody>
      </p:sp>
      <p:sp>
        <p:nvSpPr>
          <p:cNvPr id="8"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202</a:t>
            </a:fld>
            <a:endParaRPr lang="en-US" sz="1400" dirty="0"/>
          </a:p>
        </p:txBody>
      </p:sp>
      <p:pic>
        <p:nvPicPr>
          <p:cNvPr id="10" name="Picture 2" descr="C:\Users\120891\Desktop\best practice_1.png"/>
          <p:cNvPicPr>
            <a:picLocks noChangeAspect="1" noChangeArrowheads="1"/>
          </p:cNvPicPr>
          <p:nvPr/>
        </p:nvPicPr>
        <p:blipFill>
          <a:blip r:embed="rId3" cstate="print"/>
          <a:srcRect/>
          <a:stretch>
            <a:fillRect/>
          </a:stretch>
        </p:blipFill>
        <p:spPr bwMode="auto">
          <a:xfrm>
            <a:off x="8229600" y="151482"/>
            <a:ext cx="839118" cy="839118"/>
          </a:xfrm>
          <a:prstGeom prst="rect">
            <a:avLst/>
          </a:prstGeom>
          <a:noFill/>
        </p:spPr>
      </p:pic>
    </p:spTree>
    <p:extLst>
      <p:ext uri="{BB962C8B-B14F-4D97-AF65-F5344CB8AC3E}">
        <p14:creationId xmlns:p14="http://schemas.microsoft.com/office/powerpoint/2010/main" val="51662699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sz="3600" dirty="0" smtClean="0"/>
              <a:t>Summary</a:t>
            </a:r>
          </a:p>
        </p:txBody>
      </p:sp>
      <p:sp>
        <p:nvSpPr>
          <p:cNvPr id="55300" name="Rectangle 3"/>
          <p:cNvSpPr>
            <a:spLocks noGrp="1" noChangeArrowheads="1"/>
          </p:cNvSpPr>
          <p:nvPr>
            <p:ph type="body" idx="1"/>
          </p:nvPr>
        </p:nvSpPr>
        <p:spPr>
          <a:xfrm>
            <a:off x="228600" y="1447800"/>
            <a:ext cx="8686800" cy="4946650"/>
          </a:xfrm>
        </p:spPr>
        <p:txBody>
          <a:bodyPr/>
          <a:lstStyle/>
          <a:p>
            <a:pPr eaLnBrk="1" hangingPunct="1"/>
            <a:r>
              <a:rPr lang="en-US" dirty="0" smtClean="0"/>
              <a:t>In this module, you have learned how to write aspects with the  </a:t>
            </a:r>
            <a:r>
              <a:rPr lang="en-US" dirty="0" err="1" smtClean="0"/>
              <a:t>AspectJ</a:t>
            </a:r>
            <a:r>
              <a:rPr lang="en-US" dirty="0" smtClean="0"/>
              <a:t> annotations.</a:t>
            </a:r>
          </a:p>
          <a:p>
            <a:pPr eaLnBrk="1" hangingPunct="1"/>
            <a:r>
              <a:rPr lang="en-US" dirty="0" smtClean="0"/>
              <a:t>Spring AOP supports five types of advices: before, after, after returning, after throwing, and around.</a:t>
            </a:r>
          </a:p>
          <a:p>
            <a:r>
              <a:rPr lang="en-US" dirty="0" smtClean="0"/>
              <a:t>You have also learned various types of </a:t>
            </a:r>
            <a:r>
              <a:rPr lang="en-US" dirty="0" err="1" smtClean="0"/>
              <a:t>pointcuts</a:t>
            </a:r>
            <a:r>
              <a:rPr lang="en-US" dirty="0" smtClean="0"/>
              <a:t> to match </a:t>
            </a:r>
            <a:r>
              <a:rPr lang="en-US" dirty="0" err="1" smtClean="0"/>
              <a:t>joinpoints</a:t>
            </a:r>
            <a:r>
              <a:rPr lang="en-US" dirty="0" smtClean="0"/>
              <a:t> by method signature and type signature.</a:t>
            </a:r>
          </a:p>
          <a:p>
            <a:r>
              <a:rPr lang="en-US" dirty="0" smtClean="0"/>
              <a:t>If you want to use pointcut types that are not supported by Spring AOP or apply your aspects to objects created outside the Spring </a:t>
            </a:r>
            <a:r>
              <a:rPr lang="en-US" dirty="0" err="1" smtClean="0"/>
              <a:t>IoC</a:t>
            </a:r>
            <a:r>
              <a:rPr lang="en-US" dirty="0" smtClean="0"/>
              <a:t> container, you have to use the </a:t>
            </a:r>
            <a:r>
              <a:rPr lang="en-US" dirty="0" err="1" smtClean="0"/>
              <a:t>AspectJ</a:t>
            </a:r>
            <a:r>
              <a:rPr lang="en-US" dirty="0" smtClean="0"/>
              <a:t> framework in your Spring application. Aspects can be woven into your classes by a load-time weaver.</a:t>
            </a:r>
          </a:p>
        </p:txBody>
      </p:sp>
      <p:sp>
        <p:nvSpPr>
          <p:cNvPr id="5"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203</a:t>
            </a:fld>
            <a:endParaRPr lang="en-US" sz="1400" dirty="0"/>
          </a:p>
        </p:txBody>
      </p:sp>
    </p:spTree>
    <p:extLst>
      <p:ext uri="{BB962C8B-B14F-4D97-AF65-F5344CB8AC3E}">
        <p14:creationId xmlns:p14="http://schemas.microsoft.com/office/powerpoint/2010/main" val="403537547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sz="3600" dirty="0" smtClean="0"/>
              <a:t>Source</a:t>
            </a:r>
          </a:p>
        </p:txBody>
      </p:sp>
      <p:sp>
        <p:nvSpPr>
          <p:cNvPr id="56324" name="Rectangle 3"/>
          <p:cNvSpPr>
            <a:spLocks noGrp="1" noChangeArrowheads="1"/>
          </p:cNvSpPr>
          <p:nvPr>
            <p:ph type="body" idx="1"/>
          </p:nvPr>
        </p:nvSpPr>
        <p:spPr>
          <a:xfrm>
            <a:off x="228600" y="1447800"/>
            <a:ext cx="8686800" cy="4946650"/>
          </a:xfrm>
        </p:spPr>
        <p:txBody>
          <a:bodyPr/>
          <a:lstStyle/>
          <a:p>
            <a:pPr eaLnBrk="1" hangingPunct="1"/>
            <a:r>
              <a:rPr lang="en-US" smtClean="0"/>
              <a:t>Spring reference document 3.0</a:t>
            </a:r>
          </a:p>
          <a:p>
            <a:pPr eaLnBrk="1" hangingPunct="1"/>
            <a:r>
              <a:rPr lang="en-US" smtClean="0"/>
              <a:t>http://static.springsource.org/spring/docs/3.1.0.M1/spring-framework-reference/html/aop.html</a:t>
            </a:r>
          </a:p>
          <a:p>
            <a:pPr eaLnBrk="1" hangingPunct="1"/>
            <a:endParaRPr lang="en-US" smtClean="0"/>
          </a:p>
          <a:p>
            <a:pPr eaLnBrk="1" hangingPunct="1"/>
            <a:endParaRPr lang="en-US" smtClean="0"/>
          </a:p>
        </p:txBody>
      </p:sp>
      <p:sp>
        <p:nvSpPr>
          <p:cNvPr id="56325" name="Text Box 4"/>
          <p:cNvSpPr txBox="1">
            <a:spLocks noChangeArrowheads="1"/>
          </p:cNvSpPr>
          <p:nvPr/>
        </p:nvSpPr>
        <p:spPr bwMode="auto">
          <a:xfrm>
            <a:off x="381000" y="52197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a:r>
              <a:rPr lang="en-US" sz="1400">
                <a:solidFill>
                  <a:schemeClr val="tx2"/>
                </a:solidFill>
              </a:rPr>
              <a:t>Disclaimer</a:t>
            </a:r>
            <a:r>
              <a:rPr lang="en-US" sz="1400" b="0"/>
              <a:t>: </a:t>
            </a:r>
            <a:r>
              <a:rPr lang="en-US" sz="1400" b="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pic>
        <p:nvPicPr>
          <p:cNvPr id="5632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Slide Number Placeholder 8"/>
          <p:cNvSpPr>
            <a:spLocks noGrp="1"/>
          </p:cNvSpPr>
          <p:nvPr>
            <p:ph type="sldNum" sz="quarter" idx="10"/>
          </p:nvPr>
        </p:nvSpPr>
        <p:spPr>
          <a:xfrm>
            <a:off x="76200" y="6413391"/>
            <a:ext cx="457200" cy="251817"/>
          </a:xfrm>
          <a:prstGeom prst="rect">
            <a:avLst/>
          </a:prstGeom>
        </p:spPr>
        <p:txBody>
          <a:bodyPr/>
          <a:lstStyle/>
          <a:p>
            <a:pPr>
              <a:defRPr/>
            </a:pPr>
            <a:fld id="{ACB22A88-73BA-4B00-905C-A309951F5147}" type="slidenum">
              <a:rPr lang="en-US" sz="1400" smtClean="0"/>
              <a:pPr>
                <a:defRPr/>
              </a:pPr>
              <a:t>204</a:t>
            </a:fld>
            <a:endParaRPr lang="en-US" sz="1400" dirty="0"/>
          </a:p>
        </p:txBody>
      </p:sp>
    </p:spTree>
    <p:extLst>
      <p:ext uri="{BB962C8B-B14F-4D97-AF65-F5344CB8AC3E}">
        <p14:creationId xmlns:p14="http://schemas.microsoft.com/office/powerpoint/2010/main" val="231126614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60932"/>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rgbClr val="682252"/>
                </a:solidFill>
                <a:latin typeface="Myriad Pro" pitchFamily="34" charset="0"/>
                <a:cs typeface="Arial" pitchFamily="34" charset="0"/>
              </a:rPr>
              <a:t>Core Spring</a:t>
            </a:r>
            <a:endParaRPr lang="en-US" sz="2200" b="1" dirty="0">
              <a:solidFill>
                <a:srgbClr val="682252"/>
              </a:solidFill>
              <a:latin typeface="Myriad Pro" pitchFamily="34" charset="0"/>
              <a:cs typeface="Arial" pitchFamily="34" charset="0"/>
            </a:endParaRPr>
          </a:p>
        </p:txBody>
      </p:sp>
      <p:sp>
        <p:nvSpPr>
          <p:cNvPr id="3" name="Rectangle 2"/>
          <p:cNvSpPr/>
          <p:nvPr/>
        </p:nvSpPr>
        <p:spPr>
          <a:xfrm>
            <a:off x="0" y="28194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schemeClr val="tx2"/>
                </a:solidFill>
                <a:ea typeface="+mj-ea"/>
                <a:cs typeface="+mj-cs"/>
              </a:rPr>
              <a:t>You have successfully completed - </a:t>
            </a:r>
          </a:p>
          <a:p>
            <a:pPr lvl="1" fontAlgn="auto">
              <a:spcBef>
                <a:spcPts val="0"/>
              </a:spcBef>
              <a:spcAft>
                <a:spcPts val="0"/>
              </a:spcAft>
              <a:defRPr/>
            </a:pPr>
            <a:r>
              <a:rPr lang="en-US" sz="2400" dirty="0">
                <a:solidFill>
                  <a:schemeClr val="tx2"/>
                </a:solidFill>
                <a:ea typeface="+mj-ea"/>
                <a:cs typeface="+mj-cs"/>
              </a:rPr>
              <a:t>Spring AOP</a:t>
            </a:r>
          </a:p>
        </p:txBody>
      </p:sp>
    </p:spTree>
    <p:extLst>
      <p:ext uri="{BB962C8B-B14F-4D97-AF65-F5344CB8AC3E}">
        <p14:creationId xmlns:p14="http://schemas.microsoft.com/office/powerpoint/2010/main" val="36750498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850834"/>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chemeClr val="tx1"/>
                </a:solidFill>
                <a:latin typeface="Myriad Pro" pitchFamily="34" charset="0"/>
                <a:cs typeface="Arial" pitchFamily="34" charset="0"/>
              </a:rPr>
              <a:t>Core Spring</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27432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a:solidFill>
                  <a:schemeClr val="bg1"/>
                </a:solidFill>
                <a:latin typeface="Cambria" pitchFamily="18" charset="0"/>
                <a:ea typeface="+mj-ea"/>
                <a:cs typeface="+mj-cs"/>
              </a:rPr>
              <a:t>Spring JDBC</a:t>
            </a:r>
          </a:p>
        </p:txBody>
      </p:sp>
      <p:sp>
        <p:nvSpPr>
          <p:cNvPr id="4" name="Rectangle 3"/>
          <p:cNvSpPr/>
          <p:nvPr/>
        </p:nvSpPr>
        <p:spPr>
          <a:xfrm>
            <a:off x="990600" y="3832034"/>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u="none" strike="noStrike" kern="1200" cap="none" spc="0" normalizeH="0" baseline="0" noProof="0" dirty="0" smtClean="0">
                <a:ln>
                  <a:noFill/>
                </a:ln>
                <a:solidFill>
                  <a:schemeClr val="tx2">
                    <a:lumMod val="75000"/>
                  </a:schemeClr>
                </a:solidFill>
                <a:effectLst/>
                <a:uLnTx/>
                <a:uFillTx/>
                <a:latin typeface="Arial Narrow" pitchFamily="34" charset="0"/>
                <a:cs typeface="Arial" pitchFamily="34" charset="0"/>
              </a:rPr>
              <a:t>LEVEL – </a:t>
            </a:r>
            <a:r>
              <a:rPr lang="en-US" sz="1400" b="1" dirty="0" smtClean="0">
                <a:solidFill>
                  <a:schemeClr val="tx2">
                    <a:lumMod val="75000"/>
                  </a:schemeClr>
                </a:solidFill>
                <a:latin typeface="Arial Narrow" pitchFamily="34" charset="0"/>
                <a:cs typeface="Arial" pitchFamily="34" charset="0"/>
              </a:rPr>
              <a:t>PRACTITIONER</a:t>
            </a:r>
            <a:endParaRPr kumimoji="0" lang="en-GB" sz="1400" b="1" u="none" strike="noStrike" kern="1200" cap="none" spc="0" normalizeH="0" baseline="0" noProof="0" dirty="0">
              <a:ln>
                <a:noFill/>
              </a:ln>
              <a:solidFill>
                <a:schemeClr val="tx2">
                  <a:lumMod val="75000"/>
                </a:schemeClr>
              </a:solidFill>
              <a:effectLst/>
              <a:uLnTx/>
              <a:uFillTx/>
              <a:latin typeface="Arial Narrow" pitchFamily="34" charset="0"/>
              <a:cs typeface="Arial" pitchFamily="34" charset="0"/>
            </a:endParaRPr>
          </a:p>
        </p:txBody>
      </p:sp>
    </p:spTree>
    <p:extLst>
      <p:ext uri="{BB962C8B-B14F-4D97-AF65-F5344CB8AC3E}">
        <p14:creationId xmlns:p14="http://schemas.microsoft.com/office/powerpoint/2010/main" val="74760422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8686800" cy="4946650"/>
          </a:xfrm>
        </p:spPr>
        <p:txBody>
          <a:bodyPr/>
          <a:lstStyle/>
          <a:p>
            <a:pPr marL="514350" indent="-514350">
              <a:buFont typeface="+mj-lt"/>
              <a:buAutoNum type="arabicPeriod"/>
            </a:pPr>
            <a:r>
              <a:rPr lang="en-US" dirty="0"/>
              <a:t>Have you created </a:t>
            </a:r>
            <a:r>
              <a:rPr lang="en-US" dirty="0" smtClean="0"/>
              <a:t>a Java </a:t>
            </a:r>
            <a:r>
              <a:rPr lang="en-US" dirty="0"/>
              <a:t>application with plain old </a:t>
            </a:r>
            <a:r>
              <a:rPr lang="en-US" dirty="0" smtClean="0"/>
              <a:t>JDBC.</a:t>
            </a:r>
            <a:endParaRPr lang="en-US" dirty="0"/>
          </a:p>
          <a:p>
            <a:pPr marL="514350" indent="-514350">
              <a:buFont typeface="+mj-lt"/>
              <a:buAutoNum type="arabicPeriod"/>
            </a:pPr>
            <a:r>
              <a:rPr lang="en-US" dirty="0"/>
              <a:t>Can you list the tasks to be performed in a JDBC APPLICATION</a:t>
            </a:r>
            <a:r>
              <a:rPr lang="en-US" dirty="0" smtClean="0"/>
              <a:t>?</a:t>
            </a:r>
          </a:p>
          <a:p>
            <a:pPr lvl="2">
              <a:buFont typeface="Arial" pitchFamily="34" charset="0"/>
              <a:buChar char="–"/>
              <a:defRPr/>
            </a:pPr>
            <a:r>
              <a:rPr lang="en-US" sz="2400" dirty="0"/>
              <a:t>Type in your response in the chat window.</a:t>
            </a:r>
          </a:p>
          <a:p>
            <a:pPr lvl="2">
              <a:buFont typeface="Arial" pitchFamily="34" charset="0"/>
              <a:buChar char="–"/>
              <a:defRPr/>
            </a:pPr>
            <a:r>
              <a:rPr lang="en-US" sz="2400" dirty="0"/>
              <a:t>When asked, submit your response.</a:t>
            </a:r>
          </a:p>
          <a:p>
            <a:pPr lvl="2">
              <a:buFont typeface="Arial" pitchFamily="34" charset="0"/>
              <a:buChar char="–"/>
              <a:defRPr/>
            </a:pPr>
            <a:r>
              <a:rPr lang="en-US" sz="2400" dirty="0"/>
              <a:t>Begin now.</a:t>
            </a:r>
          </a:p>
          <a:p>
            <a:pPr marL="514350" indent="-514350">
              <a:buFont typeface="+mj-lt"/>
              <a:buAutoNum type="arabicPeriod"/>
            </a:pPr>
            <a:endParaRPr lang="en-US" dirty="0"/>
          </a:p>
        </p:txBody>
      </p:sp>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Icebreaker Activity</a:t>
            </a:r>
            <a:endParaRPr lang="en-US" sz="3400" dirty="0">
              <a:solidFill>
                <a:schemeClr val="tx2">
                  <a:lumMod val="75000"/>
                </a:schemeClr>
              </a:solidFill>
            </a:endParaRPr>
          </a:p>
        </p:txBody>
      </p:sp>
      <p:pic>
        <p:nvPicPr>
          <p:cNvPr id="2050" name="Picture 2" descr="C:\Documents and Settings\148282\Desktop\Icebreaker-Activity.png"/>
          <p:cNvPicPr>
            <a:picLocks noChangeAspect="1" noChangeArrowheads="1"/>
          </p:cNvPicPr>
          <p:nvPr/>
        </p:nvPicPr>
        <p:blipFill>
          <a:blip r:embed="rId3" cstate="print"/>
          <a:srcRect/>
          <a:stretch>
            <a:fillRect/>
          </a:stretch>
        </p:blipFill>
        <p:spPr bwMode="auto">
          <a:xfrm>
            <a:off x="7162800" y="304800"/>
            <a:ext cx="1524000" cy="960073"/>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207</a:t>
            </a:fld>
            <a:endParaRPr lang="en-US" sz="1400" dirty="0"/>
          </a:p>
        </p:txBody>
      </p:sp>
    </p:spTree>
    <p:extLst>
      <p:ext uri="{BB962C8B-B14F-4D97-AF65-F5344CB8AC3E}">
        <p14:creationId xmlns:p14="http://schemas.microsoft.com/office/powerpoint/2010/main" val="383402016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7AEDD3F9-3144-4723-8AA1-2BBBD430E539}" type="slidenum">
              <a:rPr lang="en-US" b="0" smtClean="0">
                <a:solidFill>
                  <a:srgbClr val="000000"/>
                </a:solidFill>
                <a:latin typeface="Verdana" pitchFamily="34" charset="0"/>
              </a:rPr>
              <a:pPr eaLnBrk="1" hangingPunct="1"/>
              <a:t>208</a:t>
            </a:fld>
            <a:endParaRPr lang="en-US" b="0" smtClean="0">
              <a:solidFill>
                <a:srgbClr val="000000"/>
              </a:solidFill>
              <a:latin typeface="Verdana" pitchFamily="34" charset="0"/>
            </a:endParaRPr>
          </a:p>
        </p:txBody>
      </p:sp>
      <p:sp>
        <p:nvSpPr>
          <p:cNvPr id="6147" name="Rectangle 2"/>
          <p:cNvSpPr>
            <a:spLocks noGrp="1" noChangeArrowheads="1"/>
          </p:cNvSpPr>
          <p:nvPr>
            <p:ph type="title"/>
          </p:nvPr>
        </p:nvSpPr>
        <p:spPr>
          <a:xfrm>
            <a:off x="1371600" y="76200"/>
            <a:ext cx="7543800" cy="1143000"/>
          </a:xfrm>
        </p:spPr>
        <p:txBody>
          <a:bodyPr/>
          <a:lstStyle/>
          <a:p>
            <a:r>
              <a:rPr lang="en-US" sz="3600" dirty="0" smtClean="0"/>
              <a:t>Overview</a:t>
            </a:r>
          </a:p>
        </p:txBody>
      </p:sp>
      <p:sp>
        <p:nvSpPr>
          <p:cNvPr id="6148" name="Rectangle 3"/>
          <p:cNvSpPr>
            <a:spLocks noGrp="1" noChangeArrowheads="1"/>
          </p:cNvSpPr>
          <p:nvPr>
            <p:ph type="body" idx="1"/>
          </p:nvPr>
        </p:nvSpPr>
        <p:spPr>
          <a:xfrm>
            <a:off x="228600" y="1447800"/>
            <a:ext cx="8686800" cy="4946650"/>
          </a:xfrm>
        </p:spPr>
        <p:txBody>
          <a:bodyPr/>
          <a:lstStyle/>
          <a:p>
            <a:r>
              <a:rPr lang="en-US" dirty="0" smtClean="0"/>
              <a:t>The Spring's Data </a:t>
            </a:r>
            <a:r>
              <a:rPr lang="en-US" dirty="0"/>
              <a:t>Access </a:t>
            </a:r>
            <a:r>
              <a:rPr lang="en-US" dirty="0" smtClean="0"/>
              <a:t>Object (DAO</a:t>
            </a:r>
            <a:r>
              <a:rPr lang="en-US" dirty="0"/>
              <a:t>) </a:t>
            </a:r>
            <a:r>
              <a:rPr lang="en-US" dirty="0" smtClean="0"/>
              <a:t>make it easy for us to use data access technologies such as JDBC, Hibernate, </a:t>
            </a:r>
            <a:r>
              <a:rPr lang="en-US" dirty="0"/>
              <a:t>Java Persistence </a:t>
            </a:r>
            <a:r>
              <a:rPr lang="en-US" dirty="0" smtClean="0"/>
              <a:t>API (</a:t>
            </a:r>
            <a:r>
              <a:rPr lang="en-US" dirty="0"/>
              <a:t>JPA</a:t>
            </a:r>
            <a:r>
              <a:rPr lang="en-US" dirty="0" smtClean="0"/>
              <a:t>) or </a:t>
            </a:r>
            <a:r>
              <a:rPr lang="en-US" dirty="0"/>
              <a:t>Java  Data Object </a:t>
            </a:r>
            <a:r>
              <a:rPr lang="en-US" dirty="0" smtClean="0"/>
              <a:t>(</a:t>
            </a:r>
            <a:r>
              <a:rPr lang="en-US" dirty="0"/>
              <a:t>JDO</a:t>
            </a:r>
            <a:r>
              <a:rPr lang="en-US" dirty="0" smtClean="0"/>
              <a:t>) for accessing data from database. Using DAO, you can switch any of the above persistence technology without any overhead. Also you don't need to worry about catching exception that are related to each technology.</a:t>
            </a:r>
          </a:p>
          <a:p>
            <a:pPr eaLnBrk="1" hangingPunct="1"/>
            <a:endParaRPr lang="en-US" dirty="0" smtClean="0"/>
          </a:p>
          <a:p>
            <a:pPr marL="342900" lvl="1" indent="-342900">
              <a:buFont typeface="Arial" charset="0"/>
              <a:buChar char="•"/>
            </a:pPr>
            <a:r>
              <a:rPr lang="en-US" sz="2600" dirty="0"/>
              <a:t>In this module you will learn how to write DAO using Spring JDBC.</a:t>
            </a:r>
          </a:p>
          <a:p>
            <a:pPr lvl="1">
              <a:buFont typeface="Wingdings 2" pitchFamily="18" charset="2"/>
              <a:buNone/>
            </a:pPr>
            <a:endParaRPr lang="en-US" sz="2600" dirty="0" smtClean="0"/>
          </a:p>
        </p:txBody>
      </p:sp>
      <p:sp>
        <p:nvSpPr>
          <p:cNvPr id="5"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208</a:t>
            </a:fld>
            <a:endParaRPr lang="en-US" sz="1400" dirty="0"/>
          </a:p>
        </p:txBody>
      </p:sp>
    </p:spTree>
    <p:extLst>
      <p:ext uri="{BB962C8B-B14F-4D97-AF65-F5344CB8AC3E}">
        <p14:creationId xmlns:p14="http://schemas.microsoft.com/office/powerpoint/2010/main" val="8838752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8CE16382-0893-4501-9C9B-DAA0248E4514}" type="slidenum">
              <a:rPr lang="en-US" b="0" smtClean="0">
                <a:solidFill>
                  <a:srgbClr val="000000"/>
                </a:solidFill>
                <a:latin typeface="Verdana" pitchFamily="34" charset="0"/>
              </a:rPr>
              <a:pPr eaLnBrk="1" hangingPunct="1"/>
              <a:t>209</a:t>
            </a:fld>
            <a:endParaRPr lang="en-US" b="0" smtClean="0">
              <a:solidFill>
                <a:srgbClr val="000000"/>
              </a:solidFill>
              <a:latin typeface="Verdana" pitchFamily="34" charset="0"/>
            </a:endParaRPr>
          </a:p>
        </p:txBody>
      </p:sp>
      <p:sp>
        <p:nvSpPr>
          <p:cNvPr id="7171" name="Rectangle 2"/>
          <p:cNvSpPr>
            <a:spLocks noGrp="1" noChangeArrowheads="1"/>
          </p:cNvSpPr>
          <p:nvPr>
            <p:ph type="title"/>
          </p:nvPr>
        </p:nvSpPr>
        <p:spPr>
          <a:xfrm>
            <a:off x="1371600" y="76200"/>
            <a:ext cx="7543800" cy="1143000"/>
          </a:xfrm>
        </p:spPr>
        <p:txBody>
          <a:bodyPr/>
          <a:lstStyle/>
          <a:p>
            <a:pPr eaLnBrk="1" hangingPunct="1"/>
            <a:r>
              <a:rPr lang="en-US" sz="3600" dirty="0" smtClean="0"/>
              <a:t>Objectives</a:t>
            </a:r>
          </a:p>
        </p:txBody>
      </p:sp>
      <p:sp>
        <p:nvSpPr>
          <p:cNvPr id="7172" name="Rectangle 3"/>
          <p:cNvSpPr>
            <a:spLocks noGrp="1" noChangeArrowheads="1"/>
          </p:cNvSpPr>
          <p:nvPr>
            <p:ph type="body" idx="1"/>
          </p:nvPr>
        </p:nvSpPr>
        <p:spPr>
          <a:xfrm>
            <a:off x="152400" y="1454150"/>
            <a:ext cx="8686800" cy="4946650"/>
          </a:xfrm>
        </p:spPr>
        <p:txBody>
          <a:bodyPr/>
          <a:lstStyle/>
          <a:p>
            <a:pPr eaLnBrk="1" hangingPunct="1"/>
            <a:r>
              <a:rPr lang="en-US" dirty="0" smtClean="0"/>
              <a:t>After completing this chapter, you will be able to:</a:t>
            </a:r>
          </a:p>
          <a:p>
            <a:pPr lvl="1" eaLnBrk="1" hangingPunct="1"/>
            <a:r>
              <a:rPr lang="en-US" dirty="0"/>
              <a:t>Configure Data Source</a:t>
            </a:r>
          </a:p>
          <a:p>
            <a:pPr lvl="1" eaLnBrk="1" hangingPunct="1"/>
            <a:r>
              <a:rPr lang="en-US" dirty="0"/>
              <a:t>Implement </a:t>
            </a:r>
            <a:r>
              <a:rPr lang="en-US" dirty="0" err="1"/>
              <a:t>JdbcTemplate</a:t>
            </a:r>
            <a:r>
              <a:rPr lang="en-US" dirty="0"/>
              <a:t> and update the database.</a:t>
            </a:r>
          </a:p>
          <a:p>
            <a:pPr lvl="1" eaLnBrk="1" hangingPunct="1"/>
            <a:r>
              <a:rPr lang="en-US" dirty="0"/>
              <a:t>Implement </a:t>
            </a:r>
            <a:r>
              <a:rPr lang="en-US" dirty="0" err="1"/>
              <a:t>RowMapper</a:t>
            </a:r>
            <a:r>
              <a:rPr lang="en-US" dirty="0"/>
              <a:t> and query the database.</a:t>
            </a:r>
          </a:p>
          <a:p>
            <a:pPr lvl="1" eaLnBrk="1" hangingPunct="1"/>
            <a:r>
              <a:rPr lang="en-US" dirty="0"/>
              <a:t>Identify how to use </a:t>
            </a:r>
            <a:r>
              <a:rPr lang="en-US" dirty="0" err="1"/>
              <a:t>SimpleJdbcTemplate</a:t>
            </a:r>
            <a:r>
              <a:rPr lang="en-US" dirty="0"/>
              <a:t> and update the database.</a:t>
            </a:r>
          </a:p>
          <a:p>
            <a:pPr lvl="1" eaLnBrk="1" hangingPunct="1"/>
            <a:r>
              <a:rPr lang="en-US" dirty="0"/>
              <a:t>Identify how to use </a:t>
            </a:r>
            <a:r>
              <a:rPr lang="en-US" dirty="0" err="1"/>
              <a:t>NamedParameters</a:t>
            </a:r>
            <a:r>
              <a:rPr lang="en-US" dirty="0"/>
              <a:t>.</a:t>
            </a:r>
          </a:p>
          <a:p>
            <a:pPr lvl="1" eaLnBrk="1" hangingPunct="1"/>
            <a:r>
              <a:rPr lang="en-US" dirty="0"/>
              <a:t>Use </a:t>
            </a:r>
            <a:r>
              <a:rPr lang="en-US" dirty="0" err="1"/>
              <a:t>SqlParameterSource</a:t>
            </a:r>
            <a:endParaRPr lang="en-US" dirty="0"/>
          </a:p>
          <a:p>
            <a:pPr lvl="1" eaLnBrk="1" hangingPunct="1"/>
            <a:r>
              <a:rPr lang="en-US" dirty="0" smtClean="0"/>
              <a:t>Identify </a:t>
            </a:r>
            <a:r>
              <a:rPr lang="en-US" dirty="0"/>
              <a:t>how to handle exceptions and customize exception handling</a:t>
            </a:r>
          </a:p>
          <a:p>
            <a:pPr lvl="1" eaLnBrk="1" hangingPunct="1"/>
            <a:endParaRPr lang="en-US" dirty="0" smtClean="0"/>
          </a:p>
          <a:p>
            <a:pPr lvl="1" eaLnBrk="1" hangingPunct="1">
              <a:buFont typeface="Wingdings 2" pitchFamily="18" charset="2"/>
              <a:buNone/>
            </a:pPr>
            <a:endParaRPr lang="en-US" dirty="0" smtClean="0"/>
          </a:p>
        </p:txBody>
      </p:sp>
      <p:pic>
        <p:nvPicPr>
          <p:cNvPr id="7173" name="Picture 5" descr="objectives2.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295400"/>
            <a:ext cx="1676400"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209</a:t>
            </a:fld>
            <a:endParaRPr lang="en-US" sz="1400" dirty="0"/>
          </a:p>
        </p:txBody>
      </p:sp>
    </p:spTree>
    <p:extLst>
      <p:ext uri="{BB962C8B-B14F-4D97-AF65-F5344CB8AC3E}">
        <p14:creationId xmlns:p14="http://schemas.microsoft.com/office/powerpoint/2010/main" val="4269204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600" dirty="0" smtClean="0"/>
              <a:t>Spring Benefits (Contd.)</a:t>
            </a:r>
          </a:p>
        </p:txBody>
      </p:sp>
      <p:sp>
        <p:nvSpPr>
          <p:cNvPr id="17411" name="Content Placeholder 2"/>
          <p:cNvSpPr>
            <a:spLocks noGrp="1"/>
          </p:cNvSpPr>
          <p:nvPr>
            <p:ph idx="1"/>
          </p:nvPr>
        </p:nvSpPr>
        <p:spPr/>
        <p:txBody>
          <a:bodyPr/>
          <a:lstStyle/>
          <a:p>
            <a:pPr>
              <a:lnSpc>
                <a:spcPct val="80000"/>
              </a:lnSpc>
            </a:pPr>
            <a:r>
              <a:rPr lang="en-US" smtClean="0"/>
              <a:t>Spring is a framework that addresses each tier in a web application.</a:t>
            </a:r>
          </a:p>
        </p:txBody>
      </p:sp>
      <p:sp>
        <p:nvSpPr>
          <p:cNvPr id="1741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547D6B8-58C7-405F-8C8B-C9899F9682A0}" type="slidenum">
              <a:rPr lang="en-US" b="0" smtClean="0">
                <a:solidFill>
                  <a:srgbClr val="000000"/>
                </a:solidFill>
                <a:latin typeface="Verdana" pitchFamily="34" charset="0"/>
              </a:rPr>
              <a:pPr eaLnBrk="1" hangingPunct="1"/>
              <a:t>21</a:t>
            </a:fld>
            <a:endParaRPr lang="en-US" b="0" smtClean="0">
              <a:solidFill>
                <a:srgbClr val="000000"/>
              </a:solidFill>
              <a:latin typeface="Verdana"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73250694"/>
              </p:ext>
            </p:extLst>
          </p:nvPr>
        </p:nvGraphicFramePr>
        <p:xfrm>
          <a:off x="762000" y="2590800"/>
          <a:ext cx="7924800" cy="2289176"/>
        </p:xfrm>
        <a:graphic>
          <a:graphicData uri="http://schemas.openxmlformats.org/drawingml/2006/table">
            <a:tbl>
              <a:tblPr firstRow="1" bandRow="1">
                <a:tableStyleId>{69C7853C-536D-4A76-A0AE-DD22124D55A5}</a:tableStyleId>
              </a:tblPr>
              <a:tblGrid>
                <a:gridCol w="2393950"/>
                <a:gridCol w="5530850"/>
              </a:tblGrid>
              <a:tr h="405848">
                <a:tc>
                  <a:txBody>
                    <a:bodyPr/>
                    <a:lstStyle/>
                    <a:p>
                      <a:r>
                        <a:rPr lang="en-US" sz="2000" dirty="0" smtClean="0"/>
                        <a:t>Presentation Tier </a:t>
                      </a:r>
                      <a:endParaRPr lang="en-US" sz="2000" b="1" dirty="0">
                        <a:solidFill>
                          <a:srgbClr val="002060"/>
                        </a:solidFill>
                      </a:endParaRPr>
                    </a:p>
                  </a:txBody>
                  <a:tcPr marT="45730" marB="45730"/>
                </a:tc>
                <a:tc>
                  <a:txBody>
                    <a:bodyPr/>
                    <a:lstStyle/>
                    <a:p>
                      <a:r>
                        <a:rPr lang="en-US" sz="2000" dirty="0" smtClean="0"/>
                        <a:t>Spring MVC similar to Struts , but more powerful</a:t>
                      </a:r>
                      <a:endParaRPr lang="en-US" sz="2000" b="1" dirty="0">
                        <a:solidFill>
                          <a:srgbClr val="002060"/>
                        </a:solidFill>
                      </a:endParaRPr>
                    </a:p>
                  </a:txBody>
                  <a:tcPr marT="45730" marB="45730"/>
                </a:tc>
              </a:tr>
              <a:tr h="403048">
                <a:tc>
                  <a:txBody>
                    <a:bodyPr/>
                    <a:lstStyle/>
                    <a:p>
                      <a:r>
                        <a:rPr lang="en-US" sz="2000" dirty="0" smtClean="0"/>
                        <a:t>Business Tier </a:t>
                      </a:r>
                      <a:endParaRPr lang="en-US" sz="2000" b="1" dirty="0">
                        <a:solidFill>
                          <a:srgbClr val="002060"/>
                        </a:solidFill>
                      </a:endParaRPr>
                    </a:p>
                  </a:txBody>
                  <a:tcPr marT="45730" marB="45730"/>
                </a:tc>
                <a:tc>
                  <a:txBody>
                    <a:bodyPr/>
                    <a:lstStyle/>
                    <a:p>
                      <a:r>
                        <a:rPr lang="en-US" sz="2000" dirty="0" smtClean="0"/>
                        <a:t>Lightweight IOC container and AOP support</a:t>
                      </a:r>
                      <a:endParaRPr lang="en-US" sz="2000" b="1" dirty="0">
                        <a:solidFill>
                          <a:srgbClr val="002060"/>
                        </a:solidFill>
                      </a:endParaRPr>
                    </a:p>
                  </a:txBody>
                  <a:tcPr marT="45730" marB="45730"/>
                </a:tc>
              </a:tr>
              <a:tr h="1480280">
                <a:tc>
                  <a:txBody>
                    <a:bodyPr/>
                    <a:lstStyle/>
                    <a:p>
                      <a:r>
                        <a:rPr lang="en-US" sz="2000" dirty="0" smtClean="0"/>
                        <a:t>Persistence Tier </a:t>
                      </a:r>
                      <a:endParaRPr lang="en-US" sz="2000" b="1" dirty="0">
                        <a:solidFill>
                          <a:srgbClr val="002060"/>
                        </a:solidFill>
                      </a:endParaRPr>
                    </a:p>
                  </a:txBody>
                  <a:tcPr marT="45730" marB="45730"/>
                </a:tc>
                <a:tc>
                  <a:txBody>
                    <a:bodyPr/>
                    <a:lstStyle/>
                    <a:p>
                      <a:r>
                        <a:rPr lang="en-US" sz="2000" dirty="0" smtClean="0"/>
                        <a:t>DAO template support for popular ORMs and JDBC. Spring provides an excellent support for programmatic and declarative transaction management</a:t>
                      </a:r>
                      <a:endParaRPr lang="en-US" sz="2000" b="1" dirty="0">
                        <a:solidFill>
                          <a:srgbClr val="002060"/>
                        </a:solidFill>
                      </a:endParaRPr>
                    </a:p>
                  </a:txBody>
                  <a:tcPr marT="45730" marB="45730"/>
                </a:tc>
              </a:tr>
            </a:tbl>
          </a:graphicData>
        </a:graphic>
      </p:graphicFrame>
    </p:spTree>
    <p:extLst>
      <p:ext uri="{BB962C8B-B14F-4D97-AF65-F5344CB8AC3E}">
        <p14:creationId xmlns:p14="http://schemas.microsoft.com/office/powerpoint/2010/main" val="73162517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228600" y="1447800"/>
            <a:ext cx="8686800" cy="4946650"/>
          </a:xfrm>
        </p:spPr>
        <p:txBody>
          <a:bodyPr/>
          <a:lstStyle/>
          <a:p>
            <a:r>
              <a:rPr lang="en-US" dirty="0"/>
              <a:t>What are the steps </a:t>
            </a:r>
            <a:r>
              <a:rPr lang="en-US" dirty="0" smtClean="0"/>
              <a:t>to be followed </a:t>
            </a:r>
            <a:r>
              <a:rPr lang="en-US" dirty="0"/>
              <a:t>to write a classic </a:t>
            </a:r>
            <a:r>
              <a:rPr lang="en-US" dirty="0" smtClean="0"/>
              <a:t>JDBC-based </a:t>
            </a:r>
            <a:r>
              <a:rPr lang="en-US" dirty="0"/>
              <a:t>DAO?</a:t>
            </a:r>
          </a:p>
          <a:p>
            <a:r>
              <a:rPr lang="en-US" dirty="0"/>
              <a:t>What are the major coding issues you face?</a:t>
            </a:r>
          </a:p>
          <a:p>
            <a:pPr lvl="1">
              <a:defRPr/>
            </a:pPr>
            <a:r>
              <a:rPr lang="en-US" dirty="0"/>
              <a:t>Raise your hand if you wish to respond.</a:t>
            </a:r>
          </a:p>
          <a:p>
            <a:pPr lvl="1">
              <a:defRPr/>
            </a:pPr>
            <a:r>
              <a:rPr lang="en-US" dirty="0" smtClean="0"/>
              <a:t>Be </a:t>
            </a:r>
            <a:r>
              <a:rPr lang="en-US" dirty="0"/>
              <a:t>prepared to speak to explain your response.</a:t>
            </a:r>
          </a:p>
          <a:p>
            <a:pPr lvl="1">
              <a:defRPr/>
            </a:pPr>
            <a:r>
              <a:rPr lang="en-US" dirty="0"/>
              <a:t>Begin now.</a:t>
            </a:r>
          </a:p>
          <a:p>
            <a:endParaRPr lang="en-US" dirty="0"/>
          </a:p>
        </p:txBody>
      </p:sp>
      <p:sp>
        <p:nvSpPr>
          <p:cNvPr id="8194" name="Title 1"/>
          <p:cNvSpPr>
            <a:spLocks noGrp="1"/>
          </p:cNvSpPr>
          <p:nvPr>
            <p:ph type="title"/>
          </p:nvPr>
        </p:nvSpPr>
        <p:spPr>
          <a:xfrm>
            <a:off x="1371600" y="76200"/>
            <a:ext cx="7543800" cy="1143000"/>
          </a:xfrm>
        </p:spPr>
        <p:txBody>
          <a:bodyPr/>
          <a:lstStyle/>
          <a:p>
            <a:r>
              <a:rPr lang="en-US" dirty="0" smtClean="0"/>
              <a:t>Do You Know</a:t>
            </a:r>
          </a:p>
        </p:txBody>
      </p:sp>
      <p:sp>
        <p:nvSpPr>
          <p:cNvPr id="8195"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1FF45E9-0679-4CE8-A3E8-996E3084F6DF}" type="slidenum">
              <a:rPr lang="en-US" b="0" smtClean="0">
                <a:solidFill>
                  <a:srgbClr val="000000"/>
                </a:solidFill>
                <a:latin typeface="Verdana" pitchFamily="34" charset="0"/>
              </a:rPr>
              <a:pPr eaLnBrk="1" hangingPunct="1"/>
              <a:t>210</a:t>
            </a:fld>
            <a:endParaRPr lang="en-US" b="0" smtClean="0">
              <a:solidFill>
                <a:srgbClr val="000000"/>
              </a:solidFill>
              <a:latin typeface="Verdana" pitchFamily="34" charset="0"/>
            </a:endParaRPr>
          </a:p>
        </p:txBody>
      </p:sp>
      <p:pic>
        <p:nvPicPr>
          <p:cNvPr id="8197" name="Picture 5" descr="do you kno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419600"/>
            <a:ext cx="1295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210</a:t>
            </a:fld>
            <a:endParaRPr lang="en-US" sz="1400" dirty="0"/>
          </a:p>
        </p:txBody>
      </p:sp>
    </p:spTree>
    <p:extLst>
      <p:ext uri="{BB962C8B-B14F-4D97-AF65-F5344CB8AC3E}">
        <p14:creationId xmlns:p14="http://schemas.microsoft.com/office/powerpoint/2010/main" val="314786881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4294967295"/>
          </p:nvPr>
        </p:nvSpPr>
        <p:spPr>
          <a:xfrm>
            <a:off x="8647113" y="6765925"/>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A334F26-B703-4AB6-AFD0-6AC2F3DCA385}" type="slidenum">
              <a:rPr lang="en-US" b="0" smtClean="0">
                <a:solidFill>
                  <a:srgbClr val="000000"/>
                </a:solidFill>
                <a:latin typeface="Verdana" pitchFamily="34" charset="0"/>
              </a:rPr>
              <a:pPr eaLnBrk="1" hangingPunct="1"/>
              <a:t>211</a:t>
            </a:fld>
            <a:endParaRPr lang="en-US" b="0" smtClean="0">
              <a:solidFill>
                <a:srgbClr val="000000"/>
              </a:solidFill>
              <a:latin typeface="Verdana" pitchFamily="34" charset="0"/>
            </a:endParaRPr>
          </a:p>
        </p:txBody>
      </p:sp>
      <p:sp>
        <p:nvSpPr>
          <p:cNvPr id="9219" name="Rectangle 2"/>
          <p:cNvSpPr>
            <a:spLocks noGrp="1" noChangeArrowheads="1"/>
          </p:cNvSpPr>
          <p:nvPr>
            <p:ph type="title"/>
          </p:nvPr>
        </p:nvSpPr>
        <p:spPr>
          <a:xfrm>
            <a:off x="1371600" y="0"/>
            <a:ext cx="7543800" cy="1143000"/>
          </a:xfrm>
        </p:spPr>
        <p:txBody>
          <a:bodyPr/>
          <a:lstStyle/>
          <a:p>
            <a:pPr eaLnBrk="1" hangingPunct="1"/>
            <a:r>
              <a:rPr lang="en-US" sz="3600" dirty="0" smtClean="0"/>
              <a:t>Direct JDBC</a:t>
            </a:r>
          </a:p>
        </p:txBody>
      </p:sp>
      <p:sp>
        <p:nvSpPr>
          <p:cNvPr id="9220" name="Content Placeholder 4"/>
          <p:cNvSpPr>
            <a:spLocks noGrp="1"/>
          </p:cNvSpPr>
          <p:nvPr>
            <p:ph idx="1"/>
          </p:nvPr>
        </p:nvSpPr>
        <p:spPr>
          <a:xfrm>
            <a:off x="457200" y="1447800"/>
            <a:ext cx="6553200" cy="4943475"/>
          </a:xfrm>
        </p:spPr>
        <p:txBody>
          <a:bodyPr/>
          <a:lstStyle/>
          <a:p>
            <a:pPr>
              <a:buFont typeface="Wingdings" pitchFamily="2" charset="2"/>
              <a:buNone/>
            </a:pPr>
            <a:r>
              <a:rPr lang="en-US" sz="1400" b="1" dirty="0" smtClean="0"/>
              <a:t>package </a:t>
            </a:r>
            <a:r>
              <a:rPr lang="en-US" sz="1400" b="1" dirty="0" err="1" smtClean="0"/>
              <a:t>com.spring.jdbc</a:t>
            </a:r>
            <a:r>
              <a:rPr lang="en-US" sz="1400" b="1" dirty="0" smtClean="0"/>
              <a:t>;</a:t>
            </a:r>
          </a:p>
          <a:p>
            <a:pPr>
              <a:buFont typeface="Wingdings" pitchFamily="2" charset="2"/>
              <a:buNone/>
            </a:pPr>
            <a:r>
              <a:rPr lang="en-US" sz="1400" b="1" dirty="0" smtClean="0"/>
              <a:t>import </a:t>
            </a:r>
            <a:r>
              <a:rPr lang="en-US" sz="1400" b="1" dirty="0" err="1" smtClean="0"/>
              <a:t>java.sql.Connection</a:t>
            </a:r>
            <a:r>
              <a:rPr lang="en-US" sz="1400" b="1" dirty="0" smtClean="0"/>
              <a:t>;</a:t>
            </a:r>
          </a:p>
          <a:p>
            <a:pPr>
              <a:buFont typeface="Wingdings" pitchFamily="2" charset="2"/>
              <a:buNone/>
            </a:pPr>
            <a:r>
              <a:rPr lang="en-US" sz="1400" b="1" dirty="0" smtClean="0"/>
              <a:t>import </a:t>
            </a:r>
            <a:r>
              <a:rPr lang="en-US" sz="1400" b="1" dirty="0" err="1" smtClean="0"/>
              <a:t>java.sql.PreparedStatement</a:t>
            </a:r>
            <a:r>
              <a:rPr lang="en-US" sz="1400" b="1" dirty="0" smtClean="0"/>
              <a:t>;</a:t>
            </a:r>
          </a:p>
          <a:p>
            <a:pPr>
              <a:buFont typeface="Wingdings" pitchFamily="2" charset="2"/>
              <a:buNone/>
            </a:pPr>
            <a:r>
              <a:rPr lang="en-US" sz="1400" b="1" dirty="0" smtClean="0"/>
              <a:t>import </a:t>
            </a:r>
            <a:r>
              <a:rPr lang="en-US" sz="1400" b="1" dirty="0" err="1" smtClean="0"/>
              <a:t>java.sql.ResultSet</a:t>
            </a:r>
            <a:r>
              <a:rPr lang="en-US" sz="1400" b="1" dirty="0" smtClean="0"/>
              <a:t>;</a:t>
            </a:r>
          </a:p>
          <a:p>
            <a:pPr>
              <a:buFont typeface="Wingdings" pitchFamily="2" charset="2"/>
              <a:buNone/>
            </a:pPr>
            <a:r>
              <a:rPr lang="en-US" sz="1400" b="1" dirty="0" smtClean="0"/>
              <a:t>import </a:t>
            </a:r>
            <a:r>
              <a:rPr lang="en-US" sz="1400" b="1" dirty="0" err="1" smtClean="0"/>
              <a:t>java.sql.SQLException</a:t>
            </a:r>
            <a:r>
              <a:rPr lang="en-US" sz="1400" b="1" dirty="0" smtClean="0"/>
              <a:t>;</a:t>
            </a:r>
          </a:p>
          <a:p>
            <a:pPr>
              <a:buFont typeface="Wingdings" pitchFamily="2" charset="2"/>
              <a:buNone/>
            </a:pPr>
            <a:r>
              <a:rPr lang="en-US" sz="1400" b="1" dirty="0" smtClean="0"/>
              <a:t>import </a:t>
            </a:r>
            <a:r>
              <a:rPr lang="en-US" sz="1400" b="1" dirty="0" err="1" smtClean="0"/>
              <a:t>javax.sql.DataSource</a:t>
            </a:r>
            <a:r>
              <a:rPr lang="en-US" sz="1400" b="1" dirty="0" smtClean="0"/>
              <a:t>;</a:t>
            </a:r>
          </a:p>
          <a:p>
            <a:pPr>
              <a:buFont typeface="Wingdings" pitchFamily="2" charset="2"/>
              <a:buNone/>
            </a:pPr>
            <a:endParaRPr lang="en-US" sz="1400" b="1" dirty="0" smtClean="0"/>
          </a:p>
          <a:p>
            <a:pPr>
              <a:buFont typeface="Wingdings" pitchFamily="2" charset="2"/>
              <a:buNone/>
            </a:pPr>
            <a:r>
              <a:rPr lang="en-US" sz="1400" b="1" dirty="0" smtClean="0"/>
              <a:t>public class </a:t>
            </a:r>
            <a:r>
              <a:rPr lang="en-US" sz="1400" b="1" dirty="0" err="1" smtClean="0"/>
              <a:t>JdbcVehicleDao</a:t>
            </a:r>
            <a:r>
              <a:rPr lang="en-US" sz="1400" b="1" dirty="0" smtClean="0"/>
              <a:t> implements </a:t>
            </a:r>
            <a:r>
              <a:rPr lang="en-US" sz="1400" b="1" dirty="0" err="1" smtClean="0"/>
              <a:t>VehicleDao</a:t>
            </a:r>
            <a:r>
              <a:rPr lang="en-US" sz="1400" b="1" dirty="0" smtClean="0"/>
              <a:t> {</a:t>
            </a:r>
          </a:p>
          <a:p>
            <a:pPr>
              <a:buFont typeface="Wingdings" pitchFamily="2" charset="2"/>
              <a:buNone/>
            </a:pPr>
            <a:r>
              <a:rPr lang="en-US" sz="1400" b="1" dirty="0" smtClean="0"/>
              <a:t>private </a:t>
            </a:r>
            <a:r>
              <a:rPr lang="en-US" sz="1400" b="1" dirty="0" err="1" smtClean="0"/>
              <a:t>DataSource</a:t>
            </a:r>
            <a:r>
              <a:rPr lang="en-US" sz="1400" b="1" dirty="0" smtClean="0"/>
              <a:t> </a:t>
            </a:r>
            <a:r>
              <a:rPr lang="en-US" sz="1400" b="1" dirty="0" err="1" smtClean="0"/>
              <a:t>dataSource</a:t>
            </a:r>
            <a:r>
              <a:rPr lang="en-US" sz="1400" b="1" dirty="0" smtClean="0"/>
              <a:t>;</a:t>
            </a:r>
          </a:p>
          <a:p>
            <a:pPr>
              <a:buFont typeface="Wingdings" pitchFamily="2" charset="2"/>
              <a:buNone/>
            </a:pPr>
            <a:endParaRPr lang="en-US" sz="1400" b="1" dirty="0" smtClean="0"/>
          </a:p>
          <a:p>
            <a:pPr>
              <a:buFont typeface="Wingdings" pitchFamily="2" charset="2"/>
              <a:buNone/>
            </a:pPr>
            <a:r>
              <a:rPr lang="en-US" sz="1400" b="1" dirty="0" smtClean="0"/>
              <a:t>public void </a:t>
            </a:r>
            <a:r>
              <a:rPr lang="en-US" sz="1400" b="1" dirty="0" err="1" smtClean="0"/>
              <a:t>setDataSource</a:t>
            </a:r>
            <a:r>
              <a:rPr lang="en-US" sz="1400" b="1" dirty="0" smtClean="0"/>
              <a:t>(</a:t>
            </a:r>
            <a:r>
              <a:rPr lang="en-US" sz="1400" b="1" dirty="0" err="1" smtClean="0"/>
              <a:t>DataSource</a:t>
            </a:r>
            <a:r>
              <a:rPr lang="en-US" sz="1400" b="1" dirty="0" smtClean="0"/>
              <a:t> </a:t>
            </a:r>
            <a:r>
              <a:rPr lang="en-US" sz="1400" b="1" dirty="0" err="1" smtClean="0"/>
              <a:t>dataSource</a:t>
            </a:r>
            <a:r>
              <a:rPr lang="en-US" sz="1400" b="1" dirty="0" smtClean="0"/>
              <a:t>) {</a:t>
            </a:r>
          </a:p>
          <a:p>
            <a:pPr>
              <a:buFont typeface="Wingdings" pitchFamily="2" charset="2"/>
              <a:buNone/>
            </a:pPr>
            <a:r>
              <a:rPr lang="en-US" sz="1400" b="1" dirty="0" err="1" smtClean="0"/>
              <a:t>this.dataSource</a:t>
            </a:r>
            <a:r>
              <a:rPr lang="en-US" sz="1400" b="1" dirty="0" smtClean="0"/>
              <a:t> = </a:t>
            </a:r>
            <a:r>
              <a:rPr lang="en-US" sz="1400" b="1" dirty="0" err="1" smtClean="0"/>
              <a:t>dataSource</a:t>
            </a:r>
            <a:r>
              <a:rPr lang="en-US" sz="1400" b="1" dirty="0" smtClean="0"/>
              <a:t>;</a:t>
            </a:r>
          </a:p>
          <a:p>
            <a:pPr>
              <a:buFont typeface="Wingdings" pitchFamily="2" charset="2"/>
              <a:buNone/>
            </a:pPr>
            <a:r>
              <a:rPr lang="en-US" sz="1400" b="1" dirty="0" smtClean="0"/>
              <a:t>}</a:t>
            </a:r>
          </a:p>
          <a:p>
            <a:pPr>
              <a:buFont typeface="Wingdings" pitchFamily="2" charset="2"/>
              <a:buNone/>
            </a:pPr>
            <a:r>
              <a:rPr lang="en-US" sz="1400" b="1" dirty="0" smtClean="0"/>
              <a:t>public void insert(Vehicle vehicle) {</a:t>
            </a:r>
          </a:p>
          <a:p>
            <a:pPr>
              <a:buFont typeface="Wingdings" pitchFamily="2" charset="2"/>
              <a:buNone/>
            </a:pPr>
            <a:r>
              <a:rPr lang="en-US" sz="1400" b="1" dirty="0" smtClean="0"/>
              <a:t>String </a:t>
            </a:r>
            <a:r>
              <a:rPr lang="en-US" sz="1400" b="1" dirty="0" err="1" smtClean="0"/>
              <a:t>sql</a:t>
            </a:r>
            <a:r>
              <a:rPr lang="en-US" sz="1400" b="1" dirty="0" smtClean="0"/>
              <a:t> = "INSERT INTO VEHICLE (VEHICLE_NO, COLOR, WHEEL, SEAT) "</a:t>
            </a:r>
          </a:p>
          <a:p>
            <a:pPr>
              <a:buFont typeface="Wingdings" pitchFamily="2" charset="2"/>
              <a:buNone/>
            </a:pPr>
            <a:r>
              <a:rPr lang="en-US" sz="1400" b="1" dirty="0" smtClean="0"/>
              <a:t>+ "VALUES (?, ?, ?, ?)";</a:t>
            </a:r>
          </a:p>
          <a:p>
            <a:pPr>
              <a:buFont typeface="Wingdings" pitchFamily="2" charset="2"/>
              <a:buNone/>
            </a:pPr>
            <a:r>
              <a:rPr lang="en-US" sz="1400" b="1" dirty="0" smtClean="0"/>
              <a:t>Connection conn = null;</a:t>
            </a:r>
          </a:p>
          <a:p>
            <a:pPr>
              <a:buFont typeface="Wingdings" pitchFamily="2" charset="2"/>
              <a:buNone/>
            </a:pPr>
            <a:r>
              <a:rPr lang="en-US" sz="1400" b="1" dirty="0" smtClean="0"/>
              <a:t>try {</a:t>
            </a:r>
          </a:p>
          <a:p>
            <a:pPr>
              <a:buFont typeface="Wingdings" pitchFamily="2" charset="2"/>
              <a:buNone/>
            </a:pPr>
            <a:r>
              <a:rPr lang="en-US" sz="1400" b="1" dirty="0" smtClean="0"/>
              <a:t>conn = </a:t>
            </a:r>
            <a:r>
              <a:rPr lang="en-US" sz="1400" b="1" dirty="0" err="1" smtClean="0"/>
              <a:t>dataSource.getConnection</a:t>
            </a:r>
            <a:r>
              <a:rPr lang="en-US" sz="1400" b="1" dirty="0" smtClean="0"/>
              <a:t>();</a:t>
            </a:r>
          </a:p>
        </p:txBody>
      </p:sp>
      <p:pic>
        <p:nvPicPr>
          <p:cNvPr id="92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648200"/>
            <a:ext cx="15621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Box 7"/>
          <p:cNvSpPr txBox="1">
            <a:spLocks noChangeArrowheads="1"/>
          </p:cNvSpPr>
          <p:nvPr/>
        </p:nvSpPr>
        <p:spPr bwMode="auto">
          <a:xfrm>
            <a:off x="7315200" y="2214562"/>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endParaRPr lang="en-US"/>
          </a:p>
        </p:txBody>
      </p:sp>
      <p:sp>
        <p:nvSpPr>
          <p:cNvPr id="12" name="Rectangle 11"/>
          <p:cNvSpPr/>
          <p:nvPr/>
        </p:nvSpPr>
        <p:spPr>
          <a:xfrm>
            <a:off x="4572000" y="1587500"/>
            <a:ext cx="4343400" cy="1384300"/>
          </a:xfrm>
          <a:prstGeom prst="rect">
            <a:avLst/>
          </a:prstGeom>
        </p:spPr>
        <p:txBody>
          <a:bodyPr>
            <a:spAutoFit/>
          </a:bodyPr>
          <a:lstStyle/>
          <a:p>
            <a:pPr algn="l">
              <a:defRPr/>
            </a:pPr>
            <a:r>
              <a:rPr lang="en-US" sz="1400" dirty="0">
                <a:latin typeface="+mn-lt"/>
              </a:rPr>
              <a:t>public interface </a:t>
            </a:r>
            <a:r>
              <a:rPr lang="en-US" sz="1400" dirty="0" err="1">
                <a:latin typeface="+mn-lt"/>
              </a:rPr>
              <a:t>VehicleDao</a:t>
            </a:r>
            <a:r>
              <a:rPr lang="en-US" sz="1400" dirty="0">
                <a:latin typeface="+mn-lt"/>
              </a:rPr>
              <a:t> {</a:t>
            </a:r>
          </a:p>
          <a:p>
            <a:pPr algn="l">
              <a:defRPr/>
            </a:pPr>
            <a:r>
              <a:rPr lang="en-US" sz="1400" dirty="0">
                <a:latin typeface="+mn-lt"/>
              </a:rPr>
              <a:t>public void insert(Vehicle </a:t>
            </a:r>
            <a:r>
              <a:rPr lang="en-US" sz="1400" dirty="0" err="1">
                <a:latin typeface="+mn-lt"/>
              </a:rPr>
              <a:t>vehicle</a:t>
            </a:r>
            <a:r>
              <a:rPr lang="en-US" sz="1400" dirty="0">
                <a:latin typeface="+mn-lt"/>
              </a:rPr>
              <a:t>);</a:t>
            </a:r>
          </a:p>
          <a:p>
            <a:pPr algn="l">
              <a:defRPr/>
            </a:pPr>
            <a:r>
              <a:rPr lang="en-US" sz="1400" dirty="0">
                <a:latin typeface="+mn-lt"/>
              </a:rPr>
              <a:t>public void update(Vehicle </a:t>
            </a:r>
            <a:r>
              <a:rPr lang="en-US" sz="1400" dirty="0" err="1">
                <a:latin typeface="+mn-lt"/>
              </a:rPr>
              <a:t>vehicle</a:t>
            </a:r>
            <a:r>
              <a:rPr lang="en-US" sz="1400" dirty="0">
                <a:latin typeface="+mn-lt"/>
              </a:rPr>
              <a:t>);</a:t>
            </a:r>
          </a:p>
          <a:p>
            <a:pPr algn="l">
              <a:defRPr/>
            </a:pPr>
            <a:r>
              <a:rPr lang="en-US" sz="1400" dirty="0">
                <a:latin typeface="+mn-lt"/>
              </a:rPr>
              <a:t>public void delete(Vehicle </a:t>
            </a:r>
            <a:r>
              <a:rPr lang="en-US" sz="1400" dirty="0" err="1">
                <a:latin typeface="+mn-lt"/>
              </a:rPr>
              <a:t>vehicle</a:t>
            </a:r>
            <a:r>
              <a:rPr lang="en-US" sz="1400" dirty="0">
                <a:latin typeface="+mn-lt"/>
              </a:rPr>
              <a:t>);</a:t>
            </a:r>
          </a:p>
          <a:p>
            <a:pPr algn="l">
              <a:defRPr/>
            </a:pPr>
            <a:r>
              <a:rPr lang="en-US" sz="1400" dirty="0">
                <a:latin typeface="+mn-lt"/>
              </a:rPr>
              <a:t>…</a:t>
            </a:r>
          </a:p>
          <a:p>
            <a:pPr algn="l">
              <a:defRPr/>
            </a:pPr>
            <a:r>
              <a:rPr lang="en-US" sz="1400" dirty="0">
                <a:latin typeface="+mn-lt"/>
              </a:rPr>
              <a:t>}</a:t>
            </a:r>
          </a:p>
        </p:txBody>
      </p:sp>
      <p:cxnSp>
        <p:nvCxnSpPr>
          <p:cNvPr id="14" name="Straight Connector 13"/>
          <p:cNvCxnSpPr/>
          <p:nvPr/>
        </p:nvCxnSpPr>
        <p:spPr bwMode="auto">
          <a:xfrm>
            <a:off x="3048000" y="1676400"/>
            <a:ext cx="2362200" cy="220980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225" name="Oval Callout 14"/>
          <p:cNvSpPr>
            <a:spLocks noChangeArrowheads="1"/>
          </p:cNvSpPr>
          <p:nvPr/>
        </p:nvSpPr>
        <p:spPr bwMode="auto">
          <a:xfrm>
            <a:off x="6477000" y="3352800"/>
            <a:ext cx="2362200" cy="1143000"/>
          </a:xfrm>
          <a:prstGeom prst="wedgeEllipseCallout">
            <a:avLst>
              <a:gd name="adj1" fmla="val -20833"/>
              <a:gd name="adj2" fmla="val 62500"/>
            </a:avLst>
          </a:prstGeom>
          <a:solidFill>
            <a:schemeClr val="accent1"/>
          </a:solidFill>
          <a:ln w="9525" algn="ctr">
            <a:solidFill>
              <a:schemeClr val="tx1"/>
            </a:solidFill>
            <a:round/>
            <a:headEnd/>
            <a:tailEnd/>
          </a:ln>
        </p:spPr>
        <p:txBody>
          <a:bodyPr/>
          <a:lstStyle/>
          <a:p>
            <a:pPr algn="l">
              <a:defRPr/>
            </a:pPr>
            <a:r>
              <a:rPr lang="en-US" dirty="0">
                <a:solidFill>
                  <a:schemeClr val="bg1"/>
                </a:solidFill>
                <a:latin typeface="+mn-lt"/>
              </a:rPr>
              <a:t>Adding a row in the vehicle table</a:t>
            </a:r>
          </a:p>
        </p:txBody>
      </p:sp>
      <p:sp>
        <p:nvSpPr>
          <p:cNvPr id="10"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211</a:t>
            </a:fld>
            <a:endParaRPr lang="en-US" sz="1400" dirty="0"/>
          </a:p>
        </p:txBody>
      </p:sp>
    </p:spTree>
    <p:extLst>
      <p:ext uri="{BB962C8B-B14F-4D97-AF65-F5344CB8AC3E}">
        <p14:creationId xmlns:p14="http://schemas.microsoft.com/office/powerpoint/2010/main" val="47618091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z="3600" dirty="0" smtClean="0"/>
              <a:t>Direct JDBC (Contd.)</a:t>
            </a:r>
            <a:endParaRPr lang="en-US" dirty="0" smtClean="0"/>
          </a:p>
        </p:txBody>
      </p:sp>
      <p:sp>
        <p:nvSpPr>
          <p:cNvPr id="10243"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4E88D03D-BB61-4805-963F-07C29A930890}" type="slidenum">
              <a:rPr lang="en-US" b="0" smtClean="0">
                <a:solidFill>
                  <a:srgbClr val="000000"/>
                </a:solidFill>
                <a:latin typeface="Verdana" pitchFamily="34" charset="0"/>
              </a:rPr>
              <a:pPr eaLnBrk="1" hangingPunct="1"/>
              <a:t>212</a:t>
            </a:fld>
            <a:endParaRPr lang="en-US" b="0" smtClean="0">
              <a:solidFill>
                <a:srgbClr val="000000"/>
              </a:solidFill>
              <a:latin typeface="Verdana" pitchFamily="34" charset="0"/>
            </a:endParaRPr>
          </a:p>
        </p:txBody>
      </p:sp>
      <p:sp>
        <p:nvSpPr>
          <p:cNvPr id="10244" name="Content Placeholder 2"/>
          <p:cNvSpPr>
            <a:spLocks noGrp="1"/>
          </p:cNvSpPr>
          <p:nvPr>
            <p:ph idx="1"/>
          </p:nvPr>
        </p:nvSpPr>
        <p:spPr>
          <a:xfrm>
            <a:off x="152400" y="1447800"/>
            <a:ext cx="8686800" cy="4946650"/>
          </a:xfrm>
        </p:spPr>
        <p:txBody>
          <a:bodyPr/>
          <a:lstStyle/>
          <a:p>
            <a:pPr>
              <a:buFont typeface="Wingdings" pitchFamily="2" charset="2"/>
              <a:buNone/>
            </a:pPr>
            <a:r>
              <a:rPr lang="en-US" sz="1400" dirty="0" smtClean="0"/>
              <a:t>	</a:t>
            </a:r>
            <a:r>
              <a:rPr lang="en-US" sz="1400" b="1" dirty="0" err="1" smtClean="0"/>
              <a:t>PreparedStatement</a:t>
            </a:r>
            <a:r>
              <a:rPr lang="en-US" sz="1400" b="1" dirty="0" smtClean="0"/>
              <a:t> </a:t>
            </a:r>
            <a:r>
              <a:rPr lang="en-US" sz="1400" b="1" dirty="0" err="1" smtClean="0"/>
              <a:t>ps</a:t>
            </a:r>
            <a:r>
              <a:rPr lang="en-US" sz="1400" b="1" dirty="0" smtClean="0"/>
              <a:t> = </a:t>
            </a:r>
            <a:r>
              <a:rPr lang="en-US" sz="1400" b="1" dirty="0" err="1" smtClean="0"/>
              <a:t>conn.prepareStatement</a:t>
            </a:r>
            <a:r>
              <a:rPr lang="en-US" sz="1400" b="1" dirty="0" smtClean="0"/>
              <a:t>(</a:t>
            </a:r>
            <a:r>
              <a:rPr lang="en-US" sz="1400" b="1" dirty="0" err="1" smtClean="0"/>
              <a:t>sql</a:t>
            </a:r>
            <a:r>
              <a:rPr lang="en-US" sz="1400" b="1" dirty="0" smtClean="0"/>
              <a:t>);</a:t>
            </a:r>
          </a:p>
          <a:p>
            <a:pPr>
              <a:buFont typeface="Wingdings" pitchFamily="2" charset="2"/>
              <a:buNone/>
            </a:pPr>
            <a:r>
              <a:rPr lang="en-US" sz="1400" b="1" dirty="0" smtClean="0"/>
              <a:t>	</a:t>
            </a:r>
            <a:r>
              <a:rPr lang="en-US" sz="1400" b="1" dirty="0" err="1" smtClean="0"/>
              <a:t>ps.setString</a:t>
            </a:r>
            <a:r>
              <a:rPr lang="en-US" sz="1400" b="1" dirty="0" smtClean="0"/>
              <a:t>(1, </a:t>
            </a:r>
            <a:r>
              <a:rPr lang="en-US" sz="1400" b="1" dirty="0" err="1" smtClean="0"/>
              <a:t>vehicle.getVehicleNo</a:t>
            </a:r>
            <a:r>
              <a:rPr lang="en-US" sz="1400" b="1" dirty="0" smtClean="0"/>
              <a:t>());</a:t>
            </a:r>
          </a:p>
          <a:p>
            <a:pPr>
              <a:buFont typeface="Wingdings" pitchFamily="2" charset="2"/>
              <a:buNone/>
            </a:pPr>
            <a:r>
              <a:rPr lang="en-US" sz="1400" b="1" dirty="0" smtClean="0"/>
              <a:t>	</a:t>
            </a:r>
            <a:r>
              <a:rPr lang="en-US" sz="1400" b="1" dirty="0" err="1" smtClean="0"/>
              <a:t>ps.setString</a:t>
            </a:r>
            <a:r>
              <a:rPr lang="en-US" sz="1400" b="1" dirty="0" smtClean="0"/>
              <a:t>(2, </a:t>
            </a:r>
            <a:r>
              <a:rPr lang="en-US" sz="1400" b="1" dirty="0" err="1" smtClean="0"/>
              <a:t>vehicle.getColor</a:t>
            </a:r>
            <a:r>
              <a:rPr lang="en-US" sz="1400" b="1" dirty="0" smtClean="0"/>
              <a:t>());</a:t>
            </a:r>
          </a:p>
          <a:p>
            <a:pPr>
              <a:buFont typeface="Wingdings" pitchFamily="2" charset="2"/>
              <a:buNone/>
            </a:pPr>
            <a:r>
              <a:rPr lang="en-US" sz="1400" b="1" dirty="0" smtClean="0"/>
              <a:t>	</a:t>
            </a:r>
            <a:r>
              <a:rPr lang="en-US" sz="1400" b="1" dirty="0" err="1" smtClean="0"/>
              <a:t>ps.setInt</a:t>
            </a:r>
            <a:r>
              <a:rPr lang="en-US" sz="1400" b="1" dirty="0" smtClean="0"/>
              <a:t>(3, </a:t>
            </a:r>
            <a:r>
              <a:rPr lang="en-US" sz="1400" b="1" dirty="0" err="1" smtClean="0"/>
              <a:t>vehicle.getWheel</a:t>
            </a:r>
            <a:r>
              <a:rPr lang="en-US" sz="1400" b="1" dirty="0" smtClean="0"/>
              <a:t>());</a:t>
            </a:r>
          </a:p>
          <a:p>
            <a:pPr>
              <a:buFont typeface="Wingdings" pitchFamily="2" charset="2"/>
              <a:buNone/>
            </a:pPr>
            <a:r>
              <a:rPr lang="en-US" sz="1400" b="1" dirty="0" smtClean="0"/>
              <a:t>	</a:t>
            </a:r>
            <a:r>
              <a:rPr lang="en-US" sz="1400" b="1" dirty="0" err="1" smtClean="0"/>
              <a:t>ps.setInt</a:t>
            </a:r>
            <a:r>
              <a:rPr lang="en-US" sz="1400" b="1" dirty="0" smtClean="0"/>
              <a:t>(4, </a:t>
            </a:r>
            <a:r>
              <a:rPr lang="en-US" sz="1400" b="1" dirty="0" err="1" smtClean="0"/>
              <a:t>vehicle.getSeat</a:t>
            </a:r>
            <a:r>
              <a:rPr lang="en-US" sz="1400" b="1" dirty="0" smtClean="0"/>
              <a:t>());</a:t>
            </a:r>
          </a:p>
          <a:p>
            <a:pPr>
              <a:buFont typeface="Wingdings" pitchFamily="2" charset="2"/>
              <a:buNone/>
            </a:pPr>
            <a:r>
              <a:rPr lang="en-US" sz="1400" b="1" dirty="0" smtClean="0"/>
              <a:t>	</a:t>
            </a:r>
            <a:r>
              <a:rPr lang="en-US" sz="1400" b="1" dirty="0" err="1" smtClean="0"/>
              <a:t>ps.executeUpdate</a:t>
            </a:r>
            <a:r>
              <a:rPr lang="en-US" sz="1400" b="1" dirty="0" smtClean="0"/>
              <a:t>();</a:t>
            </a:r>
          </a:p>
          <a:p>
            <a:pPr>
              <a:buFont typeface="Wingdings" pitchFamily="2" charset="2"/>
              <a:buNone/>
            </a:pPr>
            <a:r>
              <a:rPr lang="en-US" sz="1400" b="1" dirty="0" smtClean="0"/>
              <a:t>	</a:t>
            </a:r>
            <a:r>
              <a:rPr lang="en-US" sz="1400" b="1" dirty="0" err="1" smtClean="0"/>
              <a:t>ps.close</a:t>
            </a:r>
            <a:r>
              <a:rPr lang="en-US" sz="1400" b="1" dirty="0" smtClean="0"/>
              <a:t>();</a:t>
            </a:r>
          </a:p>
          <a:p>
            <a:pPr>
              <a:buFont typeface="Wingdings" pitchFamily="2" charset="2"/>
              <a:buNone/>
            </a:pPr>
            <a:r>
              <a:rPr lang="en-US" sz="1400" b="1" dirty="0" smtClean="0"/>
              <a:t>	} catch (</a:t>
            </a:r>
            <a:r>
              <a:rPr lang="en-US" sz="1400" b="1" dirty="0" err="1" smtClean="0"/>
              <a:t>SQLException</a:t>
            </a:r>
            <a:r>
              <a:rPr lang="en-US" sz="1400" b="1" dirty="0" smtClean="0"/>
              <a:t> e) {</a:t>
            </a:r>
          </a:p>
          <a:p>
            <a:pPr>
              <a:buFont typeface="Wingdings" pitchFamily="2" charset="2"/>
              <a:buNone/>
            </a:pPr>
            <a:r>
              <a:rPr lang="en-US" sz="1400" b="1" dirty="0" smtClean="0"/>
              <a:t>		throw new </a:t>
            </a:r>
            <a:r>
              <a:rPr lang="en-US" sz="1400" b="1" dirty="0" err="1" smtClean="0"/>
              <a:t>RuntimeException</a:t>
            </a:r>
            <a:r>
              <a:rPr lang="en-US" sz="1400" b="1" dirty="0" smtClean="0"/>
              <a:t>(e);</a:t>
            </a:r>
          </a:p>
          <a:p>
            <a:pPr>
              <a:buFont typeface="Wingdings" pitchFamily="2" charset="2"/>
              <a:buNone/>
            </a:pPr>
            <a:r>
              <a:rPr lang="en-US" sz="1400" b="1" dirty="0" smtClean="0"/>
              <a:t>	} finally {</a:t>
            </a:r>
          </a:p>
          <a:p>
            <a:pPr>
              <a:buFont typeface="Wingdings" pitchFamily="2" charset="2"/>
              <a:buNone/>
            </a:pPr>
            <a:r>
              <a:rPr lang="en-US" sz="1400" b="1" dirty="0" smtClean="0"/>
              <a:t>	if (conn != null) {</a:t>
            </a:r>
          </a:p>
          <a:p>
            <a:pPr>
              <a:buFont typeface="Wingdings" pitchFamily="2" charset="2"/>
              <a:buNone/>
            </a:pPr>
            <a:r>
              <a:rPr lang="en-US" sz="1400" b="1" dirty="0" smtClean="0"/>
              <a:t>		try {</a:t>
            </a:r>
          </a:p>
          <a:p>
            <a:pPr>
              <a:buFont typeface="Wingdings" pitchFamily="2" charset="2"/>
              <a:buNone/>
            </a:pPr>
            <a:r>
              <a:rPr lang="en-US" sz="1400" b="1" dirty="0" smtClean="0"/>
              <a:t>			</a:t>
            </a:r>
            <a:r>
              <a:rPr lang="en-US" sz="1400" b="1" dirty="0" err="1" smtClean="0"/>
              <a:t>conn.close</a:t>
            </a:r>
            <a:r>
              <a:rPr lang="en-US" sz="1400" b="1" dirty="0" smtClean="0"/>
              <a:t>();</a:t>
            </a:r>
          </a:p>
          <a:p>
            <a:pPr>
              <a:buFont typeface="Wingdings" pitchFamily="2" charset="2"/>
              <a:buNone/>
            </a:pPr>
            <a:r>
              <a:rPr lang="en-US" sz="1400" b="1" dirty="0" smtClean="0"/>
              <a:t>		        } catch (</a:t>
            </a:r>
            <a:r>
              <a:rPr lang="en-US" sz="1400" b="1" dirty="0" err="1" smtClean="0"/>
              <a:t>SQLException</a:t>
            </a:r>
            <a:r>
              <a:rPr lang="en-US" sz="1400" b="1" dirty="0" smtClean="0"/>
              <a:t> e) {}</a:t>
            </a:r>
          </a:p>
          <a:p>
            <a:pPr>
              <a:buFont typeface="Wingdings" pitchFamily="2" charset="2"/>
              <a:buNone/>
            </a:pPr>
            <a:r>
              <a:rPr lang="en-US" sz="1400" b="1" dirty="0" smtClean="0"/>
              <a:t>		}</a:t>
            </a:r>
          </a:p>
          <a:p>
            <a:pPr>
              <a:buFont typeface="Wingdings" pitchFamily="2" charset="2"/>
              <a:buNone/>
            </a:pPr>
            <a:r>
              <a:rPr lang="en-US" sz="1400" b="1" dirty="0" smtClean="0"/>
              <a:t>	} }</a:t>
            </a:r>
          </a:p>
          <a:p>
            <a:pPr>
              <a:buFont typeface="Wingdings" pitchFamily="2" charset="2"/>
              <a:buNone/>
            </a:pPr>
            <a:r>
              <a:rPr lang="en-US" sz="1400" b="1" dirty="0" smtClean="0"/>
              <a:t>	public void update(Vehicle vehicle) {/* … */}</a:t>
            </a:r>
          </a:p>
          <a:p>
            <a:pPr>
              <a:buFont typeface="Wingdings" pitchFamily="2" charset="2"/>
              <a:buNone/>
            </a:pPr>
            <a:r>
              <a:rPr lang="en-US" sz="1400" b="1" dirty="0" smtClean="0"/>
              <a:t>	public void delete(Vehicle vehicle) {/* … */}</a:t>
            </a:r>
          </a:p>
          <a:p>
            <a:pPr>
              <a:buFont typeface="Wingdings" pitchFamily="2" charset="2"/>
              <a:buNone/>
            </a:pPr>
            <a:r>
              <a:rPr lang="en-US" sz="1400" b="1" dirty="0" smtClean="0"/>
              <a:t>}</a:t>
            </a:r>
          </a:p>
        </p:txBody>
      </p:sp>
      <p:pic>
        <p:nvPicPr>
          <p:cNvPr id="102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895600"/>
            <a:ext cx="15621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Oval Callout 7"/>
          <p:cNvSpPr>
            <a:spLocks noChangeArrowheads="1"/>
          </p:cNvSpPr>
          <p:nvPr/>
        </p:nvSpPr>
        <p:spPr bwMode="auto">
          <a:xfrm>
            <a:off x="6553200" y="1524000"/>
            <a:ext cx="2362200" cy="1143000"/>
          </a:xfrm>
          <a:prstGeom prst="wedgeEllipseCallout">
            <a:avLst>
              <a:gd name="adj1" fmla="val -20833"/>
              <a:gd name="adj2" fmla="val 62500"/>
            </a:avLst>
          </a:prstGeom>
          <a:solidFill>
            <a:schemeClr val="accent1"/>
          </a:solidFill>
          <a:ln w="9525" algn="ctr">
            <a:solidFill>
              <a:schemeClr val="tx1"/>
            </a:solidFill>
            <a:round/>
            <a:headEnd/>
            <a:tailEnd/>
          </a:ln>
        </p:spPr>
        <p:txBody>
          <a:bodyPr/>
          <a:lstStyle/>
          <a:p>
            <a:pPr algn="l">
              <a:defRPr/>
            </a:pPr>
            <a:r>
              <a:rPr lang="en-US" dirty="0">
                <a:solidFill>
                  <a:schemeClr val="bg1"/>
                </a:solidFill>
                <a:latin typeface="+mn-lt"/>
              </a:rPr>
              <a:t>Too many statements…</a:t>
            </a:r>
          </a:p>
        </p:txBody>
      </p:sp>
      <p:sp>
        <p:nvSpPr>
          <p:cNvPr id="7"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212</a:t>
            </a:fld>
            <a:endParaRPr lang="en-US" sz="1400" dirty="0"/>
          </a:p>
        </p:txBody>
      </p:sp>
    </p:spTree>
    <p:extLst>
      <p:ext uri="{BB962C8B-B14F-4D97-AF65-F5344CB8AC3E}">
        <p14:creationId xmlns:p14="http://schemas.microsoft.com/office/powerpoint/2010/main" val="85434118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371600" y="76200"/>
            <a:ext cx="7543800" cy="1143000"/>
          </a:xfrm>
        </p:spPr>
        <p:txBody>
          <a:bodyPr/>
          <a:lstStyle/>
          <a:p>
            <a:r>
              <a:rPr lang="en-US" sz="3600" dirty="0" smtClean="0"/>
              <a:t>Spring’s Solution</a:t>
            </a:r>
          </a:p>
        </p:txBody>
      </p:sp>
      <p:sp>
        <p:nvSpPr>
          <p:cNvPr id="11267" name="Content Placeholder 2"/>
          <p:cNvSpPr>
            <a:spLocks noGrp="1"/>
          </p:cNvSpPr>
          <p:nvPr>
            <p:ph idx="1"/>
          </p:nvPr>
        </p:nvSpPr>
        <p:spPr>
          <a:xfrm>
            <a:off x="152400" y="1447800"/>
            <a:ext cx="8686800" cy="4946650"/>
          </a:xfrm>
        </p:spPr>
        <p:txBody>
          <a:bodyPr/>
          <a:lstStyle/>
          <a:p>
            <a:r>
              <a:rPr lang="en-US" dirty="0" smtClean="0"/>
              <a:t>The purpose of JDBC is to provide APIs through which you can execute SQL statements against a database.</a:t>
            </a:r>
          </a:p>
          <a:p>
            <a:r>
              <a:rPr lang="en-US" dirty="0" smtClean="0"/>
              <a:t>However, when using JDBC, you have to manage database-related resources by yourself and handle database exceptions explicitly.</a:t>
            </a:r>
          </a:p>
          <a:p>
            <a:r>
              <a:rPr lang="en-US" dirty="0" smtClean="0"/>
              <a:t>To make JDBC easier to use, Spring provides an abstraction  framework for interfacing with JDBC.</a:t>
            </a:r>
          </a:p>
        </p:txBody>
      </p:sp>
      <p:sp>
        <p:nvSpPr>
          <p:cNvPr id="1126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9B2BF64-D85E-4685-B8CF-42F2226A3EA7}" type="slidenum">
              <a:rPr lang="en-US" b="0" smtClean="0">
                <a:solidFill>
                  <a:srgbClr val="000000"/>
                </a:solidFill>
                <a:latin typeface="Verdana" pitchFamily="34" charset="0"/>
              </a:rPr>
              <a:pPr eaLnBrk="1" hangingPunct="1"/>
              <a:t>213</a:t>
            </a:fld>
            <a:endParaRPr lang="en-US" b="0" smtClean="0">
              <a:solidFill>
                <a:srgbClr val="000000"/>
              </a:solidFill>
              <a:latin typeface="Verdana" pitchFamily="34" charset="0"/>
            </a:endParaRPr>
          </a:p>
        </p:txBody>
      </p:sp>
      <p:pic>
        <p:nvPicPr>
          <p:cNvPr id="11269" name="Picture 4" descr="happy-face.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648200"/>
            <a:ext cx="2286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213</a:t>
            </a:fld>
            <a:endParaRPr lang="en-US" sz="1400" dirty="0"/>
          </a:p>
        </p:txBody>
      </p:sp>
    </p:spTree>
    <p:extLst>
      <p:ext uri="{BB962C8B-B14F-4D97-AF65-F5344CB8AC3E}">
        <p14:creationId xmlns:p14="http://schemas.microsoft.com/office/powerpoint/2010/main" val="364996277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371600" y="0"/>
            <a:ext cx="7696200" cy="1219199"/>
          </a:xfrm>
        </p:spPr>
        <p:txBody>
          <a:bodyPr/>
          <a:lstStyle/>
          <a:p>
            <a:r>
              <a:rPr lang="en-US" sz="3600" dirty="0" smtClean="0"/>
              <a:t>Vehicle Registration: Problem Statement</a:t>
            </a:r>
          </a:p>
        </p:txBody>
      </p:sp>
      <p:sp>
        <p:nvSpPr>
          <p:cNvPr id="12291" name="Content Placeholder 2"/>
          <p:cNvSpPr>
            <a:spLocks noGrp="1"/>
          </p:cNvSpPr>
          <p:nvPr>
            <p:ph idx="1"/>
          </p:nvPr>
        </p:nvSpPr>
        <p:spPr>
          <a:xfrm>
            <a:off x="152400" y="1447800"/>
            <a:ext cx="8686800" cy="4946650"/>
          </a:xfrm>
        </p:spPr>
        <p:txBody>
          <a:bodyPr/>
          <a:lstStyle/>
          <a:p>
            <a:r>
              <a:rPr lang="en-US" dirty="0" smtClean="0"/>
              <a:t>You are going to develop an application for vehicle registration, whose major functions are the basic create, read, update, and delete (CRUD) operations on vehicle records. These records will be stored in a relational database and accessed with JDBC.</a:t>
            </a:r>
          </a:p>
          <a:p>
            <a:pPr algn="just"/>
            <a:r>
              <a:rPr lang="en-US" dirty="0" smtClean="0"/>
              <a:t>Refer to Case Study 4 in Hands-on document.</a:t>
            </a:r>
          </a:p>
          <a:p>
            <a:pPr>
              <a:buFont typeface="Wingdings" pitchFamily="2" charset="2"/>
              <a:buNone/>
            </a:pPr>
            <a:endParaRPr lang="en-US" dirty="0" smtClean="0"/>
          </a:p>
        </p:txBody>
      </p:sp>
      <p:sp>
        <p:nvSpPr>
          <p:cNvPr id="1229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3A763340-06BF-4BBD-B3EE-315A0A734488}" type="slidenum">
              <a:rPr lang="en-US" b="0" smtClean="0">
                <a:solidFill>
                  <a:srgbClr val="000000"/>
                </a:solidFill>
                <a:latin typeface="Verdana" pitchFamily="34" charset="0"/>
              </a:rPr>
              <a:pPr eaLnBrk="1" hangingPunct="1"/>
              <a:t>214</a:t>
            </a:fld>
            <a:endParaRPr lang="en-US" b="0" smtClean="0">
              <a:solidFill>
                <a:srgbClr val="000000"/>
              </a:solidFill>
              <a:latin typeface="Verdana" pitchFamily="34" charset="0"/>
            </a:endParaRPr>
          </a:p>
        </p:txBody>
      </p:sp>
      <p:pic>
        <p:nvPicPr>
          <p:cNvPr id="12293" name="Picture 4" descr="vehicle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191000"/>
            <a:ext cx="28956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vehicle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1123" y="4131469"/>
            <a:ext cx="24384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vehicle4.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267200"/>
            <a:ext cx="312420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214</a:t>
            </a:fld>
            <a:endParaRPr lang="en-US" sz="1400" dirty="0"/>
          </a:p>
        </p:txBody>
      </p:sp>
    </p:spTree>
    <p:extLst>
      <p:ext uri="{BB962C8B-B14F-4D97-AF65-F5344CB8AC3E}">
        <p14:creationId xmlns:p14="http://schemas.microsoft.com/office/powerpoint/2010/main" val="35081918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3600" dirty="0" smtClean="0"/>
              <a:t>Creating the Bean Class</a:t>
            </a:r>
          </a:p>
        </p:txBody>
      </p:sp>
      <p:sp>
        <p:nvSpPr>
          <p:cNvPr id="13315" name="Content Placeholder 2"/>
          <p:cNvSpPr>
            <a:spLocks noGrp="1"/>
          </p:cNvSpPr>
          <p:nvPr>
            <p:ph idx="1"/>
          </p:nvPr>
        </p:nvSpPr>
        <p:spPr>
          <a:xfrm>
            <a:off x="228600" y="1524000"/>
            <a:ext cx="8686800" cy="4946650"/>
          </a:xfrm>
        </p:spPr>
        <p:txBody>
          <a:bodyPr/>
          <a:lstStyle/>
          <a:p>
            <a:pPr>
              <a:buFont typeface="Wingdings" pitchFamily="2" charset="2"/>
              <a:buNone/>
            </a:pPr>
            <a:r>
              <a:rPr lang="en-US" sz="1600" b="1" dirty="0" smtClean="0"/>
              <a:t>package </a:t>
            </a:r>
            <a:r>
              <a:rPr lang="en-US" sz="1600" b="1" dirty="0" err="1" smtClean="0"/>
              <a:t>com.spring.jdbc</a:t>
            </a:r>
            <a:r>
              <a:rPr lang="en-US" sz="1600" b="1" dirty="0" smtClean="0"/>
              <a:t>;</a:t>
            </a:r>
          </a:p>
          <a:p>
            <a:pPr>
              <a:buFont typeface="Wingdings" pitchFamily="2" charset="2"/>
              <a:buNone/>
            </a:pPr>
            <a:r>
              <a:rPr lang="en-US" sz="1600" b="1" dirty="0" smtClean="0"/>
              <a:t>public class Vehicle {</a:t>
            </a:r>
          </a:p>
          <a:p>
            <a:pPr>
              <a:buFont typeface="Wingdings" pitchFamily="2" charset="2"/>
              <a:buNone/>
            </a:pPr>
            <a:r>
              <a:rPr lang="en-US" sz="1600" b="1" dirty="0" smtClean="0"/>
              <a:t>    private String </a:t>
            </a:r>
            <a:r>
              <a:rPr lang="en-US" sz="1600" b="1" dirty="0" err="1" smtClean="0"/>
              <a:t>vehicleNo</a:t>
            </a:r>
            <a:r>
              <a:rPr lang="en-US" sz="1600" b="1" dirty="0" smtClean="0"/>
              <a:t>;</a:t>
            </a:r>
          </a:p>
          <a:p>
            <a:pPr>
              <a:buFont typeface="Wingdings" pitchFamily="2" charset="2"/>
              <a:buNone/>
            </a:pPr>
            <a:r>
              <a:rPr lang="en-US" sz="1600" b="1" dirty="0" smtClean="0"/>
              <a:t>    private String color;</a:t>
            </a:r>
          </a:p>
          <a:p>
            <a:pPr>
              <a:buFont typeface="Wingdings" pitchFamily="2" charset="2"/>
              <a:buNone/>
            </a:pPr>
            <a:r>
              <a:rPr lang="en-US" sz="1600" b="1" dirty="0" smtClean="0"/>
              <a:t>    private </a:t>
            </a:r>
            <a:r>
              <a:rPr lang="en-US" sz="1600" b="1" dirty="0" err="1" smtClean="0"/>
              <a:t>int</a:t>
            </a:r>
            <a:r>
              <a:rPr lang="en-US" sz="1600" b="1" dirty="0" smtClean="0"/>
              <a:t> wheel;</a:t>
            </a:r>
          </a:p>
          <a:p>
            <a:pPr>
              <a:buFont typeface="Wingdings" pitchFamily="2" charset="2"/>
              <a:buNone/>
            </a:pPr>
            <a:r>
              <a:rPr lang="en-US" sz="1600" b="1" dirty="0" smtClean="0"/>
              <a:t>    private </a:t>
            </a:r>
            <a:r>
              <a:rPr lang="en-US" sz="1600" b="1" dirty="0" err="1" smtClean="0"/>
              <a:t>int</a:t>
            </a:r>
            <a:r>
              <a:rPr lang="en-US" sz="1600" b="1" dirty="0" smtClean="0"/>
              <a:t> seat;</a:t>
            </a:r>
          </a:p>
          <a:p>
            <a:pPr>
              <a:buFont typeface="Wingdings" pitchFamily="2" charset="2"/>
              <a:buNone/>
            </a:pPr>
            <a:endParaRPr lang="en-US" sz="1600" b="1" dirty="0" smtClean="0"/>
          </a:p>
          <a:p>
            <a:pPr>
              <a:buFont typeface="Wingdings" pitchFamily="2" charset="2"/>
              <a:buNone/>
            </a:pPr>
            <a:r>
              <a:rPr lang="en-US" sz="1600" b="1" dirty="0" smtClean="0"/>
              <a:t>    public Vehicle() {</a:t>
            </a:r>
          </a:p>
          <a:p>
            <a:pPr>
              <a:buFont typeface="Wingdings" pitchFamily="2" charset="2"/>
              <a:buNone/>
            </a:pPr>
            <a:r>
              <a:rPr lang="en-US" sz="1600" b="1" dirty="0" smtClean="0"/>
              <a:t>    }</a:t>
            </a:r>
          </a:p>
          <a:p>
            <a:pPr>
              <a:buFont typeface="Wingdings" pitchFamily="2" charset="2"/>
              <a:buNone/>
            </a:pPr>
            <a:r>
              <a:rPr lang="en-US" sz="1600" b="1" dirty="0" smtClean="0"/>
              <a:t>    public Vehicle(String </a:t>
            </a:r>
            <a:r>
              <a:rPr lang="en-US" sz="1600" b="1" dirty="0" err="1" smtClean="0"/>
              <a:t>vehicleNo</a:t>
            </a:r>
            <a:r>
              <a:rPr lang="en-US" sz="1600" b="1" dirty="0" smtClean="0"/>
              <a:t>, String color, </a:t>
            </a:r>
            <a:r>
              <a:rPr lang="en-US" sz="1600" b="1" dirty="0" err="1" smtClean="0"/>
              <a:t>int</a:t>
            </a:r>
            <a:r>
              <a:rPr lang="en-US" sz="1600" b="1" dirty="0" smtClean="0"/>
              <a:t> wheel, </a:t>
            </a:r>
            <a:r>
              <a:rPr lang="en-US" sz="1600" b="1" dirty="0" err="1" smtClean="0"/>
              <a:t>int</a:t>
            </a:r>
            <a:r>
              <a:rPr lang="en-US" sz="1600" b="1" dirty="0" smtClean="0"/>
              <a:t> seat) {</a:t>
            </a:r>
          </a:p>
          <a:p>
            <a:pPr>
              <a:buFont typeface="Wingdings" pitchFamily="2" charset="2"/>
              <a:buNone/>
            </a:pPr>
            <a:r>
              <a:rPr lang="en-US" sz="1600" b="1" dirty="0" smtClean="0"/>
              <a:t>        </a:t>
            </a:r>
            <a:r>
              <a:rPr lang="en-US" sz="1600" b="1" dirty="0" err="1" smtClean="0"/>
              <a:t>this.vehicleNo</a:t>
            </a:r>
            <a:r>
              <a:rPr lang="en-US" sz="1600" b="1" dirty="0" smtClean="0"/>
              <a:t> = </a:t>
            </a:r>
            <a:r>
              <a:rPr lang="en-US" sz="1600" b="1" dirty="0" err="1" smtClean="0"/>
              <a:t>vehicleNo</a:t>
            </a:r>
            <a:r>
              <a:rPr lang="en-US" sz="1600" b="1" dirty="0" smtClean="0"/>
              <a:t>;</a:t>
            </a:r>
          </a:p>
          <a:p>
            <a:pPr>
              <a:buFont typeface="Wingdings" pitchFamily="2" charset="2"/>
              <a:buNone/>
            </a:pPr>
            <a:r>
              <a:rPr lang="en-US" sz="1600" b="1" dirty="0" smtClean="0"/>
              <a:t>        </a:t>
            </a:r>
            <a:r>
              <a:rPr lang="en-US" sz="1600" b="1" dirty="0" err="1" smtClean="0"/>
              <a:t>this.color</a:t>
            </a:r>
            <a:r>
              <a:rPr lang="en-US" sz="1600" b="1" dirty="0" smtClean="0"/>
              <a:t> = color;</a:t>
            </a:r>
          </a:p>
          <a:p>
            <a:pPr>
              <a:buFont typeface="Wingdings" pitchFamily="2" charset="2"/>
              <a:buNone/>
            </a:pPr>
            <a:r>
              <a:rPr lang="en-US" sz="1600" b="1" dirty="0" smtClean="0"/>
              <a:t>        </a:t>
            </a:r>
            <a:r>
              <a:rPr lang="en-US" sz="1600" b="1" dirty="0" err="1" smtClean="0"/>
              <a:t>this.wheel</a:t>
            </a:r>
            <a:r>
              <a:rPr lang="en-US" sz="1600" b="1" dirty="0" smtClean="0"/>
              <a:t> = wheel;</a:t>
            </a:r>
          </a:p>
          <a:p>
            <a:pPr>
              <a:buFont typeface="Wingdings" pitchFamily="2" charset="2"/>
              <a:buNone/>
            </a:pPr>
            <a:r>
              <a:rPr lang="en-US" sz="1600" b="1" dirty="0" smtClean="0"/>
              <a:t>        </a:t>
            </a:r>
            <a:r>
              <a:rPr lang="en-US" sz="1600" b="1" dirty="0" err="1" smtClean="0"/>
              <a:t>this.seat</a:t>
            </a:r>
            <a:r>
              <a:rPr lang="en-US" sz="1600" b="1" dirty="0" smtClean="0"/>
              <a:t> = seat;</a:t>
            </a:r>
          </a:p>
          <a:p>
            <a:pPr>
              <a:buFont typeface="Wingdings" pitchFamily="2" charset="2"/>
              <a:buNone/>
            </a:pPr>
            <a:r>
              <a:rPr lang="en-US" sz="1600" b="1" dirty="0" smtClean="0"/>
              <a:t>    } </a:t>
            </a:r>
          </a:p>
          <a:p>
            <a:pPr>
              <a:buFont typeface="Wingdings" pitchFamily="2" charset="2"/>
              <a:buNone/>
            </a:pPr>
            <a:r>
              <a:rPr lang="en-US" sz="1600" b="1" dirty="0" smtClean="0"/>
              <a:t>// getters and setters…</a:t>
            </a:r>
          </a:p>
          <a:p>
            <a:pPr>
              <a:buFont typeface="Wingdings" pitchFamily="2" charset="2"/>
              <a:buNone/>
            </a:pPr>
            <a:r>
              <a:rPr lang="en-US" sz="1600" b="1" dirty="0" smtClean="0"/>
              <a:t>}</a:t>
            </a:r>
          </a:p>
        </p:txBody>
      </p:sp>
      <p:sp>
        <p:nvSpPr>
          <p:cNvPr id="1331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EDCA560-9CEF-42E3-BA1C-52BA48D2FBC6}" type="slidenum">
              <a:rPr lang="en-US" b="0" smtClean="0">
                <a:solidFill>
                  <a:srgbClr val="000000"/>
                </a:solidFill>
                <a:latin typeface="Verdana" pitchFamily="34" charset="0"/>
              </a:rPr>
              <a:pPr eaLnBrk="1" hangingPunct="1"/>
              <a:t>215</a:t>
            </a:fld>
            <a:endParaRPr lang="en-US" b="0" smtClean="0">
              <a:solidFill>
                <a:srgbClr val="000000"/>
              </a:solidFill>
              <a:latin typeface="Verdana" pitchFamily="34" charset="0"/>
            </a:endParaRPr>
          </a:p>
        </p:txBody>
      </p:sp>
      <p:pic>
        <p:nvPicPr>
          <p:cNvPr id="13317" name="Picture 4" descr="coffee bea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399" y="1981200"/>
            <a:ext cx="21955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215</a:t>
            </a:fld>
            <a:endParaRPr lang="en-US" sz="1400" dirty="0"/>
          </a:p>
        </p:txBody>
      </p:sp>
    </p:spTree>
    <p:extLst>
      <p:ext uri="{BB962C8B-B14F-4D97-AF65-F5344CB8AC3E}">
        <p14:creationId xmlns:p14="http://schemas.microsoft.com/office/powerpoint/2010/main" val="133618029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371600" y="76200"/>
            <a:ext cx="7543800" cy="1143000"/>
          </a:xfrm>
        </p:spPr>
        <p:txBody>
          <a:bodyPr/>
          <a:lstStyle/>
          <a:p>
            <a:r>
              <a:rPr lang="en-US" sz="3600" dirty="0" smtClean="0"/>
              <a:t>Data Base: Derby</a:t>
            </a:r>
          </a:p>
        </p:txBody>
      </p:sp>
      <p:sp>
        <p:nvSpPr>
          <p:cNvPr id="14339" name="Content Placeholder 2"/>
          <p:cNvSpPr>
            <a:spLocks noGrp="1"/>
          </p:cNvSpPr>
          <p:nvPr>
            <p:ph idx="1"/>
          </p:nvPr>
        </p:nvSpPr>
        <p:spPr>
          <a:xfrm>
            <a:off x="228600" y="1447800"/>
            <a:ext cx="8686800" cy="2133600"/>
          </a:xfrm>
        </p:spPr>
        <p:txBody>
          <a:bodyPr/>
          <a:lstStyle/>
          <a:p>
            <a:r>
              <a:rPr lang="en-US" sz="2400" dirty="0" smtClean="0"/>
              <a:t>Before developing your vehicle registration application, you have to set up the database for it.</a:t>
            </a:r>
          </a:p>
          <a:p>
            <a:r>
              <a:rPr lang="en-US" sz="2400" dirty="0" smtClean="0"/>
              <a:t>We are going to use Apache Derby (</a:t>
            </a:r>
            <a:r>
              <a:rPr lang="en-US" sz="2400" b="1" dirty="0" smtClean="0"/>
              <a:t>http://db.apache.org/derby/) as our database engine.</a:t>
            </a:r>
          </a:p>
          <a:p>
            <a:r>
              <a:rPr lang="en-US" sz="2400" dirty="0" smtClean="0"/>
              <a:t>This is integrated in </a:t>
            </a:r>
            <a:r>
              <a:rPr lang="en-US" sz="2400" dirty="0" err="1" smtClean="0"/>
              <a:t>NetBeans</a:t>
            </a:r>
            <a:r>
              <a:rPr lang="en-US" sz="2400" dirty="0" smtClean="0"/>
              <a:t> 6.9.1.</a:t>
            </a:r>
          </a:p>
          <a:p>
            <a:pPr>
              <a:buFont typeface="Wingdings" pitchFamily="2" charset="2"/>
              <a:buNone/>
            </a:pPr>
            <a:endParaRPr lang="en-US" dirty="0" smtClean="0"/>
          </a:p>
        </p:txBody>
      </p:sp>
      <p:sp>
        <p:nvSpPr>
          <p:cNvPr id="1434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EFC178A-DE11-4917-81EE-AF548F9A7B3B}" type="slidenum">
              <a:rPr lang="en-US" b="0" smtClean="0">
                <a:solidFill>
                  <a:srgbClr val="000000"/>
                </a:solidFill>
                <a:latin typeface="Verdana" pitchFamily="34" charset="0"/>
              </a:rPr>
              <a:pPr eaLnBrk="1" hangingPunct="1"/>
              <a:t>216</a:t>
            </a:fld>
            <a:endParaRPr lang="en-US" b="0" smtClean="0">
              <a:solidFill>
                <a:srgbClr val="000000"/>
              </a:solidFill>
              <a:latin typeface="Verdana" pitchFamily="34" charset="0"/>
            </a:endParaRPr>
          </a:p>
        </p:txBody>
      </p:sp>
      <p:graphicFrame>
        <p:nvGraphicFramePr>
          <p:cNvPr id="7" name="Group 3"/>
          <p:cNvGraphicFramePr>
            <a:graphicFrameLocks/>
          </p:cNvGraphicFramePr>
          <p:nvPr>
            <p:extLst>
              <p:ext uri="{D42A27DB-BD31-4B8C-83A1-F6EECF244321}">
                <p14:modId xmlns:p14="http://schemas.microsoft.com/office/powerpoint/2010/main" val="1212082984"/>
              </p:ext>
            </p:extLst>
          </p:nvPr>
        </p:nvGraphicFramePr>
        <p:xfrm>
          <a:off x="914400" y="4038600"/>
          <a:ext cx="6553200" cy="2225674"/>
        </p:xfrm>
        <a:graphic>
          <a:graphicData uri="http://schemas.openxmlformats.org/drawingml/2006/table">
            <a:tbl>
              <a:tblPr/>
              <a:tblGrid>
                <a:gridCol w="1738604"/>
                <a:gridCol w="4814596"/>
              </a:tblGrid>
              <a:tr h="396353">
                <a:tc>
                  <a:txBody>
                    <a:bodyPr/>
                    <a:lstStyle/>
                    <a:p>
                      <a:pPr marL="0" marR="0" lvl="0" indent="0" algn="ctr"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2000" b="1" i="0" u="none" strike="noStrike" cap="none" normalizeH="0" baseline="0" dirty="0" smtClean="0">
                          <a:ln>
                            <a:noFill/>
                          </a:ln>
                          <a:solidFill>
                            <a:schemeClr val="bg1"/>
                          </a:solidFill>
                          <a:effectLst/>
                          <a:latin typeface="Cambria" pitchFamily="18" charset="0"/>
                        </a:rPr>
                        <a:t>Property</a:t>
                      </a:r>
                    </a:p>
                  </a:txBody>
                  <a:tcPr marT="45733" marB="45733"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gradFill rotWithShape="0">
                      <a:gsLst>
                        <a:gs pos="0">
                          <a:srgbClr val="0099CC">
                            <a:gamma/>
                            <a:shade val="56078"/>
                            <a:invGamma/>
                          </a:srgbClr>
                        </a:gs>
                        <a:gs pos="50000">
                          <a:srgbClr val="0099CC"/>
                        </a:gs>
                        <a:gs pos="100000">
                          <a:srgbClr val="0099CC">
                            <a:gamma/>
                            <a:shade val="56078"/>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2000" b="1" i="0" u="none" strike="noStrike" cap="none" normalizeH="0" baseline="0" dirty="0" smtClean="0">
                          <a:ln>
                            <a:noFill/>
                          </a:ln>
                          <a:solidFill>
                            <a:schemeClr val="bg1"/>
                          </a:solidFill>
                          <a:effectLst/>
                          <a:latin typeface="Cambria" pitchFamily="18" charset="0"/>
                        </a:rPr>
                        <a:t>Value</a:t>
                      </a:r>
                    </a:p>
                  </a:txBody>
                  <a:tcPr marT="45733" marB="45733"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gradFill rotWithShape="0">
                      <a:gsLst>
                        <a:gs pos="0">
                          <a:schemeClr val="folHlink">
                            <a:gamma/>
                            <a:shade val="46275"/>
                            <a:invGamma/>
                          </a:schemeClr>
                        </a:gs>
                        <a:gs pos="50000">
                          <a:schemeClr val="folHlink"/>
                        </a:gs>
                        <a:gs pos="100000">
                          <a:schemeClr val="folHlink">
                            <a:gamma/>
                            <a:shade val="46275"/>
                            <a:invGamma/>
                          </a:schemeClr>
                        </a:gs>
                      </a:gsLst>
                      <a:lin ang="5400000" scaled="1"/>
                    </a:gradFill>
                  </a:tcPr>
                </a:tc>
              </a:tr>
              <a:tr h="365864">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lang="en-US" sz="1800" kern="1200" dirty="0" smtClean="0">
                          <a:solidFill>
                            <a:schemeClr val="tx1"/>
                          </a:solidFill>
                          <a:latin typeface="+mn-lt"/>
                          <a:ea typeface="+mn-ea"/>
                          <a:cs typeface="+mn-cs"/>
                        </a:rPr>
                        <a:t>Driver class </a:t>
                      </a:r>
                      <a:endParaRPr kumimoji="0" lang="en-US" sz="2000" b="0" i="0" u="none" strike="noStrike" cap="none" normalizeH="0" baseline="0" dirty="0" smtClean="0">
                        <a:ln>
                          <a:noFill/>
                        </a:ln>
                        <a:solidFill>
                          <a:srgbClr val="0000FF"/>
                        </a:solidFill>
                        <a:effectLst/>
                        <a:latin typeface="Cambria" pitchFamily="18" charset="0"/>
                      </a:endParaRPr>
                    </a:p>
                  </a:txBody>
                  <a:tcPr marT="45733" marB="45733"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lang="en-US" sz="1800" b="1" kern="1200" dirty="0" err="1" smtClean="0">
                          <a:solidFill>
                            <a:schemeClr val="tx1"/>
                          </a:solidFill>
                          <a:latin typeface="+mn-lt"/>
                          <a:ea typeface="+mn-ea"/>
                          <a:cs typeface="+mn-cs"/>
                        </a:rPr>
                        <a:t>org.apache.derby.jdbc.ClientDriver</a:t>
                      </a:r>
                      <a:endParaRPr kumimoji="0" lang="en-US" sz="2000" b="0" i="0" u="none" strike="noStrike" cap="none" normalizeH="0" baseline="0" dirty="0" smtClean="0">
                        <a:ln>
                          <a:noFill/>
                        </a:ln>
                        <a:solidFill>
                          <a:srgbClr val="0000FF"/>
                        </a:solidFill>
                        <a:effectLst/>
                        <a:latin typeface="Cambria" pitchFamily="18"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tr>
              <a:tr h="731729">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lang="en-US" sz="1800" kern="1200" dirty="0" smtClean="0">
                          <a:solidFill>
                            <a:schemeClr val="tx1"/>
                          </a:solidFill>
                          <a:latin typeface="+mn-lt"/>
                          <a:ea typeface="+mn-ea"/>
                          <a:cs typeface="+mn-cs"/>
                        </a:rPr>
                        <a:t>URL </a:t>
                      </a:r>
                      <a:endParaRPr kumimoji="0" lang="en-US" sz="2000" b="0" i="0" u="none" strike="noStrike" cap="none" normalizeH="0" baseline="0" dirty="0" smtClean="0">
                        <a:ln>
                          <a:noFill/>
                        </a:ln>
                        <a:solidFill>
                          <a:srgbClr val="0000FF"/>
                        </a:solidFill>
                        <a:effectLst/>
                        <a:latin typeface="Cambria" pitchFamily="18" charset="0"/>
                      </a:endParaRPr>
                    </a:p>
                  </a:txBody>
                  <a:tcPr marT="45733" marB="45733"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defRPr/>
                      </a:pPr>
                      <a:r>
                        <a:rPr lang="en-US" sz="1800" b="1" kern="1200" dirty="0" err="1" smtClean="0">
                          <a:solidFill>
                            <a:schemeClr val="tx1"/>
                          </a:solidFill>
                          <a:latin typeface="+mn-lt"/>
                          <a:ea typeface="+mn-ea"/>
                          <a:cs typeface="+mn-cs"/>
                        </a:rPr>
                        <a:t>jdbc:derby</a:t>
                      </a:r>
                      <a:r>
                        <a:rPr lang="en-US" sz="1800" b="1" kern="1200" dirty="0" smtClean="0">
                          <a:solidFill>
                            <a:schemeClr val="tx1"/>
                          </a:solidFill>
                          <a:latin typeface="+mn-lt"/>
                          <a:ea typeface="+mn-ea"/>
                          <a:cs typeface="+mn-cs"/>
                        </a:rPr>
                        <a:t>://localhost:1527/</a:t>
                      </a:r>
                      <a:r>
                        <a:rPr lang="en-US" sz="1800" b="1" kern="1200" dirty="0" err="1" smtClean="0">
                          <a:solidFill>
                            <a:schemeClr val="tx1"/>
                          </a:solidFill>
                          <a:latin typeface="+mn-lt"/>
                          <a:ea typeface="+mn-ea"/>
                          <a:cs typeface="+mn-cs"/>
                        </a:rPr>
                        <a:t>vehicle;create</a:t>
                      </a:r>
                      <a:r>
                        <a:rPr lang="en-US" sz="1800" b="1" kern="1200" dirty="0" smtClean="0">
                          <a:solidFill>
                            <a:schemeClr val="tx1"/>
                          </a:solidFill>
                          <a:latin typeface="+mn-lt"/>
                          <a:ea typeface="+mn-ea"/>
                          <a:cs typeface="+mn-cs"/>
                        </a:rPr>
                        <a:t>=true</a:t>
                      </a:r>
                    </a:p>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2000" b="0" i="0" u="none" strike="noStrike" cap="none" normalizeH="0" baseline="0" dirty="0" smtClean="0">
                        <a:ln>
                          <a:noFill/>
                        </a:ln>
                        <a:solidFill>
                          <a:srgbClr val="0000FF"/>
                        </a:solidFill>
                        <a:effectLst/>
                        <a:latin typeface="Cambria" pitchFamily="18"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tr>
              <a:tr h="365864">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lang="en-US" sz="1800" kern="1200" dirty="0" smtClean="0">
                          <a:solidFill>
                            <a:schemeClr val="tx1"/>
                          </a:solidFill>
                          <a:latin typeface="+mn-lt"/>
                          <a:ea typeface="+mn-ea"/>
                          <a:cs typeface="+mn-cs"/>
                        </a:rPr>
                        <a:t>Username</a:t>
                      </a:r>
                      <a:endParaRPr kumimoji="0" lang="en-US" sz="2000" b="0" i="0" u="none" strike="noStrike" cap="none" normalizeH="0" baseline="0" dirty="0" smtClean="0">
                        <a:ln>
                          <a:noFill/>
                        </a:ln>
                        <a:solidFill>
                          <a:srgbClr val="0000FF"/>
                        </a:solidFill>
                        <a:effectLst/>
                        <a:latin typeface="Cambria" pitchFamily="18" charset="0"/>
                      </a:endParaRPr>
                    </a:p>
                  </a:txBody>
                  <a:tcPr marT="45733" marB="45733"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lang="en-US" sz="1800" b="1" kern="1200" dirty="0" smtClean="0">
                          <a:solidFill>
                            <a:schemeClr val="tx1"/>
                          </a:solidFill>
                          <a:latin typeface="+mn-lt"/>
                          <a:ea typeface="+mn-ea"/>
                          <a:cs typeface="+mn-cs"/>
                        </a:rPr>
                        <a:t>app</a:t>
                      </a:r>
                      <a:endParaRPr kumimoji="0" lang="en-US" sz="2000" b="0" i="0" u="none" strike="noStrike" cap="none" normalizeH="0" baseline="0" dirty="0" smtClean="0">
                        <a:ln>
                          <a:noFill/>
                        </a:ln>
                        <a:solidFill>
                          <a:srgbClr val="0000FF"/>
                        </a:solidFill>
                        <a:effectLst/>
                        <a:latin typeface="Cambria" pitchFamily="18"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tr>
              <a:tr h="365864">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lang="en-US" sz="1800" kern="1200" dirty="0" smtClean="0">
                          <a:solidFill>
                            <a:schemeClr val="tx1"/>
                          </a:solidFill>
                          <a:latin typeface="+mn-lt"/>
                          <a:ea typeface="+mn-ea"/>
                          <a:cs typeface="+mn-cs"/>
                        </a:rPr>
                        <a:t>Password </a:t>
                      </a:r>
                      <a:endParaRPr kumimoji="0" lang="en-US" sz="2000" b="0" i="0" u="none" strike="noStrike" cap="none" normalizeH="0" baseline="0" dirty="0" smtClean="0">
                        <a:ln>
                          <a:noFill/>
                        </a:ln>
                        <a:solidFill>
                          <a:srgbClr val="0000FF"/>
                        </a:solidFill>
                        <a:effectLst/>
                        <a:latin typeface="Cambria" pitchFamily="18" charset="0"/>
                      </a:endParaRPr>
                    </a:p>
                  </a:txBody>
                  <a:tcPr marT="45733" marB="45733"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lang="en-US" sz="1800" b="1" kern="1200" dirty="0" smtClean="0">
                          <a:solidFill>
                            <a:schemeClr val="tx1"/>
                          </a:solidFill>
                          <a:latin typeface="+mn-lt"/>
                          <a:ea typeface="+mn-ea"/>
                          <a:cs typeface="+mn-cs"/>
                        </a:rPr>
                        <a:t>app</a:t>
                      </a:r>
                      <a:endParaRPr kumimoji="0" lang="en-US" sz="2000" b="0" i="0" u="none" strike="noStrike" cap="none" normalizeH="0" baseline="0" dirty="0" smtClean="0">
                        <a:ln>
                          <a:noFill/>
                        </a:ln>
                        <a:solidFill>
                          <a:srgbClr val="0000FF"/>
                        </a:solidFill>
                        <a:effectLst/>
                        <a:latin typeface="Cambria" pitchFamily="18" charset="0"/>
                      </a:endParaRPr>
                    </a:p>
                  </a:txBody>
                  <a:tcPr marT="45733" marB="45733"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tr>
            </a:tbl>
          </a:graphicData>
        </a:graphic>
      </p:graphicFrame>
      <p:sp>
        <p:nvSpPr>
          <p:cNvPr id="14356" name="Rectangle 7"/>
          <p:cNvSpPr>
            <a:spLocks noChangeArrowheads="1"/>
          </p:cNvSpPr>
          <p:nvPr/>
        </p:nvSpPr>
        <p:spPr bwMode="auto">
          <a:xfrm>
            <a:off x="1295400" y="3516312"/>
            <a:ext cx="7162800" cy="369888"/>
          </a:xfrm>
          <a:prstGeom prst="rect">
            <a:avLst/>
          </a:prstGeom>
          <a:noFill/>
          <a:ln w="9525">
            <a:noFill/>
            <a:miter lim="800000"/>
            <a:headEnd/>
            <a:tailEnd/>
          </a:ln>
        </p:spPr>
        <p:txBody>
          <a:bodyPr>
            <a:spAutoFit/>
          </a:bodyPr>
          <a:lstStyle/>
          <a:p>
            <a:pPr algn="l">
              <a:defRPr/>
            </a:pPr>
            <a:r>
              <a:rPr lang="en-US" i="1" dirty="0">
                <a:latin typeface="+mn-lt"/>
              </a:rPr>
              <a:t>JDBC Properties for Connecting to the Application Database</a:t>
            </a:r>
            <a:endParaRPr lang="en-US" dirty="0">
              <a:latin typeface="+mn-lt"/>
            </a:endParaRPr>
          </a:p>
        </p:txBody>
      </p:sp>
      <p:sp>
        <p:nvSpPr>
          <p:cNvPr id="8"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216</a:t>
            </a:fld>
            <a:endParaRPr lang="en-US" sz="1400" dirty="0"/>
          </a:p>
        </p:txBody>
      </p:sp>
    </p:spTree>
    <p:extLst>
      <p:ext uri="{BB962C8B-B14F-4D97-AF65-F5344CB8AC3E}">
        <p14:creationId xmlns:p14="http://schemas.microsoft.com/office/powerpoint/2010/main" val="286065764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447800" y="76200"/>
            <a:ext cx="7543800" cy="1143000"/>
          </a:xfrm>
        </p:spPr>
        <p:txBody>
          <a:bodyPr/>
          <a:lstStyle/>
          <a:p>
            <a:r>
              <a:rPr lang="en-US" sz="3600" dirty="0" smtClean="0"/>
              <a:t>Vehicle Table</a:t>
            </a:r>
          </a:p>
        </p:txBody>
      </p:sp>
      <p:sp>
        <p:nvSpPr>
          <p:cNvPr id="15363" name="Content Placeholder 2"/>
          <p:cNvSpPr>
            <a:spLocks noGrp="1"/>
          </p:cNvSpPr>
          <p:nvPr>
            <p:ph idx="1"/>
          </p:nvPr>
        </p:nvSpPr>
        <p:spPr>
          <a:xfrm>
            <a:off x="228600" y="1447800"/>
            <a:ext cx="8686800" cy="4946650"/>
          </a:xfrm>
        </p:spPr>
        <p:txBody>
          <a:bodyPr/>
          <a:lstStyle/>
          <a:p>
            <a:r>
              <a:rPr lang="en-US" dirty="0" smtClean="0"/>
              <a:t>The table structure of  Vehicle table which we are going refer in this session is given below</a:t>
            </a:r>
          </a:p>
          <a:p>
            <a:pPr>
              <a:buFont typeface="Wingdings" pitchFamily="2" charset="2"/>
              <a:buNone/>
            </a:pPr>
            <a:endParaRPr lang="en-US" dirty="0" smtClean="0"/>
          </a:p>
          <a:p>
            <a:pPr>
              <a:buFont typeface="Wingdings" pitchFamily="2" charset="2"/>
              <a:buNone/>
            </a:pPr>
            <a:r>
              <a:rPr lang="en-US" dirty="0" smtClean="0"/>
              <a:t>CREATE TABLE VEHICLE (</a:t>
            </a:r>
          </a:p>
          <a:p>
            <a:pPr>
              <a:buFont typeface="Wingdings" pitchFamily="2" charset="2"/>
              <a:buNone/>
            </a:pPr>
            <a:r>
              <a:rPr lang="en-US" dirty="0" smtClean="0"/>
              <a:t>	VEHICLE_NO VARCHAR(10) NOT NULL,</a:t>
            </a:r>
          </a:p>
          <a:p>
            <a:pPr>
              <a:buFont typeface="Wingdings" pitchFamily="2" charset="2"/>
              <a:buNone/>
            </a:pPr>
            <a:r>
              <a:rPr lang="en-US" dirty="0" smtClean="0"/>
              <a:t>	COLOR VARCHAR(10),</a:t>
            </a:r>
          </a:p>
          <a:p>
            <a:pPr>
              <a:buFont typeface="Wingdings" pitchFamily="2" charset="2"/>
              <a:buNone/>
            </a:pPr>
            <a:r>
              <a:rPr lang="en-US" dirty="0" smtClean="0"/>
              <a:t>	WHEEL INT,</a:t>
            </a:r>
          </a:p>
          <a:p>
            <a:pPr>
              <a:buFont typeface="Wingdings" pitchFamily="2" charset="2"/>
              <a:buNone/>
            </a:pPr>
            <a:r>
              <a:rPr lang="en-US" dirty="0" smtClean="0"/>
              <a:t>	SEAT INT,</a:t>
            </a:r>
          </a:p>
          <a:p>
            <a:pPr>
              <a:buFont typeface="Wingdings" pitchFamily="2" charset="2"/>
              <a:buNone/>
            </a:pPr>
            <a:r>
              <a:rPr lang="en-US" dirty="0" smtClean="0"/>
              <a:t>	PRIMARY KEY (VEHICLE_NO)</a:t>
            </a:r>
          </a:p>
          <a:p>
            <a:pPr>
              <a:buFont typeface="Wingdings" pitchFamily="2" charset="2"/>
              <a:buNone/>
            </a:pPr>
            <a:r>
              <a:rPr lang="en-US" dirty="0" smtClean="0"/>
              <a:t>);</a:t>
            </a:r>
          </a:p>
        </p:txBody>
      </p:sp>
      <p:sp>
        <p:nvSpPr>
          <p:cNvPr id="15364"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E021C42-6884-4B7B-B823-84C0287D397D}" type="slidenum">
              <a:rPr lang="en-US" b="0" smtClean="0">
                <a:solidFill>
                  <a:srgbClr val="000000"/>
                </a:solidFill>
                <a:latin typeface="Verdana" pitchFamily="34" charset="0"/>
              </a:rPr>
              <a:pPr eaLnBrk="1" hangingPunct="1"/>
              <a:t>217</a:t>
            </a:fld>
            <a:endParaRPr lang="en-US" b="0" smtClean="0">
              <a:solidFill>
                <a:srgbClr val="000000"/>
              </a:solidFill>
              <a:latin typeface="Verdana" pitchFamily="34" charset="0"/>
            </a:endParaRPr>
          </a:p>
        </p:txBody>
      </p:sp>
      <p:sp>
        <p:nvSpPr>
          <p:cNvPr id="5"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217</a:t>
            </a:fld>
            <a:endParaRPr lang="en-US" sz="1400" dirty="0"/>
          </a:p>
        </p:txBody>
      </p:sp>
    </p:spTree>
    <p:extLst>
      <p:ext uri="{BB962C8B-B14F-4D97-AF65-F5344CB8AC3E}">
        <p14:creationId xmlns:p14="http://schemas.microsoft.com/office/powerpoint/2010/main" val="201236635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2BF13448-E717-4241-9D58-998B28274B44}" type="slidenum">
              <a:rPr lang="en-US" b="0" smtClean="0">
                <a:solidFill>
                  <a:srgbClr val="000000"/>
                </a:solidFill>
                <a:latin typeface="Verdana" pitchFamily="34" charset="0"/>
              </a:rPr>
              <a:pPr eaLnBrk="1" hangingPunct="1"/>
              <a:t>218</a:t>
            </a:fld>
            <a:endParaRPr lang="en-US" b="0" smtClean="0">
              <a:solidFill>
                <a:srgbClr val="000000"/>
              </a:solidFill>
              <a:latin typeface="Verdana" pitchFamily="34" charset="0"/>
            </a:endParaRPr>
          </a:p>
        </p:txBody>
      </p:sp>
      <p:sp>
        <p:nvSpPr>
          <p:cNvPr id="16387" name="Rectangle 2"/>
          <p:cNvSpPr>
            <a:spLocks noGrp="1" noChangeArrowheads="1"/>
          </p:cNvSpPr>
          <p:nvPr>
            <p:ph type="title"/>
          </p:nvPr>
        </p:nvSpPr>
        <p:spPr/>
        <p:txBody>
          <a:bodyPr/>
          <a:lstStyle/>
          <a:p>
            <a:pPr eaLnBrk="1" hangingPunct="1"/>
            <a:r>
              <a:rPr lang="en-US" sz="3600" dirty="0" smtClean="0"/>
              <a:t>Lend a Hand</a:t>
            </a:r>
          </a:p>
        </p:txBody>
      </p:sp>
      <p:sp>
        <p:nvSpPr>
          <p:cNvPr id="16388" name="Rectangle 3"/>
          <p:cNvSpPr>
            <a:spLocks noGrp="1" noChangeArrowheads="1"/>
          </p:cNvSpPr>
          <p:nvPr>
            <p:ph type="body" idx="1"/>
          </p:nvPr>
        </p:nvSpPr>
        <p:spPr>
          <a:xfrm>
            <a:off x="228600" y="1447800"/>
            <a:ext cx="8575675" cy="4943475"/>
          </a:xfrm>
        </p:spPr>
        <p:txBody>
          <a:bodyPr/>
          <a:lstStyle/>
          <a:p>
            <a:pPr>
              <a:buFont typeface="Arial" pitchFamily="34" charset="0"/>
              <a:buChar char="•"/>
            </a:pPr>
            <a:r>
              <a:rPr lang="en-US" altLang="en-US" dirty="0"/>
              <a:t>Create Vehicle table in the derby/</a:t>
            </a:r>
            <a:r>
              <a:rPr lang="en-US" altLang="en-US" dirty="0" err="1"/>
              <a:t>MySql</a:t>
            </a:r>
            <a:r>
              <a:rPr lang="en-US" altLang="en-US" dirty="0"/>
              <a:t> database. Use Netbeans 6.9.1./Eclipse </a:t>
            </a:r>
            <a:r>
              <a:rPr lang="en-US" altLang="en-US" dirty="0" err="1"/>
              <a:t>kepler</a:t>
            </a:r>
            <a:endParaRPr lang="en-US" altLang="en-US" dirty="0"/>
          </a:p>
        </p:txBody>
      </p:sp>
      <p:pic>
        <p:nvPicPr>
          <p:cNvPr id="1638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390"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514204"/>
            <a:ext cx="3514725" cy="35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218</a:t>
            </a:fld>
            <a:endParaRPr lang="en-US" sz="1400" dirty="0"/>
          </a:p>
        </p:txBody>
      </p:sp>
    </p:spTree>
    <p:extLst>
      <p:ext uri="{BB962C8B-B14F-4D97-AF65-F5344CB8AC3E}">
        <p14:creationId xmlns:p14="http://schemas.microsoft.com/office/powerpoint/2010/main" val="251625489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3600" dirty="0" smtClean="0"/>
              <a:t>Data Access Object Design Pattern</a:t>
            </a:r>
          </a:p>
        </p:txBody>
      </p:sp>
      <p:sp>
        <p:nvSpPr>
          <p:cNvPr id="17411" name="Content Placeholder 2"/>
          <p:cNvSpPr>
            <a:spLocks noGrp="1"/>
          </p:cNvSpPr>
          <p:nvPr>
            <p:ph idx="1"/>
          </p:nvPr>
        </p:nvSpPr>
        <p:spPr>
          <a:xfrm>
            <a:off x="228600" y="1447800"/>
            <a:ext cx="8686800" cy="2438400"/>
          </a:xfrm>
        </p:spPr>
        <p:txBody>
          <a:bodyPr/>
          <a:lstStyle/>
          <a:p>
            <a:r>
              <a:rPr lang="en-US" dirty="0" smtClean="0"/>
              <a:t>Data Access Object (DAO) pattern is to separate the data access logic from business logic and presentation logic.</a:t>
            </a:r>
          </a:p>
          <a:p>
            <a:r>
              <a:rPr lang="en-US" dirty="0" smtClean="0"/>
              <a:t> This pattern recommends that data access logic be encapsulated in independent modules called data access objects.</a:t>
            </a:r>
          </a:p>
        </p:txBody>
      </p:sp>
      <p:sp>
        <p:nvSpPr>
          <p:cNvPr id="1741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97D62CA7-F071-486F-BAFB-F501E4DFF695}" type="slidenum">
              <a:rPr lang="en-US" b="0" smtClean="0">
                <a:solidFill>
                  <a:srgbClr val="000000"/>
                </a:solidFill>
                <a:latin typeface="Verdana" pitchFamily="34" charset="0"/>
              </a:rPr>
              <a:pPr eaLnBrk="1" hangingPunct="1"/>
              <a:t>219</a:t>
            </a:fld>
            <a:endParaRPr lang="en-US" b="0" smtClean="0">
              <a:solidFill>
                <a:srgbClr val="000000"/>
              </a:solidFill>
              <a:latin typeface="Verdana" pitchFamily="34" charset="0"/>
            </a:endParaRPr>
          </a:p>
        </p:txBody>
      </p:sp>
      <p:sp>
        <p:nvSpPr>
          <p:cNvPr id="17413" name="Rectangle 4"/>
          <p:cNvSpPr>
            <a:spLocks noChangeArrowheads="1"/>
          </p:cNvSpPr>
          <p:nvPr/>
        </p:nvSpPr>
        <p:spPr bwMode="auto">
          <a:xfrm>
            <a:off x="228600" y="4572000"/>
            <a:ext cx="5943600" cy="1754326"/>
          </a:xfrm>
          <a:prstGeom prst="rect">
            <a:avLst/>
          </a:prstGeom>
          <a:noFill/>
          <a:ln w="9525">
            <a:noFill/>
            <a:miter lim="800000"/>
            <a:headEnd/>
            <a:tailEnd/>
          </a:ln>
        </p:spPr>
        <p:txBody>
          <a:bodyPr>
            <a:spAutoFit/>
          </a:bodyPr>
          <a:lstStyle/>
          <a:p>
            <a:pPr algn="l">
              <a:defRPr/>
            </a:pPr>
            <a:r>
              <a:rPr lang="en-US" dirty="0">
                <a:latin typeface="+mn-lt"/>
              </a:rPr>
              <a:t>public interface </a:t>
            </a:r>
            <a:r>
              <a:rPr lang="en-US" dirty="0" err="1">
                <a:latin typeface="+mn-lt"/>
              </a:rPr>
              <a:t>VehicleDao</a:t>
            </a:r>
            <a:r>
              <a:rPr lang="en-US" dirty="0">
                <a:latin typeface="+mn-lt"/>
              </a:rPr>
              <a:t> {</a:t>
            </a:r>
          </a:p>
          <a:p>
            <a:pPr algn="l">
              <a:defRPr/>
            </a:pPr>
            <a:r>
              <a:rPr lang="en-US" dirty="0">
                <a:latin typeface="+mn-lt"/>
              </a:rPr>
              <a:t>	public void insert(Vehicle </a:t>
            </a:r>
            <a:r>
              <a:rPr lang="en-US" dirty="0" err="1">
                <a:latin typeface="+mn-lt"/>
              </a:rPr>
              <a:t>vehicle</a:t>
            </a:r>
            <a:r>
              <a:rPr lang="en-US" dirty="0">
                <a:latin typeface="+mn-lt"/>
              </a:rPr>
              <a:t>);</a:t>
            </a:r>
          </a:p>
          <a:p>
            <a:pPr algn="l">
              <a:defRPr/>
            </a:pPr>
            <a:r>
              <a:rPr lang="en-US" dirty="0">
                <a:latin typeface="+mn-lt"/>
              </a:rPr>
              <a:t>	public void update(Vehicle </a:t>
            </a:r>
            <a:r>
              <a:rPr lang="en-US" dirty="0" err="1">
                <a:latin typeface="+mn-lt"/>
              </a:rPr>
              <a:t>vehicle</a:t>
            </a:r>
            <a:r>
              <a:rPr lang="en-US" dirty="0">
                <a:latin typeface="+mn-lt"/>
              </a:rPr>
              <a:t>);</a:t>
            </a:r>
          </a:p>
          <a:p>
            <a:pPr algn="l">
              <a:defRPr/>
            </a:pPr>
            <a:r>
              <a:rPr lang="en-US" dirty="0">
                <a:latin typeface="+mn-lt"/>
              </a:rPr>
              <a:t>	public void delete(Vehicle </a:t>
            </a:r>
            <a:r>
              <a:rPr lang="en-US" dirty="0" err="1">
                <a:latin typeface="+mn-lt"/>
              </a:rPr>
              <a:t>vehicle</a:t>
            </a:r>
            <a:r>
              <a:rPr lang="en-US" dirty="0">
                <a:latin typeface="+mn-lt"/>
              </a:rPr>
              <a:t>);</a:t>
            </a:r>
          </a:p>
          <a:p>
            <a:pPr algn="l">
              <a:defRPr/>
            </a:pPr>
            <a:r>
              <a:rPr lang="en-US" dirty="0">
                <a:latin typeface="+mn-lt"/>
              </a:rPr>
              <a:t>	public Vehicle </a:t>
            </a:r>
            <a:r>
              <a:rPr lang="en-US" dirty="0" err="1">
                <a:latin typeface="+mn-lt"/>
              </a:rPr>
              <a:t>findByVehicleNo</a:t>
            </a:r>
            <a:r>
              <a:rPr lang="en-US" dirty="0">
                <a:latin typeface="+mn-lt"/>
              </a:rPr>
              <a:t>(String </a:t>
            </a:r>
            <a:r>
              <a:rPr lang="en-US" dirty="0" err="1">
                <a:latin typeface="+mn-lt"/>
              </a:rPr>
              <a:t>vehicleNo</a:t>
            </a:r>
            <a:r>
              <a:rPr lang="en-US" dirty="0">
                <a:latin typeface="+mn-lt"/>
              </a:rPr>
              <a:t>);</a:t>
            </a:r>
          </a:p>
          <a:p>
            <a:pPr algn="l">
              <a:defRPr/>
            </a:pPr>
            <a:r>
              <a:rPr lang="en-US" dirty="0">
                <a:latin typeface="+mn-lt"/>
              </a:rPr>
              <a:t>}</a:t>
            </a:r>
          </a:p>
        </p:txBody>
      </p:sp>
      <p:pic>
        <p:nvPicPr>
          <p:cNvPr id="17414" name="Picture 5" descr="da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352800"/>
            <a:ext cx="4114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219</a:t>
            </a:fld>
            <a:endParaRPr lang="en-US" sz="1400" dirty="0"/>
          </a:p>
        </p:txBody>
      </p:sp>
    </p:spTree>
    <p:extLst>
      <p:ext uri="{BB962C8B-B14F-4D97-AF65-F5344CB8AC3E}">
        <p14:creationId xmlns:p14="http://schemas.microsoft.com/office/powerpoint/2010/main" val="3030751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447800" y="0"/>
            <a:ext cx="7696200" cy="1142999"/>
          </a:xfrm>
        </p:spPr>
        <p:txBody>
          <a:bodyPr/>
          <a:lstStyle/>
          <a:p>
            <a:r>
              <a:rPr lang="en-US" sz="3600" dirty="0" smtClean="0"/>
              <a:t>More Application Layering Combination</a:t>
            </a:r>
          </a:p>
        </p:txBody>
      </p:sp>
      <p:sp>
        <p:nvSpPr>
          <p:cNvPr id="1843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734C622-6E13-4811-99CC-DA4476A6BF66}" type="slidenum">
              <a:rPr lang="en-US" b="0" smtClean="0">
                <a:solidFill>
                  <a:srgbClr val="000000"/>
                </a:solidFill>
                <a:latin typeface="Verdana" pitchFamily="34" charset="0"/>
              </a:rPr>
              <a:pPr eaLnBrk="1" hangingPunct="1"/>
              <a:t>22</a:t>
            </a:fld>
            <a:endParaRPr lang="en-US" b="0" smtClean="0">
              <a:solidFill>
                <a:srgbClr val="000000"/>
              </a:solidFill>
              <a:latin typeface="Verdana" pitchFamily="34" charset="0"/>
            </a:endParaRPr>
          </a:p>
        </p:txBody>
      </p:sp>
      <p:sp>
        <p:nvSpPr>
          <p:cNvPr id="18436" name="Content Placeholder 2"/>
          <p:cNvSpPr>
            <a:spLocks noGrp="1"/>
          </p:cNvSpPr>
          <p:nvPr>
            <p:ph idx="1"/>
          </p:nvPr>
        </p:nvSpPr>
        <p:spPr>
          <a:xfrm>
            <a:off x="0" y="1371600"/>
            <a:ext cx="8686800" cy="4943475"/>
          </a:xfrm>
        </p:spPr>
        <p:txBody>
          <a:bodyPr/>
          <a:lstStyle/>
          <a:p>
            <a:r>
              <a:rPr lang="en-US" dirty="0" smtClean="0"/>
              <a:t>Various combinations of frameworks:</a:t>
            </a:r>
          </a:p>
          <a:p>
            <a:pPr lvl="1"/>
            <a:r>
              <a:rPr lang="en-US" dirty="0" smtClean="0"/>
              <a:t>Presentation </a:t>
            </a:r>
            <a:r>
              <a:rPr lang="en-US" dirty="0" smtClean="0">
                <a:sym typeface="Wingdings" pitchFamily="2" charset="2"/>
              </a:rPr>
              <a:t> </a:t>
            </a:r>
            <a:r>
              <a:rPr lang="en-US" dirty="0" smtClean="0"/>
              <a:t>Business </a:t>
            </a:r>
            <a:r>
              <a:rPr lang="en-US" dirty="0" smtClean="0">
                <a:sym typeface="Wingdings" pitchFamily="2" charset="2"/>
              </a:rPr>
              <a:t> </a:t>
            </a:r>
            <a:r>
              <a:rPr lang="en-US" dirty="0" smtClean="0"/>
              <a:t>Persistence</a:t>
            </a:r>
          </a:p>
          <a:p>
            <a:pPr lvl="2"/>
            <a:r>
              <a:rPr lang="en-US" sz="2200" dirty="0" smtClean="0"/>
              <a:t>Struts </a:t>
            </a:r>
            <a:r>
              <a:rPr lang="en-US" sz="2200" dirty="0" smtClean="0">
                <a:sym typeface="Wingdings" pitchFamily="2" charset="2"/>
              </a:rPr>
              <a:t> </a:t>
            </a:r>
            <a:r>
              <a:rPr lang="en-US" sz="2200" dirty="0" smtClean="0"/>
              <a:t>Spring  Core </a:t>
            </a:r>
            <a:r>
              <a:rPr lang="en-US" sz="2200" dirty="0" smtClean="0">
                <a:sym typeface="Wingdings" pitchFamily="2" charset="2"/>
              </a:rPr>
              <a:t>  Spring  </a:t>
            </a:r>
            <a:r>
              <a:rPr lang="en-US" sz="2200" dirty="0" smtClean="0"/>
              <a:t>Hibernate</a:t>
            </a:r>
          </a:p>
          <a:p>
            <a:pPr lvl="2"/>
            <a:r>
              <a:rPr lang="en-US" sz="2200" dirty="0" smtClean="0"/>
              <a:t>Struts </a:t>
            </a:r>
            <a:r>
              <a:rPr lang="en-US" sz="2200" dirty="0" smtClean="0">
                <a:sym typeface="Wingdings" pitchFamily="2" charset="2"/>
              </a:rPr>
              <a:t> Spring  Core EJB</a:t>
            </a:r>
          </a:p>
          <a:p>
            <a:pPr lvl="2"/>
            <a:r>
              <a:rPr lang="en-US" sz="2200" dirty="0" smtClean="0">
                <a:sym typeface="Wingdings" pitchFamily="2" charset="2"/>
              </a:rPr>
              <a:t>JSF  Spring  Core Spring </a:t>
            </a:r>
            <a:r>
              <a:rPr lang="en-US" sz="2200" dirty="0" err="1" smtClean="0">
                <a:sym typeface="Wingdings" pitchFamily="2" charset="2"/>
              </a:rPr>
              <a:t>iBATIS</a:t>
            </a:r>
            <a:endParaRPr lang="en-US" sz="2200" dirty="0" smtClean="0">
              <a:sym typeface="Wingdings" pitchFamily="2" charset="2"/>
            </a:endParaRPr>
          </a:p>
          <a:p>
            <a:pPr lvl="2"/>
            <a:r>
              <a:rPr lang="en-US" sz="2200" dirty="0" smtClean="0">
                <a:sym typeface="Wingdings" pitchFamily="2" charset="2"/>
              </a:rPr>
              <a:t>Spring  MVC Spring  Spring  Hibernate</a:t>
            </a:r>
          </a:p>
          <a:p>
            <a:pPr lvl="2"/>
            <a:r>
              <a:rPr lang="en-US" sz="2200" dirty="0" smtClean="0">
                <a:sym typeface="Wingdings" pitchFamily="2" charset="2"/>
              </a:rPr>
              <a:t>Struts  MVC  Spring  Spring JDBC</a:t>
            </a:r>
          </a:p>
          <a:p>
            <a:pPr lvl="1">
              <a:buFont typeface="Wingdings 2" pitchFamily="18" charset="2"/>
              <a:buNone/>
            </a:pPr>
            <a:endParaRPr lang="en-US" dirty="0" smtClean="0">
              <a:sym typeface="Wingdings" pitchFamily="2" charset="2"/>
            </a:endParaRPr>
          </a:p>
          <a:p>
            <a:pPr lvl="1">
              <a:buFont typeface="Wingdings 2" pitchFamily="18" charset="2"/>
              <a:buNone/>
            </a:pPr>
            <a:r>
              <a:rPr lang="en-US" b="1" dirty="0" smtClean="0">
                <a:solidFill>
                  <a:schemeClr val="bg1"/>
                </a:solidFill>
                <a:sym typeface="Wingdings" pitchFamily="2" charset="2"/>
              </a:rPr>
              <a:t>You decide the combination that works best for your project</a:t>
            </a:r>
            <a:endParaRPr lang="en-US" b="1" dirty="0" smtClean="0">
              <a:solidFill>
                <a:schemeClr val="bg1"/>
              </a:solidFill>
            </a:endParaRPr>
          </a:p>
          <a:p>
            <a:endParaRPr lang="en-US" dirty="0" smtClean="0"/>
          </a:p>
        </p:txBody>
      </p:sp>
      <p:pic>
        <p:nvPicPr>
          <p:cNvPr id="18437" name="Picture 5" descr="combina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981200"/>
            <a:ext cx="2078038"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838200" y="4495800"/>
            <a:ext cx="7696200" cy="990600"/>
          </a:xfrm>
          <a:prstGeom prst="rect">
            <a:avLst/>
          </a:prstGeom>
          <a:solidFill>
            <a:srgbClr val="C00000"/>
          </a:solidFill>
          <a:ln w="9525" algn="ctr">
            <a:solidFill>
              <a:schemeClr val="tx1"/>
            </a:solidFill>
            <a:round/>
            <a:headEnd/>
            <a:tailEnd/>
          </a:ln>
        </p:spPr>
        <p:txBody>
          <a:bodyPr/>
          <a:lstStyle/>
          <a:p>
            <a:pPr algn="ctr"/>
            <a:endParaRPr lang="en-US" b="1" dirty="0">
              <a:solidFill>
                <a:schemeClr val="bg1"/>
              </a:solidFill>
            </a:endParaRPr>
          </a:p>
          <a:p>
            <a:pPr algn="ctr"/>
            <a:r>
              <a:rPr lang="en-US" sz="2000" b="1" dirty="0">
                <a:solidFill>
                  <a:schemeClr val="bg1"/>
                </a:solidFill>
              </a:rPr>
              <a:t>You choose the best that suits your application</a:t>
            </a:r>
          </a:p>
        </p:txBody>
      </p:sp>
    </p:spTree>
    <p:extLst>
      <p:ext uri="{BB962C8B-B14F-4D97-AF65-F5344CB8AC3E}">
        <p14:creationId xmlns:p14="http://schemas.microsoft.com/office/powerpoint/2010/main" val="113952831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3600" dirty="0" smtClean="0"/>
              <a:t>Configuring a Data Source in Spring</a:t>
            </a:r>
          </a:p>
        </p:txBody>
      </p:sp>
      <p:sp>
        <p:nvSpPr>
          <p:cNvPr id="18435" name="Content Placeholder 2"/>
          <p:cNvSpPr>
            <a:spLocks noGrp="1"/>
          </p:cNvSpPr>
          <p:nvPr>
            <p:ph idx="1"/>
          </p:nvPr>
        </p:nvSpPr>
        <p:spPr>
          <a:xfrm>
            <a:off x="228600" y="1447800"/>
            <a:ext cx="8686800" cy="4946650"/>
          </a:xfrm>
        </p:spPr>
        <p:txBody>
          <a:bodyPr/>
          <a:lstStyle/>
          <a:p>
            <a:r>
              <a:rPr lang="en-US" dirty="0" smtClean="0"/>
              <a:t>The </a:t>
            </a:r>
            <a:r>
              <a:rPr lang="en-US" dirty="0" err="1" smtClean="0"/>
              <a:t>javax.sql.DataSource</a:t>
            </a:r>
            <a:r>
              <a:rPr lang="en-US" dirty="0" smtClean="0"/>
              <a:t> interface is a standard interface defined by the JDBC specification that factories Connection instances. </a:t>
            </a:r>
          </a:p>
          <a:p>
            <a:r>
              <a:rPr lang="en-US" dirty="0" smtClean="0"/>
              <a:t>There are many data source implementations provided by different vendors and projects: C3PO and Apache Commons DBCP are popular open source options, and most applications servers will provide their own implementation.</a:t>
            </a:r>
          </a:p>
          <a:p>
            <a:r>
              <a:rPr lang="en-US" dirty="0" smtClean="0"/>
              <a:t>Spring  provides several convenient  but less powerful data source implementation – </a:t>
            </a:r>
            <a:r>
              <a:rPr lang="en-US" b="1" dirty="0" err="1" smtClean="0"/>
              <a:t>DriverManagerDataSource</a:t>
            </a:r>
            <a:r>
              <a:rPr lang="en-US" b="1" dirty="0" smtClean="0"/>
              <a:t>, </a:t>
            </a:r>
            <a:r>
              <a:rPr lang="en-US" dirty="0" smtClean="0">
                <a:solidFill>
                  <a:srgbClr val="002060"/>
                </a:solidFill>
              </a:rPr>
              <a:t>which </a:t>
            </a:r>
            <a:r>
              <a:rPr lang="en-US" dirty="0" smtClean="0"/>
              <a:t>opens a new connection for the client every time it’s requested</a:t>
            </a:r>
          </a:p>
        </p:txBody>
      </p:sp>
      <p:sp>
        <p:nvSpPr>
          <p:cNvPr id="4"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220</a:t>
            </a:fld>
            <a:endParaRPr lang="en-US" sz="1400" dirty="0"/>
          </a:p>
        </p:txBody>
      </p:sp>
    </p:spTree>
    <p:extLst>
      <p:ext uri="{BB962C8B-B14F-4D97-AF65-F5344CB8AC3E}">
        <p14:creationId xmlns:p14="http://schemas.microsoft.com/office/powerpoint/2010/main" val="126301631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447800" y="0"/>
            <a:ext cx="7696200" cy="1219199"/>
          </a:xfrm>
        </p:spPr>
        <p:txBody>
          <a:bodyPr/>
          <a:lstStyle/>
          <a:p>
            <a:r>
              <a:rPr lang="en-US" sz="3600" dirty="0" smtClean="0"/>
              <a:t>Configuring a Data Source in Spring (Contd.)</a:t>
            </a:r>
          </a:p>
        </p:txBody>
      </p:sp>
      <p:sp>
        <p:nvSpPr>
          <p:cNvPr id="19459" name="Content Placeholder 2"/>
          <p:cNvSpPr>
            <a:spLocks noGrp="1"/>
          </p:cNvSpPr>
          <p:nvPr>
            <p:ph idx="1"/>
          </p:nvPr>
        </p:nvSpPr>
        <p:spPr>
          <a:xfrm>
            <a:off x="152400" y="1447800"/>
            <a:ext cx="8686800" cy="3200400"/>
          </a:xfrm>
        </p:spPr>
        <p:txBody>
          <a:bodyPr/>
          <a:lstStyle/>
          <a:p>
            <a:pPr>
              <a:buFont typeface="Wingdings" pitchFamily="2" charset="2"/>
              <a:buNone/>
            </a:pPr>
            <a:r>
              <a:rPr lang="en-US" sz="1800" b="1" dirty="0" smtClean="0"/>
              <a:t>&lt;bean id="</a:t>
            </a:r>
            <a:r>
              <a:rPr lang="en-US" sz="1800" b="1" dirty="0" err="1" smtClean="0"/>
              <a:t>dataSource</a:t>
            </a:r>
            <a:r>
              <a:rPr lang="en-US" sz="1800" b="1" dirty="0" smtClean="0"/>
              <a:t>"</a:t>
            </a:r>
          </a:p>
          <a:p>
            <a:pPr>
              <a:buFont typeface="Wingdings" pitchFamily="2" charset="2"/>
              <a:buNone/>
            </a:pPr>
            <a:r>
              <a:rPr lang="en-US" sz="1800" b="1" dirty="0" smtClean="0"/>
              <a:t>	class="</a:t>
            </a:r>
            <a:r>
              <a:rPr lang="en-US" sz="1800" b="1" dirty="0" err="1" smtClean="0"/>
              <a:t>org.springframework.jdbc.datasource.DriverManagerDataSource</a:t>
            </a:r>
            <a:r>
              <a:rPr lang="en-US" sz="1800" b="1" dirty="0" smtClean="0"/>
              <a:t>"&gt;</a:t>
            </a:r>
          </a:p>
          <a:p>
            <a:pPr>
              <a:buFont typeface="Wingdings" pitchFamily="2" charset="2"/>
              <a:buNone/>
            </a:pPr>
            <a:r>
              <a:rPr lang="en-US" sz="1800" b="1" dirty="0" smtClean="0"/>
              <a:t>	&lt;property name="</a:t>
            </a:r>
            <a:r>
              <a:rPr lang="en-US" sz="1800" b="1" dirty="0" err="1" smtClean="0"/>
              <a:t>driverClassName</a:t>
            </a:r>
            <a:r>
              <a:rPr lang="en-US" sz="1800" b="1" dirty="0" smtClean="0"/>
              <a:t>"</a:t>
            </a:r>
          </a:p>
          <a:p>
            <a:pPr>
              <a:buFont typeface="Wingdings" pitchFamily="2" charset="2"/>
              <a:buNone/>
            </a:pPr>
            <a:r>
              <a:rPr lang="en-US" sz="1800" b="1" dirty="0" smtClean="0"/>
              <a:t>		value="</a:t>
            </a:r>
            <a:r>
              <a:rPr lang="en-US" sz="1800" b="1" dirty="0" err="1" smtClean="0"/>
              <a:t>org.apache.derby.jdbc.ClientDriver</a:t>
            </a:r>
            <a:r>
              <a:rPr lang="en-US" sz="1800" b="1" dirty="0" smtClean="0"/>
              <a:t>" /&gt;</a:t>
            </a:r>
          </a:p>
          <a:p>
            <a:pPr>
              <a:buFont typeface="Wingdings" pitchFamily="2" charset="2"/>
              <a:buNone/>
            </a:pPr>
            <a:r>
              <a:rPr lang="en-US" sz="1800" b="1" dirty="0" smtClean="0"/>
              <a:t>	&lt;property name="</a:t>
            </a:r>
            <a:r>
              <a:rPr lang="en-US" sz="1800" b="1" dirty="0" err="1" smtClean="0"/>
              <a:t>url</a:t>
            </a:r>
            <a:r>
              <a:rPr lang="en-US" sz="1800" b="1" dirty="0" smtClean="0"/>
              <a:t>"</a:t>
            </a:r>
          </a:p>
          <a:p>
            <a:pPr>
              <a:buFont typeface="Wingdings" pitchFamily="2" charset="2"/>
              <a:buNone/>
            </a:pPr>
            <a:r>
              <a:rPr lang="en-US" sz="1800" b="1" dirty="0" smtClean="0"/>
              <a:t>		value="</a:t>
            </a:r>
            <a:r>
              <a:rPr lang="en-US" sz="1800" b="1" dirty="0" err="1" smtClean="0"/>
              <a:t>jdbc:derby</a:t>
            </a:r>
            <a:r>
              <a:rPr lang="en-US" sz="1800" b="1" dirty="0" smtClean="0"/>
              <a:t>://localhost:1527/</a:t>
            </a:r>
            <a:r>
              <a:rPr lang="en-US" sz="1800" b="1" dirty="0" err="1" smtClean="0"/>
              <a:t>vehicle;create</a:t>
            </a:r>
            <a:r>
              <a:rPr lang="en-US" sz="1800" b="1" dirty="0" smtClean="0"/>
              <a:t>=true" /&gt;</a:t>
            </a:r>
          </a:p>
          <a:p>
            <a:pPr>
              <a:buFont typeface="Wingdings" pitchFamily="2" charset="2"/>
              <a:buNone/>
            </a:pPr>
            <a:r>
              <a:rPr lang="en-US" sz="1800" b="1" dirty="0" smtClean="0"/>
              <a:t>	&lt;property name="username" value="app" /&gt;</a:t>
            </a:r>
          </a:p>
          <a:p>
            <a:pPr>
              <a:buFont typeface="Wingdings" pitchFamily="2" charset="2"/>
              <a:buNone/>
            </a:pPr>
            <a:r>
              <a:rPr lang="en-US" sz="1800" b="1" dirty="0" smtClean="0"/>
              <a:t>	&lt;property name="password" value="app" /&gt;</a:t>
            </a:r>
          </a:p>
          <a:p>
            <a:pPr>
              <a:buFont typeface="Wingdings" pitchFamily="2" charset="2"/>
              <a:buNone/>
            </a:pPr>
            <a:r>
              <a:rPr lang="en-US" sz="1800" b="1" dirty="0" smtClean="0"/>
              <a:t>&lt;/bean&gt;</a:t>
            </a:r>
          </a:p>
          <a:p>
            <a:pPr>
              <a:buFont typeface="Wingdings" pitchFamily="2" charset="2"/>
              <a:buNone/>
            </a:pPr>
            <a:endParaRPr lang="en-US" sz="1800" b="1" dirty="0" smtClean="0"/>
          </a:p>
          <a:p>
            <a:pPr>
              <a:buFont typeface="Wingdings" pitchFamily="2" charset="2"/>
              <a:buNone/>
            </a:pPr>
            <a:r>
              <a:rPr lang="en-US" sz="1800" b="1" dirty="0" smtClean="0"/>
              <a:t>			</a:t>
            </a:r>
            <a:endParaRPr lang="en-US" sz="1800" dirty="0" smtClean="0">
              <a:solidFill>
                <a:srgbClr val="095295"/>
              </a:solidFill>
            </a:endParaRPr>
          </a:p>
        </p:txBody>
      </p:sp>
      <p:sp>
        <p:nvSpPr>
          <p:cNvPr id="1946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6A78401E-E66C-47D7-AEE0-FBE8BC5B4796}" type="slidenum">
              <a:rPr lang="en-US" b="0" smtClean="0">
                <a:solidFill>
                  <a:srgbClr val="000000"/>
                </a:solidFill>
                <a:latin typeface="Verdana" pitchFamily="34" charset="0"/>
              </a:rPr>
              <a:pPr eaLnBrk="1" hangingPunct="1"/>
              <a:t>221</a:t>
            </a:fld>
            <a:endParaRPr lang="en-US" b="0" smtClean="0">
              <a:solidFill>
                <a:srgbClr val="000000"/>
              </a:solidFill>
              <a:latin typeface="Verdana" pitchFamily="34" charset="0"/>
            </a:endParaRPr>
          </a:p>
        </p:txBody>
      </p:sp>
      <p:pic>
        <p:nvPicPr>
          <p:cNvPr id="19462" name="Picture 5" descr="MagiciansWarning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8862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447800" y="4659312"/>
            <a:ext cx="5105400" cy="369888"/>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defRPr/>
            </a:pPr>
            <a:r>
              <a:rPr lang="en-US" dirty="0">
                <a:latin typeface="+mn-lt"/>
              </a:rPr>
              <a:t>Use this data source only for testing purpose</a:t>
            </a:r>
          </a:p>
        </p:txBody>
      </p:sp>
      <p:sp>
        <p:nvSpPr>
          <p:cNvPr id="8"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221</a:t>
            </a:fld>
            <a:endParaRPr lang="en-US" sz="1400" dirty="0"/>
          </a:p>
        </p:txBody>
      </p:sp>
    </p:spTree>
    <p:extLst>
      <p:ext uri="{BB962C8B-B14F-4D97-AF65-F5344CB8AC3E}">
        <p14:creationId xmlns:p14="http://schemas.microsoft.com/office/powerpoint/2010/main" val="142634299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228600" y="1447800"/>
            <a:ext cx="8686800" cy="1524000"/>
          </a:xfrm>
        </p:spPr>
        <p:txBody>
          <a:bodyPr/>
          <a:lstStyle/>
          <a:p>
            <a:r>
              <a:rPr lang="en-US" dirty="0" err="1" smtClean="0"/>
              <a:t>BasicDataSource</a:t>
            </a:r>
            <a:r>
              <a:rPr lang="en-US" dirty="0" smtClean="0"/>
              <a:t> from Apache DBCP accepts the same connection properties as </a:t>
            </a:r>
            <a:r>
              <a:rPr lang="en-US" dirty="0" err="1" smtClean="0"/>
              <a:t>DriverManagerDataSource</a:t>
            </a:r>
            <a:r>
              <a:rPr lang="en-US" dirty="0" smtClean="0"/>
              <a:t> and allows you to specify the initial connection size and maximum active connections for the connection pool.</a:t>
            </a:r>
          </a:p>
        </p:txBody>
      </p:sp>
      <p:sp>
        <p:nvSpPr>
          <p:cNvPr id="20483"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A11AB85E-B42D-40FD-8322-CE4363AFE3A6}" type="slidenum">
              <a:rPr lang="en-US" b="0" smtClean="0">
                <a:solidFill>
                  <a:srgbClr val="000000"/>
                </a:solidFill>
                <a:latin typeface="Verdana" pitchFamily="34" charset="0"/>
              </a:rPr>
              <a:pPr eaLnBrk="1" hangingPunct="1"/>
              <a:t>222</a:t>
            </a:fld>
            <a:endParaRPr lang="en-US" b="0" smtClean="0">
              <a:solidFill>
                <a:srgbClr val="000000"/>
              </a:solidFill>
              <a:latin typeface="Verdana" pitchFamily="34" charset="0"/>
            </a:endParaRPr>
          </a:p>
        </p:txBody>
      </p:sp>
      <p:sp>
        <p:nvSpPr>
          <p:cNvPr id="20484" name="Title 1"/>
          <p:cNvSpPr>
            <a:spLocks noGrp="1"/>
          </p:cNvSpPr>
          <p:nvPr>
            <p:ph type="title"/>
          </p:nvPr>
        </p:nvSpPr>
        <p:spPr>
          <a:xfrm>
            <a:off x="1371600" y="76200"/>
            <a:ext cx="7696200" cy="1089025"/>
          </a:xfrm>
        </p:spPr>
        <p:txBody>
          <a:bodyPr/>
          <a:lstStyle/>
          <a:p>
            <a:r>
              <a:rPr lang="en-US" sz="3600" dirty="0" smtClean="0"/>
              <a:t>Configuring a Data Source in Spring (Contd.)</a:t>
            </a:r>
          </a:p>
        </p:txBody>
      </p:sp>
      <p:sp>
        <p:nvSpPr>
          <p:cNvPr id="20485" name="Rectangle 5"/>
          <p:cNvSpPr>
            <a:spLocks noChangeArrowheads="1"/>
          </p:cNvSpPr>
          <p:nvPr/>
        </p:nvSpPr>
        <p:spPr bwMode="auto">
          <a:xfrm>
            <a:off x="685800" y="3124200"/>
            <a:ext cx="8077200" cy="2800350"/>
          </a:xfrm>
          <a:prstGeom prst="rect">
            <a:avLst/>
          </a:prstGeom>
          <a:noFill/>
          <a:ln w="9525">
            <a:noFill/>
            <a:miter lim="800000"/>
            <a:headEnd/>
            <a:tailEnd/>
          </a:ln>
        </p:spPr>
        <p:txBody>
          <a:bodyPr>
            <a:spAutoFit/>
          </a:bodyPr>
          <a:lstStyle/>
          <a:p>
            <a:pPr algn="l">
              <a:defRPr/>
            </a:pPr>
            <a:r>
              <a:rPr lang="en-US" sz="1600" dirty="0">
                <a:latin typeface="+mn-lt"/>
              </a:rPr>
              <a:t>&lt;bean id="</a:t>
            </a:r>
            <a:r>
              <a:rPr lang="en-US" sz="1600" dirty="0" err="1">
                <a:latin typeface="+mn-lt"/>
              </a:rPr>
              <a:t>dataSource</a:t>
            </a:r>
            <a:r>
              <a:rPr lang="en-US" sz="1600" dirty="0">
                <a:latin typeface="+mn-lt"/>
              </a:rPr>
              <a:t>"</a:t>
            </a:r>
          </a:p>
          <a:p>
            <a:pPr algn="l">
              <a:defRPr/>
            </a:pPr>
            <a:r>
              <a:rPr lang="en-US" sz="1600" dirty="0">
                <a:latin typeface="+mn-lt"/>
              </a:rPr>
              <a:t>	class="</a:t>
            </a:r>
            <a:r>
              <a:rPr lang="en-US" sz="1600" dirty="0" err="1">
                <a:latin typeface="+mn-lt"/>
              </a:rPr>
              <a:t>org.apache.commons.dbcp.BasicDataSource</a:t>
            </a:r>
            <a:r>
              <a:rPr lang="en-US" sz="1600" dirty="0">
                <a:latin typeface="+mn-lt"/>
              </a:rPr>
              <a:t>"&gt;</a:t>
            </a:r>
          </a:p>
          <a:p>
            <a:pPr algn="l">
              <a:defRPr/>
            </a:pPr>
            <a:r>
              <a:rPr lang="en-US" sz="1600" dirty="0">
                <a:latin typeface="+mn-lt"/>
              </a:rPr>
              <a:t>	&lt;property name="</a:t>
            </a:r>
            <a:r>
              <a:rPr lang="en-US" sz="1600" dirty="0" err="1">
                <a:latin typeface="+mn-lt"/>
              </a:rPr>
              <a:t>driverClassName</a:t>
            </a:r>
            <a:r>
              <a:rPr lang="en-US" sz="1600" dirty="0">
                <a:latin typeface="+mn-lt"/>
              </a:rPr>
              <a:t>"</a:t>
            </a:r>
          </a:p>
          <a:p>
            <a:pPr algn="l">
              <a:defRPr/>
            </a:pPr>
            <a:r>
              <a:rPr lang="en-US" sz="1600" dirty="0">
                <a:latin typeface="+mn-lt"/>
              </a:rPr>
              <a:t>		value="</a:t>
            </a:r>
            <a:r>
              <a:rPr lang="en-US" sz="1600" dirty="0" err="1">
                <a:latin typeface="+mn-lt"/>
              </a:rPr>
              <a:t>org.apache.derby.jdbc.ClientDriver</a:t>
            </a:r>
            <a:r>
              <a:rPr lang="en-US" sz="1600" dirty="0">
                <a:latin typeface="+mn-lt"/>
              </a:rPr>
              <a:t>" /&gt;</a:t>
            </a:r>
          </a:p>
          <a:p>
            <a:pPr algn="l">
              <a:defRPr/>
            </a:pPr>
            <a:r>
              <a:rPr lang="en-US" sz="1600" dirty="0">
                <a:latin typeface="+mn-lt"/>
              </a:rPr>
              <a:t>	&lt;property name="</a:t>
            </a:r>
            <a:r>
              <a:rPr lang="en-US" sz="1600" dirty="0" err="1">
                <a:latin typeface="+mn-lt"/>
              </a:rPr>
              <a:t>url</a:t>
            </a:r>
            <a:r>
              <a:rPr lang="en-US" sz="1600" dirty="0">
                <a:latin typeface="+mn-lt"/>
              </a:rPr>
              <a:t>"</a:t>
            </a:r>
          </a:p>
          <a:p>
            <a:pPr algn="l">
              <a:defRPr/>
            </a:pPr>
            <a:r>
              <a:rPr lang="en-US" sz="1600" dirty="0">
                <a:latin typeface="+mn-lt"/>
              </a:rPr>
              <a:t>		value="</a:t>
            </a:r>
            <a:r>
              <a:rPr lang="en-US" sz="1600" dirty="0" err="1">
                <a:latin typeface="+mn-lt"/>
              </a:rPr>
              <a:t>jdbc:derby</a:t>
            </a:r>
            <a:r>
              <a:rPr lang="en-US" sz="1600" dirty="0">
                <a:latin typeface="+mn-lt"/>
              </a:rPr>
              <a:t>://localhost:1527/</a:t>
            </a:r>
            <a:r>
              <a:rPr lang="en-US" sz="1600" dirty="0" err="1">
                <a:latin typeface="+mn-lt"/>
              </a:rPr>
              <a:t>vehicle;create</a:t>
            </a:r>
            <a:r>
              <a:rPr lang="en-US" sz="1600" dirty="0">
                <a:latin typeface="+mn-lt"/>
              </a:rPr>
              <a:t>=true" /&gt;</a:t>
            </a:r>
          </a:p>
          <a:p>
            <a:pPr algn="l">
              <a:defRPr/>
            </a:pPr>
            <a:r>
              <a:rPr lang="en-US" sz="1600" dirty="0">
                <a:latin typeface="+mn-lt"/>
              </a:rPr>
              <a:t>	&lt;property name="username" value="app" /&gt;</a:t>
            </a:r>
          </a:p>
          <a:p>
            <a:pPr algn="l">
              <a:defRPr/>
            </a:pPr>
            <a:r>
              <a:rPr lang="en-US" sz="1600" dirty="0">
                <a:latin typeface="+mn-lt"/>
              </a:rPr>
              <a:t>	&lt;property name="password" value="app" /&gt;</a:t>
            </a:r>
          </a:p>
          <a:p>
            <a:pPr algn="l">
              <a:defRPr/>
            </a:pPr>
            <a:r>
              <a:rPr lang="en-US" sz="1600" dirty="0">
                <a:latin typeface="+mn-lt"/>
              </a:rPr>
              <a:t>	&lt;property name="</a:t>
            </a:r>
            <a:r>
              <a:rPr lang="en-US" sz="1600" dirty="0" err="1">
                <a:latin typeface="+mn-lt"/>
              </a:rPr>
              <a:t>initialSize</a:t>
            </a:r>
            <a:r>
              <a:rPr lang="en-US" sz="1600" dirty="0">
                <a:latin typeface="+mn-lt"/>
              </a:rPr>
              <a:t>" value="2" /&gt;</a:t>
            </a:r>
          </a:p>
          <a:p>
            <a:pPr algn="l">
              <a:defRPr/>
            </a:pPr>
            <a:r>
              <a:rPr lang="en-US" sz="1600" dirty="0">
                <a:latin typeface="+mn-lt"/>
              </a:rPr>
              <a:t>	&lt;property name="</a:t>
            </a:r>
            <a:r>
              <a:rPr lang="en-US" sz="1600" dirty="0" err="1">
                <a:latin typeface="+mn-lt"/>
              </a:rPr>
              <a:t>maxActive</a:t>
            </a:r>
            <a:r>
              <a:rPr lang="en-US" sz="1600" dirty="0">
                <a:latin typeface="+mn-lt"/>
              </a:rPr>
              <a:t>" value="5" /&gt;</a:t>
            </a:r>
          </a:p>
          <a:p>
            <a:pPr algn="l">
              <a:defRPr/>
            </a:pPr>
            <a:r>
              <a:rPr lang="en-US" sz="1600" dirty="0">
                <a:latin typeface="+mn-lt"/>
              </a:rPr>
              <a:t>&lt;/bean&gt;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222</a:t>
            </a:fld>
            <a:endParaRPr lang="en-US" sz="1400" dirty="0"/>
          </a:p>
        </p:txBody>
      </p:sp>
    </p:spTree>
    <p:extLst>
      <p:ext uri="{BB962C8B-B14F-4D97-AF65-F5344CB8AC3E}">
        <p14:creationId xmlns:p14="http://schemas.microsoft.com/office/powerpoint/2010/main" val="340076641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371600" y="0"/>
            <a:ext cx="7772400" cy="1295400"/>
          </a:xfrm>
        </p:spPr>
        <p:txBody>
          <a:bodyPr/>
          <a:lstStyle/>
          <a:p>
            <a:r>
              <a:rPr lang="en-US" sz="3600" dirty="0" smtClean="0"/>
              <a:t>Configuring a Data Source in Spring (Contd.)</a:t>
            </a:r>
          </a:p>
        </p:txBody>
      </p:sp>
      <p:sp>
        <p:nvSpPr>
          <p:cNvPr id="21507" name="Content Placeholder 2"/>
          <p:cNvSpPr>
            <a:spLocks noGrp="1"/>
          </p:cNvSpPr>
          <p:nvPr>
            <p:ph idx="1"/>
          </p:nvPr>
        </p:nvSpPr>
        <p:spPr>
          <a:xfrm>
            <a:off x="152400" y="1447800"/>
            <a:ext cx="8915400" cy="2362200"/>
          </a:xfrm>
        </p:spPr>
        <p:txBody>
          <a:bodyPr/>
          <a:lstStyle/>
          <a:p>
            <a:r>
              <a:rPr lang="en-US" dirty="0" smtClean="0"/>
              <a:t>Many Java EE application servers build in data source implementations that you can configure from the server console or in configuration files.</a:t>
            </a:r>
          </a:p>
          <a:p>
            <a:r>
              <a:rPr lang="en-US" dirty="0" smtClean="0"/>
              <a:t>If you have a data source configured in an application server and exposed for JNDI lookup, you can use </a:t>
            </a:r>
            <a:r>
              <a:rPr lang="en-US" b="1" dirty="0" err="1" smtClean="0"/>
              <a:t>JndiObjectFactoryBean</a:t>
            </a:r>
            <a:r>
              <a:rPr lang="en-US" dirty="0" smtClean="0"/>
              <a:t> to look it up.</a:t>
            </a:r>
          </a:p>
        </p:txBody>
      </p:sp>
      <p:sp>
        <p:nvSpPr>
          <p:cNvPr id="2150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0758BDB-1312-42CF-A84F-3C90726DA14A}" type="slidenum">
              <a:rPr lang="en-US" b="0" smtClean="0">
                <a:solidFill>
                  <a:srgbClr val="000000"/>
                </a:solidFill>
                <a:latin typeface="Verdana" pitchFamily="34" charset="0"/>
              </a:rPr>
              <a:pPr eaLnBrk="1" hangingPunct="1"/>
              <a:t>223</a:t>
            </a:fld>
            <a:endParaRPr lang="en-US" b="0" smtClean="0">
              <a:solidFill>
                <a:srgbClr val="000000"/>
              </a:solidFill>
              <a:latin typeface="Verdana" pitchFamily="34" charset="0"/>
            </a:endParaRPr>
          </a:p>
        </p:txBody>
      </p:sp>
      <p:sp>
        <p:nvSpPr>
          <p:cNvPr id="21509" name="Rectangle 4"/>
          <p:cNvSpPr>
            <a:spLocks noChangeArrowheads="1"/>
          </p:cNvSpPr>
          <p:nvPr/>
        </p:nvSpPr>
        <p:spPr bwMode="auto">
          <a:xfrm>
            <a:off x="1143000" y="4038600"/>
            <a:ext cx="7010400" cy="1200150"/>
          </a:xfrm>
          <a:prstGeom prst="rect">
            <a:avLst/>
          </a:prstGeom>
          <a:noFill/>
          <a:ln w="9525">
            <a:noFill/>
            <a:miter lim="800000"/>
            <a:headEnd/>
            <a:tailEnd/>
          </a:ln>
        </p:spPr>
        <p:txBody>
          <a:bodyPr>
            <a:spAutoFit/>
          </a:bodyPr>
          <a:lstStyle/>
          <a:p>
            <a:pPr algn="l">
              <a:defRPr/>
            </a:pPr>
            <a:r>
              <a:rPr lang="en-US" dirty="0">
                <a:latin typeface="+mn-lt"/>
              </a:rPr>
              <a:t>&lt;bean id="</a:t>
            </a:r>
            <a:r>
              <a:rPr lang="en-US" dirty="0" err="1">
                <a:latin typeface="+mn-lt"/>
              </a:rPr>
              <a:t>dataSource</a:t>
            </a:r>
            <a:r>
              <a:rPr lang="en-US" dirty="0">
                <a:latin typeface="+mn-lt"/>
              </a:rPr>
              <a:t>"</a:t>
            </a:r>
          </a:p>
          <a:p>
            <a:pPr algn="l">
              <a:defRPr/>
            </a:pPr>
            <a:r>
              <a:rPr lang="en-US" dirty="0">
                <a:latin typeface="+mn-lt"/>
              </a:rPr>
              <a:t>class="</a:t>
            </a:r>
            <a:r>
              <a:rPr lang="en-US" dirty="0" err="1">
                <a:latin typeface="+mn-lt"/>
              </a:rPr>
              <a:t>org.springframework.jndi.JndiObjectFactoryBean</a:t>
            </a:r>
            <a:r>
              <a:rPr lang="en-US" dirty="0">
                <a:latin typeface="+mn-lt"/>
              </a:rPr>
              <a:t>"&gt;</a:t>
            </a:r>
          </a:p>
          <a:p>
            <a:pPr algn="l">
              <a:defRPr/>
            </a:pPr>
            <a:r>
              <a:rPr lang="en-US" dirty="0">
                <a:latin typeface="+mn-lt"/>
              </a:rPr>
              <a:t>&lt;property name="</a:t>
            </a:r>
            <a:r>
              <a:rPr lang="en-US" dirty="0" err="1">
                <a:latin typeface="+mn-lt"/>
              </a:rPr>
              <a:t>jndiName</a:t>
            </a:r>
            <a:r>
              <a:rPr lang="en-US" dirty="0">
                <a:latin typeface="+mn-lt"/>
              </a:rPr>
              <a:t>" value="</a:t>
            </a:r>
            <a:r>
              <a:rPr lang="en-US" dirty="0" err="1">
                <a:latin typeface="+mn-lt"/>
              </a:rPr>
              <a:t>jdbc</a:t>
            </a:r>
            <a:r>
              <a:rPr lang="en-US" dirty="0">
                <a:latin typeface="+mn-lt"/>
              </a:rPr>
              <a:t>/</a:t>
            </a:r>
            <a:r>
              <a:rPr lang="en-US" dirty="0" err="1">
                <a:latin typeface="+mn-lt"/>
              </a:rPr>
              <a:t>VehicleDS</a:t>
            </a:r>
            <a:r>
              <a:rPr lang="en-US" dirty="0">
                <a:latin typeface="+mn-lt"/>
              </a:rPr>
              <a:t>" /&gt;</a:t>
            </a:r>
          </a:p>
          <a:p>
            <a:pPr algn="l">
              <a:defRPr/>
            </a:pPr>
            <a:r>
              <a:rPr lang="en-US" dirty="0">
                <a:latin typeface="+mn-lt"/>
              </a:rPr>
              <a:t>&lt;/bean&gt;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223</a:t>
            </a:fld>
            <a:endParaRPr lang="en-US" sz="1400" dirty="0"/>
          </a:p>
        </p:txBody>
      </p:sp>
    </p:spTree>
    <p:extLst>
      <p:ext uri="{BB962C8B-B14F-4D97-AF65-F5344CB8AC3E}">
        <p14:creationId xmlns:p14="http://schemas.microsoft.com/office/powerpoint/2010/main" val="62256584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BB62165-E839-4F80-BCA1-B56A07D140FE}" type="slidenum">
              <a:rPr lang="en-US" b="0" smtClean="0">
                <a:solidFill>
                  <a:srgbClr val="000000"/>
                </a:solidFill>
                <a:latin typeface="Verdana" pitchFamily="34" charset="0"/>
              </a:rPr>
              <a:pPr eaLnBrk="1" hangingPunct="1"/>
              <a:t>224</a:t>
            </a:fld>
            <a:endParaRPr lang="en-US" b="0" smtClean="0">
              <a:solidFill>
                <a:srgbClr val="000000"/>
              </a:solidFill>
              <a:latin typeface="Verdana" pitchFamily="34" charset="0"/>
            </a:endParaRPr>
          </a:p>
        </p:txBody>
      </p:sp>
      <p:sp>
        <p:nvSpPr>
          <p:cNvPr id="22531" name="Rectangle 2"/>
          <p:cNvSpPr>
            <a:spLocks noGrp="1" noChangeArrowheads="1"/>
          </p:cNvSpPr>
          <p:nvPr>
            <p:ph type="title"/>
          </p:nvPr>
        </p:nvSpPr>
        <p:spPr/>
        <p:txBody>
          <a:bodyPr/>
          <a:lstStyle/>
          <a:p>
            <a:pPr eaLnBrk="1" hangingPunct="1"/>
            <a:r>
              <a:rPr lang="en-US" sz="3600" dirty="0" smtClean="0"/>
              <a:t>Demonstration</a:t>
            </a:r>
          </a:p>
        </p:txBody>
      </p:sp>
      <p:sp>
        <p:nvSpPr>
          <p:cNvPr id="22532" name="Rectangle 3"/>
          <p:cNvSpPr>
            <a:spLocks noGrp="1" noChangeArrowheads="1"/>
          </p:cNvSpPr>
          <p:nvPr>
            <p:ph type="body" idx="1"/>
          </p:nvPr>
        </p:nvSpPr>
        <p:spPr>
          <a:xfrm>
            <a:off x="228600" y="1447800"/>
            <a:ext cx="8686800" cy="4946650"/>
          </a:xfrm>
        </p:spPr>
        <p:txBody>
          <a:bodyPr/>
          <a:lstStyle/>
          <a:p>
            <a:pPr>
              <a:buFont typeface="Arial" pitchFamily="34" charset="0"/>
              <a:buChar char="•"/>
            </a:pPr>
            <a:r>
              <a:rPr lang="en-US" altLang="en-US" dirty="0"/>
              <a:t>Refer to Spring_3_DAO project in Hands-on and Demo folder and understand how to configure a </a:t>
            </a:r>
            <a:r>
              <a:rPr lang="en-US" altLang="en-US" dirty="0" err="1"/>
              <a:t>DataSource</a:t>
            </a:r>
            <a:r>
              <a:rPr lang="en-US" altLang="en-US" dirty="0"/>
              <a:t>. Use the configuration file beans.xml </a:t>
            </a:r>
          </a:p>
        </p:txBody>
      </p:sp>
      <p:pic>
        <p:nvPicPr>
          <p:cNvPr id="2253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050" y="28575"/>
            <a:ext cx="996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31"/>
          <p:cNvPicPr>
            <a:picLocks noChangeAspect="1" noChangeArrowheads="1"/>
          </p:cNvPicPr>
          <p:nvPr/>
        </p:nvPicPr>
        <p:blipFill>
          <a:blip r:embed="rId3" cstate="print"/>
          <a:srcRect/>
          <a:stretch>
            <a:fillRect/>
          </a:stretch>
        </p:blipFill>
        <p:spPr bwMode="auto">
          <a:xfrm>
            <a:off x="3505200" y="3352800"/>
            <a:ext cx="1752600" cy="1419225"/>
          </a:xfrm>
          <a:prstGeom prst="rect">
            <a:avLst/>
          </a:prstGeom>
          <a:noFill/>
          <a:ln w="9525" algn="ctr">
            <a:noFill/>
            <a:miter lim="800000"/>
            <a:headEnd/>
            <a:tailEnd/>
          </a:ln>
        </p:spPr>
      </p:pic>
      <p:sp>
        <p:nvSpPr>
          <p:cNvPr id="8"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224</a:t>
            </a:fld>
            <a:endParaRPr lang="en-US" sz="1400" dirty="0"/>
          </a:p>
        </p:txBody>
      </p:sp>
    </p:spTree>
    <p:extLst>
      <p:ext uri="{BB962C8B-B14F-4D97-AF65-F5344CB8AC3E}">
        <p14:creationId xmlns:p14="http://schemas.microsoft.com/office/powerpoint/2010/main" val="369825569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Interactive Activity</a:t>
            </a:r>
            <a:endParaRPr lang="en-US" sz="3600" dirty="0"/>
          </a:p>
        </p:txBody>
      </p:sp>
      <p:sp>
        <p:nvSpPr>
          <p:cNvPr id="3" name="Content Placeholder 2"/>
          <p:cNvSpPr>
            <a:spLocks noGrp="1"/>
          </p:cNvSpPr>
          <p:nvPr>
            <p:ph idx="1"/>
          </p:nvPr>
        </p:nvSpPr>
        <p:spPr>
          <a:xfrm>
            <a:off x="228600" y="1447800"/>
            <a:ext cx="8686800" cy="4946650"/>
          </a:xfrm>
        </p:spPr>
        <p:txBody>
          <a:bodyPr/>
          <a:lstStyle/>
          <a:p>
            <a:r>
              <a:rPr lang="en-US" dirty="0" smtClean="0"/>
              <a:t>Name the generic Data Source that can be used for testing purpose in a spring application.</a:t>
            </a:r>
          </a:p>
          <a:p>
            <a:pPr lvl="1">
              <a:defRPr/>
            </a:pPr>
            <a:r>
              <a:rPr lang="en-US" dirty="0"/>
              <a:t>Raise your hand if you wish to respond.</a:t>
            </a:r>
          </a:p>
          <a:p>
            <a:pPr lvl="1">
              <a:defRPr/>
            </a:pPr>
            <a:r>
              <a:rPr lang="en-US" dirty="0" smtClean="0"/>
              <a:t>Begin </a:t>
            </a:r>
            <a:r>
              <a:rPr lang="en-US" dirty="0"/>
              <a:t>now.</a:t>
            </a:r>
          </a:p>
          <a:p>
            <a:endParaRPr lang="en-US" dirty="0"/>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225</a:t>
            </a:fld>
            <a:endParaRPr lang="en-US" sz="1400" dirty="0"/>
          </a:p>
        </p:txBody>
      </p:sp>
    </p:spTree>
    <p:extLst>
      <p:ext uri="{BB962C8B-B14F-4D97-AF65-F5344CB8AC3E}">
        <p14:creationId xmlns:p14="http://schemas.microsoft.com/office/powerpoint/2010/main" val="17142976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z="3600" dirty="0" smtClean="0"/>
              <a:t>Using </a:t>
            </a:r>
            <a:r>
              <a:rPr lang="en-US" sz="3600" dirty="0" err="1" smtClean="0"/>
              <a:t>JdbcTemplate</a:t>
            </a:r>
            <a:endParaRPr lang="en-US" sz="3600" dirty="0" smtClean="0"/>
          </a:p>
        </p:txBody>
      </p:sp>
      <p:sp>
        <p:nvSpPr>
          <p:cNvPr id="23555" name="Content Placeholder 2"/>
          <p:cNvSpPr>
            <a:spLocks noGrp="1"/>
          </p:cNvSpPr>
          <p:nvPr>
            <p:ph idx="1"/>
          </p:nvPr>
        </p:nvSpPr>
        <p:spPr>
          <a:xfrm>
            <a:off x="228600" y="1447800"/>
            <a:ext cx="8686800" cy="4946650"/>
          </a:xfrm>
        </p:spPr>
        <p:txBody>
          <a:bodyPr/>
          <a:lstStyle/>
          <a:p>
            <a:r>
              <a:rPr lang="en-US" dirty="0" smtClean="0"/>
              <a:t>The </a:t>
            </a:r>
            <a:r>
              <a:rPr lang="en-US" dirty="0" err="1" smtClean="0"/>
              <a:t>JdbcTemplate</a:t>
            </a:r>
            <a:r>
              <a:rPr lang="en-US" dirty="0" smtClean="0"/>
              <a:t> class is the central class in the JDBC core package.</a:t>
            </a:r>
          </a:p>
          <a:p>
            <a:r>
              <a:rPr lang="en-US" dirty="0" smtClean="0"/>
              <a:t>It performs the basic tasks of the core JDBC workflow such as statement creation and execution, leaving application code to provide SQL and extract results.</a:t>
            </a:r>
          </a:p>
          <a:p>
            <a:r>
              <a:rPr lang="en-US" dirty="0" smtClean="0"/>
              <a:t>It also catches JDBC exceptions and translates them to the generic, more informative, exception hierarchy defined in the </a:t>
            </a:r>
            <a:r>
              <a:rPr lang="en-US" dirty="0" err="1" smtClean="0"/>
              <a:t>org.springframework.dao</a:t>
            </a:r>
            <a:r>
              <a:rPr lang="en-US" dirty="0" smtClean="0"/>
              <a:t> package.</a:t>
            </a:r>
          </a:p>
        </p:txBody>
      </p:sp>
      <p:sp>
        <p:nvSpPr>
          <p:cNvPr id="2355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76830473-B0CB-41A8-930B-C20DE70B8624}" type="slidenum">
              <a:rPr lang="en-US" b="0" smtClean="0">
                <a:solidFill>
                  <a:srgbClr val="000000"/>
                </a:solidFill>
                <a:latin typeface="Verdana" pitchFamily="34" charset="0"/>
              </a:rPr>
              <a:pPr eaLnBrk="1" hangingPunct="1"/>
              <a:t>226</a:t>
            </a:fld>
            <a:endParaRPr lang="en-US" b="0" smtClean="0">
              <a:solidFill>
                <a:srgbClr val="000000"/>
              </a:solidFill>
              <a:latin typeface="Verdana" pitchFamily="34" charset="0"/>
            </a:endParaRPr>
          </a:p>
        </p:txBody>
      </p:sp>
      <p:sp>
        <p:nvSpPr>
          <p:cNvPr id="5"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226</a:t>
            </a:fld>
            <a:endParaRPr lang="en-US" sz="1400" dirty="0"/>
          </a:p>
        </p:txBody>
      </p:sp>
    </p:spTree>
    <p:extLst>
      <p:ext uri="{BB962C8B-B14F-4D97-AF65-F5344CB8AC3E}">
        <p14:creationId xmlns:p14="http://schemas.microsoft.com/office/powerpoint/2010/main" val="164708247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371600" y="76200"/>
            <a:ext cx="7467600" cy="1143000"/>
          </a:xfrm>
        </p:spPr>
        <p:txBody>
          <a:bodyPr/>
          <a:lstStyle/>
          <a:p>
            <a:r>
              <a:rPr lang="en-US" sz="3600" dirty="0" smtClean="0"/>
              <a:t>Using a JDBC Template to Update a Database</a:t>
            </a:r>
          </a:p>
        </p:txBody>
      </p:sp>
      <p:sp>
        <p:nvSpPr>
          <p:cNvPr id="24579" name="Content Placeholder 2"/>
          <p:cNvSpPr>
            <a:spLocks noGrp="1"/>
          </p:cNvSpPr>
          <p:nvPr>
            <p:ph idx="1"/>
          </p:nvPr>
        </p:nvSpPr>
        <p:spPr>
          <a:xfrm>
            <a:off x="228600" y="1447800"/>
            <a:ext cx="8686800" cy="4876800"/>
          </a:xfrm>
        </p:spPr>
        <p:txBody>
          <a:bodyPr/>
          <a:lstStyle/>
          <a:p>
            <a:r>
              <a:rPr lang="en-US" dirty="0" err="1" smtClean="0"/>
              <a:t>JdbcTemplate</a:t>
            </a:r>
            <a:r>
              <a:rPr lang="en-US" dirty="0" smtClean="0"/>
              <a:t> class declares a number of overloaded update() template methods to control the overall update process.</a:t>
            </a:r>
          </a:p>
          <a:p>
            <a:r>
              <a:rPr lang="en-US" dirty="0" smtClean="0"/>
              <a:t>Different versions of the update() method allow you to override different task subsets of the default process.</a:t>
            </a:r>
          </a:p>
          <a:p>
            <a:r>
              <a:rPr lang="en-US" dirty="0" smtClean="0"/>
              <a:t> The Spring JDBC framework predefines several callback interfaces to encapsulate different task subsets. </a:t>
            </a:r>
          </a:p>
          <a:p>
            <a:r>
              <a:rPr lang="en-US" dirty="0" smtClean="0"/>
              <a:t>You can implement one of these callback interfaces and pass its instance to the corresponding update() method to complete the process.</a:t>
            </a:r>
          </a:p>
        </p:txBody>
      </p:sp>
      <p:sp>
        <p:nvSpPr>
          <p:cNvPr id="2458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891B349B-89D7-4B32-9A1D-0B0B512C29C1}" type="slidenum">
              <a:rPr lang="en-US" b="0" smtClean="0">
                <a:solidFill>
                  <a:srgbClr val="000000"/>
                </a:solidFill>
                <a:latin typeface="Verdana" pitchFamily="34" charset="0"/>
              </a:rPr>
              <a:pPr eaLnBrk="1" hangingPunct="1"/>
              <a:t>227</a:t>
            </a:fld>
            <a:endParaRPr lang="en-US" b="0" smtClean="0">
              <a:solidFill>
                <a:srgbClr val="000000"/>
              </a:solidFill>
              <a:latin typeface="Verdana" pitchFamily="34" charset="0"/>
            </a:endParaRPr>
          </a:p>
        </p:txBody>
      </p:sp>
      <p:sp>
        <p:nvSpPr>
          <p:cNvPr id="5"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227</a:t>
            </a:fld>
            <a:endParaRPr lang="en-US" sz="1400" dirty="0"/>
          </a:p>
        </p:txBody>
      </p:sp>
    </p:spTree>
    <p:extLst>
      <p:ext uri="{BB962C8B-B14F-4D97-AF65-F5344CB8AC3E}">
        <p14:creationId xmlns:p14="http://schemas.microsoft.com/office/powerpoint/2010/main" val="293846675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3600" dirty="0" err="1" smtClean="0"/>
              <a:t>PreparedStatementCreator</a:t>
            </a:r>
            <a:endParaRPr lang="en-US" sz="3600" dirty="0" smtClean="0"/>
          </a:p>
        </p:txBody>
      </p:sp>
      <p:sp>
        <p:nvSpPr>
          <p:cNvPr id="25603" name="Content Placeholder 2"/>
          <p:cNvSpPr>
            <a:spLocks noGrp="1"/>
          </p:cNvSpPr>
          <p:nvPr>
            <p:ph idx="1"/>
          </p:nvPr>
        </p:nvSpPr>
        <p:spPr>
          <a:xfrm>
            <a:off x="152400" y="1447800"/>
            <a:ext cx="8686800" cy="1219200"/>
          </a:xfrm>
        </p:spPr>
        <p:txBody>
          <a:bodyPr/>
          <a:lstStyle/>
          <a:p>
            <a:r>
              <a:rPr lang="en-US" dirty="0" smtClean="0"/>
              <a:t>You implement this interface to override the statement creation task  and the parameter binding task of the overall update process.</a:t>
            </a:r>
          </a:p>
        </p:txBody>
      </p:sp>
      <p:sp>
        <p:nvSpPr>
          <p:cNvPr id="25604"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A2115120-F2F9-4C63-8884-364A8CD81238}" type="slidenum">
              <a:rPr lang="en-US" b="0" smtClean="0">
                <a:solidFill>
                  <a:srgbClr val="000000"/>
                </a:solidFill>
                <a:latin typeface="Verdana" pitchFamily="34" charset="0"/>
              </a:rPr>
              <a:pPr eaLnBrk="1" hangingPunct="1"/>
              <a:t>228</a:t>
            </a:fld>
            <a:endParaRPr lang="en-US" b="0" smtClean="0">
              <a:solidFill>
                <a:srgbClr val="000000"/>
              </a:solidFill>
              <a:latin typeface="Verdana" pitchFamily="34" charset="0"/>
            </a:endParaRPr>
          </a:p>
        </p:txBody>
      </p:sp>
      <p:sp>
        <p:nvSpPr>
          <p:cNvPr id="25605" name="Rectangle 4"/>
          <p:cNvSpPr>
            <a:spLocks noChangeArrowheads="1"/>
          </p:cNvSpPr>
          <p:nvPr/>
        </p:nvSpPr>
        <p:spPr bwMode="auto">
          <a:xfrm>
            <a:off x="533400" y="2627313"/>
            <a:ext cx="8610600" cy="2862322"/>
          </a:xfrm>
          <a:prstGeom prst="rect">
            <a:avLst/>
          </a:prstGeom>
          <a:noFill/>
          <a:ln w="9525">
            <a:noFill/>
            <a:miter lim="800000"/>
            <a:headEnd/>
            <a:tailEnd/>
          </a:ln>
        </p:spPr>
        <p:txBody>
          <a:bodyPr>
            <a:spAutoFit/>
          </a:bodyPr>
          <a:lstStyle/>
          <a:p>
            <a:pPr algn="l">
              <a:defRPr/>
            </a:pPr>
            <a:r>
              <a:rPr lang="en-US" dirty="0">
                <a:latin typeface="+mn-lt"/>
              </a:rPr>
              <a:t>import </a:t>
            </a:r>
            <a:r>
              <a:rPr lang="en-US" dirty="0" err="1">
                <a:latin typeface="+mn-lt"/>
              </a:rPr>
              <a:t>java.sql.Connection</a:t>
            </a:r>
            <a:r>
              <a:rPr lang="en-US" dirty="0">
                <a:latin typeface="+mn-lt"/>
              </a:rPr>
              <a:t>;</a:t>
            </a:r>
          </a:p>
          <a:p>
            <a:pPr algn="l">
              <a:defRPr/>
            </a:pPr>
            <a:r>
              <a:rPr lang="en-US" dirty="0">
                <a:latin typeface="+mn-lt"/>
              </a:rPr>
              <a:t>import </a:t>
            </a:r>
            <a:r>
              <a:rPr lang="en-US" dirty="0" err="1">
                <a:latin typeface="+mn-lt"/>
              </a:rPr>
              <a:t>java.sql.PreparedStatement</a:t>
            </a:r>
            <a:r>
              <a:rPr lang="en-US" dirty="0">
                <a:latin typeface="+mn-lt"/>
              </a:rPr>
              <a:t>;</a:t>
            </a:r>
          </a:p>
          <a:p>
            <a:pPr algn="l">
              <a:defRPr/>
            </a:pPr>
            <a:r>
              <a:rPr lang="en-US" dirty="0">
                <a:latin typeface="+mn-lt"/>
              </a:rPr>
              <a:t>import </a:t>
            </a:r>
            <a:r>
              <a:rPr lang="en-US" dirty="0" err="1">
                <a:latin typeface="+mn-lt"/>
              </a:rPr>
              <a:t>java.sql.SQLException</a:t>
            </a:r>
            <a:r>
              <a:rPr lang="en-US" dirty="0">
                <a:latin typeface="+mn-lt"/>
              </a:rPr>
              <a:t>;</a:t>
            </a:r>
          </a:p>
          <a:p>
            <a:pPr algn="l">
              <a:defRPr/>
            </a:pPr>
            <a:r>
              <a:rPr lang="en-US" dirty="0">
                <a:latin typeface="+mn-lt"/>
              </a:rPr>
              <a:t>import </a:t>
            </a:r>
            <a:r>
              <a:rPr lang="en-US" dirty="0" err="1">
                <a:latin typeface="+mn-lt"/>
              </a:rPr>
              <a:t>org.springframework.jdbc.core.PreparedStatementCreator</a:t>
            </a:r>
            <a:r>
              <a:rPr lang="en-US" dirty="0">
                <a:latin typeface="+mn-lt"/>
              </a:rPr>
              <a:t>;</a:t>
            </a:r>
          </a:p>
          <a:p>
            <a:pPr algn="l">
              <a:defRPr/>
            </a:pPr>
            <a:r>
              <a:rPr lang="en-US" dirty="0">
                <a:latin typeface="+mn-lt"/>
              </a:rPr>
              <a:t>public class </a:t>
            </a:r>
            <a:r>
              <a:rPr lang="en-US" dirty="0" err="1">
                <a:latin typeface="+mn-lt"/>
              </a:rPr>
              <a:t>InsertVehicleStatementCreator</a:t>
            </a:r>
            <a:r>
              <a:rPr lang="en-US" dirty="0">
                <a:latin typeface="+mn-lt"/>
              </a:rPr>
              <a:t> implements </a:t>
            </a:r>
            <a:r>
              <a:rPr lang="en-US" dirty="0" err="1">
                <a:latin typeface="+mn-lt"/>
              </a:rPr>
              <a:t>PreparedStatementCreator</a:t>
            </a:r>
            <a:r>
              <a:rPr lang="en-US" dirty="0">
                <a:latin typeface="+mn-lt"/>
              </a:rPr>
              <a:t> {</a:t>
            </a:r>
          </a:p>
          <a:p>
            <a:pPr algn="l">
              <a:defRPr/>
            </a:pPr>
            <a:r>
              <a:rPr lang="en-US" dirty="0">
                <a:latin typeface="+mn-lt"/>
              </a:rPr>
              <a:t>	private Vehicle </a:t>
            </a:r>
            <a:r>
              <a:rPr lang="en-US" dirty="0" err="1">
                <a:latin typeface="+mn-lt"/>
              </a:rPr>
              <a:t>vehicle</a:t>
            </a:r>
            <a:r>
              <a:rPr lang="en-US" dirty="0">
                <a:latin typeface="+mn-lt"/>
              </a:rPr>
              <a:t>;</a:t>
            </a:r>
          </a:p>
          <a:p>
            <a:pPr algn="l">
              <a:defRPr/>
            </a:pPr>
            <a:endParaRPr lang="en-US" dirty="0">
              <a:latin typeface="+mn-lt"/>
            </a:endParaRPr>
          </a:p>
          <a:p>
            <a:pPr algn="l">
              <a:defRPr/>
            </a:pPr>
            <a:r>
              <a:rPr lang="en-US" dirty="0">
                <a:latin typeface="+mn-lt"/>
              </a:rPr>
              <a:t>	public </a:t>
            </a:r>
            <a:r>
              <a:rPr lang="en-US" dirty="0" err="1">
                <a:latin typeface="+mn-lt"/>
              </a:rPr>
              <a:t>InsertVehicleStatementCreator</a:t>
            </a:r>
            <a:r>
              <a:rPr lang="en-US" dirty="0">
                <a:latin typeface="+mn-lt"/>
              </a:rPr>
              <a:t>(Vehicle </a:t>
            </a:r>
            <a:r>
              <a:rPr lang="en-US" dirty="0" err="1">
                <a:latin typeface="+mn-lt"/>
              </a:rPr>
              <a:t>vehicle</a:t>
            </a:r>
            <a:r>
              <a:rPr lang="en-US" dirty="0">
                <a:latin typeface="+mn-lt"/>
              </a:rPr>
              <a:t>) {</a:t>
            </a:r>
          </a:p>
          <a:p>
            <a:pPr algn="l">
              <a:defRPr/>
            </a:pPr>
            <a:r>
              <a:rPr lang="en-US" dirty="0">
                <a:latin typeface="+mn-lt"/>
              </a:rPr>
              <a:t>		</a:t>
            </a:r>
            <a:r>
              <a:rPr lang="en-US" dirty="0" err="1">
                <a:latin typeface="+mn-lt"/>
              </a:rPr>
              <a:t>this.vehicle</a:t>
            </a:r>
            <a:r>
              <a:rPr lang="en-US" dirty="0">
                <a:latin typeface="+mn-lt"/>
              </a:rPr>
              <a:t> = vehicle;</a:t>
            </a:r>
          </a:p>
          <a:p>
            <a:pPr algn="l">
              <a:defRPr/>
            </a:pPr>
            <a:r>
              <a:rPr lang="en-US" dirty="0">
                <a:latin typeface="+mn-lt"/>
              </a:rPr>
              <a:t>	}</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228</a:t>
            </a:fld>
            <a:endParaRPr lang="en-US" sz="1400" dirty="0"/>
          </a:p>
        </p:txBody>
      </p:sp>
    </p:spTree>
    <p:extLst>
      <p:ext uri="{BB962C8B-B14F-4D97-AF65-F5344CB8AC3E}">
        <p14:creationId xmlns:p14="http://schemas.microsoft.com/office/powerpoint/2010/main" val="113430281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z="3600" dirty="0" err="1" smtClean="0"/>
              <a:t>PreparedStatementCreator</a:t>
            </a:r>
            <a:r>
              <a:rPr lang="en-US" sz="3600" dirty="0" smtClean="0"/>
              <a:t> (Contd.)</a:t>
            </a:r>
          </a:p>
        </p:txBody>
      </p:sp>
      <p:sp>
        <p:nvSpPr>
          <p:cNvPr id="26627"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11210D7-B80D-4A3A-99FA-59C949110445}" type="slidenum">
              <a:rPr lang="en-US" b="0" smtClean="0">
                <a:solidFill>
                  <a:srgbClr val="000000"/>
                </a:solidFill>
                <a:latin typeface="Verdana" pitchFamily="34" charset="0"/>
              </a:rPr>
              <a:pPr eaLnBrk="1" hangingPunct="1"/>
              <a:t>229</a:t>
            </a:fld>
            <a:endParaRPr lang="en-US" b="0" smtClean="0">
              <a:solidFill>
                <a:srgbClr val="000000"/>
              </a:solidFill>
              <a:latin typeface="Verdana" pitchFamily="34" charset="0"/>
            </a:endParaRPr>
          </a:p>
        </p:txBody>
      </p:sp>
      <p:sp>
        <p:nvSpPr>
          <p:cNvPr id="26628" name="Rectangle 4"/>
          <p:cNvSpPr>
            <a:spLocks noChangeArrowheads="1"/>
          </p:cNvSpPr>
          <p:nvPr/>
        </p:nvSpPr>
        <p:spPr bwMode="auto">
          <a:xfrm>
            <a:off x="304800" y="1524000"/>
            <a:ext cx="8382000" cy="3970318"/>
          </a:xfrm>
          <a:prstGeom prst="rect">
            <a:avLst/>
          </a:prstGeom>
          <a:noFill/>
          <a:ln w="9525">
            <a:noFill/>
            <a:miter lim="800000"/>
            <a:headEnd/>
            <a:tailEnd/>
          </a:ln>
        </p:spPr>
        <p:txBody>
          <a:bodyPr>
            <a:spAutoFit/>
          </a:bodyPr>
          <a:lstStyle/>
          <a:p>
            <a:pPr algn="l">
              <a:defRPr/>
            </a:pPr>
            <a:r>
              <a:rPr lang="en-US" dirty="0">
                <a:latin typeface="+mn-lt"/>
              </a:rPr>
              <a:t>public </a:t>
            </a:r>
            <a:r>
              <a:rPr lang="en-US" dirty="0" err="1">
                <a:latin typeface="+mn-lt"/>
              </a:rPr>
              <a:t>PreparedStatement</a:t>
            </a:r>
            <a:r>
              <a:rPr lang="en-US" dirty="0">
                <a:latin typeface="+mn-lt"/>
              </a:rPr>
              <a:t> </a:t>
            </a:r>
            <a:r>
              <a:rPr lang="en-US" dirty="0" err="1">
                <a:latin typeface="+mn-lt"/>
              </a:rPr>
              <a:t>createPreparedStatement</a:t>
            </a:r>
            <a:r>
              <a:rPr lang="en-US" dirty="0">
                <a:latin typeface="+mn-lt"/>
              </a:rPr>
              <a:t>(Connection </a:t>
            </a:r>
            <a:r>
              <a:rPr lang="en-US" dirty="0" err="1">
                <a:latin typeface="+mn-lt"/>
              </a:rPr>
              <a:t>conn</a:t>
            </a:r>
            <a:r>
              <a:rPr lang="en-US" dirty="0">
                <a:latin typeface="+mn-lt"/>
              </a:rPr>
              <a:t>)</a:t>
            </a:r>
          </a:p>
          <a:p>
            <a:pPr algn="l">
              <a:defRPr/>
            </a:pPr>
            <a:r>
              <a:rPr lang="en-US" dirty="0">
                <a:latin typeface="+mn-lt"/>
              </a:rPr>
              <a:t>throws </a:t>
            </a:r>
            <a:r>
              <a:rPr lang="en-US" dirty="0" err="1">
                <a:latin typeface="+mn-lt"/>
              </a:rPr>
              <a:t>SQLException</a:t>
            </a:r>
            <a:r>
              <a:rPr lang="en-US" dirty="0">
                <a:latin typeface="+mn-lt"/>
              </a:rPr>
              <a:t> {</a:t>
            </a:r>
          </a:p>
          <a:p>
            <a:pPr algn="l">
              <a:defRPr/>
            </a:pPr>
            <a:endParaRPr lang="en-US" dirty="0">
              <a:latin typeface="+mn-lt"/>
            </a:endParaRPr>
          </a:p>
          <a:p>
            <a:pPr algn="l">
              <a:defRPr/>
            </a:pPr>
            <a:r>
              <a:rPr lang="en-US" dirty="0">
                <a:latin typeface="+mn-lt"/>
              </a:rPr>
              <a:t>      String </a:t>
            </a:r>
            <a:r>
              <a:rPr lang="en-US" dirty="0" err="1">
                <a:latin typeface="+mn-lt"/>
              </a:rPr>
              <a:t>sql</a:t>
            </a:r>
            <a:r>
              <a:rPr lang="en-US" dirty="0">
                <a:latin typeface="+mn-lt"/>
              </a:rPr>
              <a:t> = "INSERT INTO VEHICLE (VEHICLE_NO, COLOR,   </a:t>
            </a:r>
          </a:p>
          <a:p>
            <a:pPr algn="l">
              <a:defRPr/>
            </a:pPr>
            <a:r>
              <a:rPr lang="en-US" dirty="0">
                <a:latin typeface="+mn-lt"/>
              </a:rPr>
              <a:t>       WHEEL, SEAT) “ + "VALUES (?, ?, ?, ?)";</a:t>
            </a:r>
          </a:p>
          <a:p>
            <a:pPr algn="l">
              <a:defRPr/>
            </a:pPr>
            <a:endParaRPr lang="en-US" dirty="0">
              <a:latin typeface="+mn-lt"/>
            </a:endParaRPr>
          </a:p>
          <a:p>
            <a:pPr algn="l">
              <a:defRPr/>
            </a:pPr>
            <a:r>
              <a:rPr lang="en-US" dirty="0">
                <a:latin typeface="+mn-lt"/>
              </a:rPr>
              <a:t>      </a:t>
            </a:r>
            <a:r>
              <a:rPr lang="en-US" dirty="0" err="1">
                <a:latin typeface="+mn-lt"/>
              </a:rPr>
              <a:t>PreparedStatement</a:t>
            </a:r>
            <a:r>
              <a:rPr lang="en-US" dirty="0">
                <a:latin typeface="+mn-lt"/>
              </a:rPr>
              <a:t> </a:t>
            </a:r>
            <a:r>
              <a:rPr lang="en-US" dirty="0" err="1">
                <a:latin typeface="+mn-lt"/>
              </a:rPr>
              <a:t>ps</a:t>
            </a:r>
            <a:r>
              <a:rPr lang="en-US" dirty="0">
                <a:latin typeface="+mn-lt"/>
              </a:rPr>
              <a:t> = </a:t>
            </a:r>
            <a:r>
              <a:rPr lang="en-US" dirty="0" err="1">
                <a:latin typeface="+mn-lt"/>
              </a:rPr>
              <a:t>conn.prepareStatement</a:t>
            </a:r>
            <a:r>
              <a:rPr lang="en-US" dirty="0">
                <a:latin typeface="+mn-lt"/>
              </a:rPr>
              <a:t>(</a:t>
            </a:r>
            <a:r>
              <a:rPr lang="en-US" dirty="0" err="1">
                <a:latin typeface="+mn-lt"/>
              </a:rPr>
              <a:t>sql</a:t>
            </a:r>
            <a:r>
              <a:rPr lang="en-US" dirty="0">
                <a:latin typeface="+mn-lt"/>
              </a:rPr>
              <a:t>);</a:t>
            </a:r>
          </a:p>
          <a:p>
            <a:pPr algn="l">
              <a:defRPr/>
            </a:pPr>
            <a:r>
              <a:rPr lang="en-US" dirty="0">
                <a:latin typeface="+mn-lt"/>
              </a:rPr>
              <a:t>      </a:t>
            </a:r>
            <a:r>
              <a:rPr lang="en-US" dirty="0" err="1">
                <a:latin typeface="+mn-lt"/>
              </a:rPr>
              <a:t>ps.setString</a:t>
            </a:r>
            <a:r>
              <a:rPr lang="en-US" dirty="0">
                <a:latin typeface="+mn-lt"/>
              </a:rPr>
              <a:t>(1, </a:t>
            </a:r>
            <a:r>
              <a:rPr lang="en-US" dirty="0" err="1">
                <a:latin typeface="+mn-lt"/>
              </a:rPr>
              <a:t>vehicle.getVehicleNo</a:t>
            </a:r>
            <a:r>
              <a:rPr lang="en-US" dirty="0">
                <a:latin typeface="+mn-lt"/>
              </a:rPr>
              <a:t>());</a:t>
            </a:r>
          </a:p>
          <a:p>
            <a:pPr algn="l">
              <a:defRPr/>
            </a:pPr>
            <a:r>
              <a:rPr lang="en-US" dirty="0">
                <a:latin typeface="+mn-lt"/>
              </a:rPr>
              <a:t>      </a:t>
            </a:r>
            <a:r>
              <a:rPr lang="en-US" dirty="0" err="1">
                <a:latin typeface="+mn-lt"/>
              </a:rPr>
              <a:t>ps.setString</a:t>
            </a:r>
            <a:r>
              <a:rPr lang="en-US" dirty="0">
                <a:latin typeface="+mn-lt"/>
              </a:rPr>
              <a:t>(2, </a:t>
            </a:r>
            <a:r>
              <a:rPr lang="en-US" dirty="0" err="1">
                <a:latin typeface="+mn-lt"/>
              </a:rPr>
              <a:t>vehicle.getColor</a:t>
            </a:r>
            <a:r>
              <a:rPr lang="en-US" dirty="0">
                <a:latin typeface="+mn-lt"/>
              </a:rPr>
              <a:t>());</a:t>
            </a:r>
          </a:p>
          <a:p>
            <a:pPr algn="l">
              <a:defRPr/>
            </a:pPr>
            <a:r>
              <a:rPr lang="en-US" dirty="0">
                <a:latin typeface="+mn-lt"/>
              </a:rPr>
              <a:t>      </a:t>
            </a:r>
            <a:r>
              <a:rPr lang="en-US" dirty="0" err="1">
                <a:latin typeface="+mn-lt"/>
              </a:rPr>
              <a:t>ps.setInt</a:t>
            </a:r>
            <a:r>
              <a:rPr lang="en-US" dirty="0">
                <a:latin typeface="+mn-lt"/>
              </a:rPr>
              <a:t>(3, </a:t>
            </a:r>
            <a:r>
              <a:rPr lang="en-US" dirty="0" err="1">
                <a:latin typeface="+mn-lt"/>
              </a:rPr>
              <a:t>vehicle.getWheel</a:t>
            </a:r>
            <a:r>
              <a:rPr lang="en-US" dirty="0">
                <a:latin typeface="+mn-lt"/>
              </a:rPr>
              <a:t>());</a:t>
            </a:r>
          </a:p>
          <a:p>
            <a:pPr algn="l">
              <a:defRPr/>
            </a:pPr>
            <a:r>
              <a:rPr lang="en-US" dirty="0">
                <a:latin typeface="+mn-lt"/>
              </a:rPr>
              <a:t>      </a:t>
            </a:r>
            <a:r>
              <a:rPr lang="en-US" dirty="0" err="1">
                <a:latin typeface="+mn-lt"/>
              </a:rPr>
              <a:t>ps.setInt</a:t>
            </a:r>
            <a:r>
              <a:rPr lang="en-US" dirty="0">
                <a:latin typeface="+mn-lt"/>
              </a:rPr>
              <a:t>(4, </a:t>
            </a:r>
            <a:r>
              <a:rPr lang="en-US" dirty="0" err="1">
                <a:latin typeface="+mn-lt"/>
              </a:rPr>
              <a:t>vehicle.getSeat</a:t>
            </a:r>
            <a:r>
              <a:rPr lang="en-US" dirty="0">
                <a:latin typeface="+mn-lt"/>
              </a:rPr>
              <a:t>());</a:t>
            </a:r>
          </a:p>
          <a:p>
            <a:pPr algn="l">
              <a:defRPr/>
            </a:pPr>
            <a:r>
              <a:rPr lang="en-US" dirty="0">
                <a:latin typeface="+mn-lt"/>
              </a:rPr>
              <a:t>      return </a:t>
            </a:r>
            <a:r>
              <a:rPr lang="en-US" dirty="0" err="1">
                <a:latin typeface="+mn-lt"/>
              </a:rPr>
              <a:t>ps</a:t>
            </a:r>
            <a:r>
              <a:rPr lang="en-US" dirty="0">
                <a:latin typeface="+mn-lt"/>
              </a:rPr>
              <a:t>;</a:t>
            </a:r>
          </a:p>
          <a:p>
            <a:pPr algn="l">
              <a:defRPr/>
            </a:pPr>
            <a:r>
              <a:rPr lang="en-US" dirty="0">
                <a:latin typeface="+mn-lt"/>
              </a:rPr>
              <a:t>}</a:t>
            </a:r>
          </a:p>
          <a:p>
            <a:pPr algn="l">
              <a:defRPr/>
            </a:pPr>
            <a:r>
              <a:rPr lang="en-US" dirty="0">
                <a:latin typeface="+mn-lt"/>
              </a:rPr>
              <a:t>}</a:t>
            </a:r>
          </a:p>
        </p:txBody>
      </p:sp>
      <p:sp>
        <p:nvSpPr>
          <p:cNvPr id="5"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229</a:t>
            </a:fld>
            <a:endParaRPr lang="en-US" sz="1400" dirty="0"/>
          </a:p>
        </p:txBody>
      </p:sp>
    </p:spTree>
    <p:extLst>
      <p:ext uri="{BB962C8B-B14F-4D97-AF65-F5344CB8AC3E}">
        <p14:creationId xmlns:p14="http://schemas.microsoft.com/office/powerpoint/2010/main" val="37723519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066800"/>
          </a:xfrm>
        </p:spPr>
        <p:txBody>
          <a:bodyPr/>
          <a:lstStyle/>
          <a:p>
            <a:r>
              <a:rPr lang="en-US" sz="3400" dirty="0" smtClean="0">
                <a:solidFill>
                  <a:schemeClr val="tx2">
                    <a:lumMod val="75000"/>
                  </a:schemeClr>
                </a:solidFill>
              </a:rPr>
              <a:t>Interactive Activity</a:t>
            </a:r>
            <a:endParaRPr lang="en-US" sz="3400" dirty="0">
              <a:solidFill>
                <a:schemeClr val="tx2">
                  <a:lumMod val="75000"/>
                </a:schemeClr>
              </a:solidFill>
            </a:endParaRPr>
          </a:p>
        </p:txBody>
      </p:sp>
      <p:sp>
        <p:nvSpPr>
          <p:cNvPr id="8" name="Content Placeholder 1"/>
          <p:cNvSpPr>
            <a:spLocks noGrp="1"/>
          </p:cNvSpPr>
          <p:nvPr>
            <p:ph idx="1"/>
          </p:nvPr>
        </p:nvSpPr>
        <p:spPr>
          <a:xfrm>
            <a:off x="228600" y="1447800"/>
            <a:ext cx="8686800" cy="4946650"/>
          </a:xfrm>
        </p:spPr>
        <p:txBody>
          <a:bodyPr/>
          <a:lstStyle/>
          <a:p>
            <a:r>
              <a:rPr lang="en-US" dirty="0"/>
              <a:t>State </a:t>
            </a:r>
            <a:r>
              <a:rPr lang="en-US" dirty="0" smtClean="0"/>
              <a:t>whether the given statements are True or False:</a:t>
            </a:r>
            <a:endParaRPr lang="en-US" dirty="0"/>
          </a:p>
          <a:p>
            <a:pPr marL="914400" lvl="1" indent="-514350">
              <a:buFont typeface="+mj-lt"/>
              <a:buAutoNum type="arabicPeriod"/>
            </a:pPr>
            <a:r>
              <a:rPr lang="en-US" dirty="0"/>
              <a:t>Spring has the capacity to provide enterprise services to Plain Old Java Objects.</a:t>
            </a:r>
          </a:p>
          <a:p>
            <a:pPr marL="914400" lvl="1" indent="-514350">
              <a:buFont typeface="+mj-lt"/>
              <a:buAutoNum type="arabicPeriod"/>
            </a:pPr>
            <a:r>
              <a:rPr lang="en-US" dirty="0"/>
              <a:t>Spring provides modules to address Persistence, Business and Presentation Tier.</a:t>
            </a:r>
          </a:p>
          <a:p>
            <a:pPr marL="914400" lvl="1" indent="-514350">
              <a:buFont typeface="+mj-lt"/>
              <a:buAutoNum type="arabicPeriod"/>
            </a:pPr>
            <a:r>
              <a:rPr lang="en-US" dirty="0"/>
              <a:t>Spring can be combined with third party frameworks like Struts, Hibernate or </a:t>
            </a:r>
            <a:r>
              <a:rPr lang="en-US" dirty="0" err="1"/>
              <a:t>iBatis</a:t>
            </a:r>
            <a:endParaRPr lang="en-US" dirty="0"/>
          </a:p>
          <a:p>
            <a:pPr marL="1314450" lvl="2" indent="-514350">
              <a:spcBef>
                <a:spcPts val="400"/>
              </a:spcBef>
              <a:defRPr/>
            </a:pPr>
            <a:r>
              <a:rPr lang="en-US" dirty="0" smtClean="0"/>
              <a:t>Type in your response in the Chat window.</a:t>
            </a:r>
          </a:p>
          <a:p>
            <a:pPr marL="1314450" lvl="2" indent="-514350">
              <a:spcBef>
                <a:spcPts val="400"/>
              </a:spcBef>
              <a:defRPr/>
            </a:pPr>
            <a:r>
              <a:rPr lang="en-US" dirty="0" smtClean="0"/>
              <a:t>When asked, Submit your response.</a:t>
            </a:r>
          </a:p>
          <a:p>
            <a:pPr marL="1314450" lvl="2" indent="-514350">
              <a:spcBef>
                <a:spcPts val="400"/>
              </a:spcBef>
              <a:defRPr/>
            </a:pPr>
            <a:r>
              <a:rPr lang="en-US" dirty="0" smtClean="0"/>
              <a:t>Begin now.</a:t>
            </a:r>
            <a:endParaRPr dirty="0" smtClean="0"/>
          </a:p>
        </p:txBody>
      </p:sp>
      <p:pic>
        <p:nvPicPr>
          <p:cNvPr id="3074" name="Picture 2" descr="C:\Documents and Settings\148282\Desktop\interactive-Activity.png"/>
          <p:cNvPicPr>
            <a:picLocks noChangeAspect="1" noChangeArrowheads="1"/>
          </p:cNvPicPr>
          <p:nvPr/>
        </p:nvPicPr>
        <p:blipFill>
          <a:blip r:embed="rId3" cstate="print"/>
          <a:srcRect/>
          <a:stretch>
            <a:fillRect/>
          </a:stretch>
        </p:blipFill>
        <p:spPr bwMode="auto">
          <a:xfrm>
            <a:off x="7402417" y="139453"/>
            <a:ext cx="1165439" cy="1275296"/>
          </a:xfrm>
          <a:prstGeom prst="rect">
            <a:avLst/>
          </a:prstGeom>
          <a:noFill/>
          <a:effectLst>
            <a:outerShdw blurRad="50800" dist="38100" dir="5400000" algn="t" rotWithShape="0">
              <a:prstClr val="black">
                <a:alpha val="40000"/>
              </a:prstClr>
            </a:outerShdw>
          </a:effectLst>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23</a:t>
            </a:fld>
            <a:endParaRPr lang="en-US" sz="1400" dirty="0"/>
          </a:p>
        </p:txBody>
      </p:sp>
    </p:spTree>
    <p:extLst>
      <p:ext uri="{BB962C8B-B14F-4D97-AF65-F5344CB8AC3E}">
        <p14:creationId xmlns:p14="http://schemas.microsoft.com/office/powerpoint/2010/main" val="122611653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z="3600" dirty="0" err="1" smtClean="0"/>
              <a:t>PreparedStatementCreator</a:t>
            </a:r>
            <a:r>
              <a:rPr lang="en-US" sz="3600" dirty="0" smtClean="0"/>
              <a:t> (Contd.)</a:t>
            </a:r>
          </a:p>
        </p:txBody>
      </p:sp>
      <p:sp>
        <p:nvSpPr>
          <p:cNvPr id="27651"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637BCF2E-7B3C-4F91-9028-34ABAAB88CAE}" type="slidenum">
              <a:rPr lang="en-US" b="0" smtClean="0">
                <a:solidFill>
                  <a:srgbClr val="000000"/>
                </a:solidFill>
                <a:latin typeface="Verdana" pitchFamily="34" charset="0"/>
              </a:rPr>
              <a:pPr eaLnBrk="1" hangingPunct="1"/>
              <a:t>230</a:t>
            </a:fld>
            <a:endParaRPr lang="en-US" b="0" smtClean="0">
              <a:solidFill>
                <a:srgbClr val="000000"/>
              </a:solidFill>
              <a:latin typeface="Verdana" pitchFamily="34" charset="0"/>
            </a:endParaRPr>
          </a:p>
        </p:txBody>
      </p:sp>
      <p:sp>
        <p:nvSpPr>
          <p:cNvPr id="27652" name="Rectangle 4"/>
          <p:cNvSpPr>
            <a:spLocks noChangeArrowheads="1"/>
          </p:cNvSpPr>
          <p:nvPr/>
        </p:nvSpPr>
        <p:spPr bwMode="auto">
          <a:xfrm>
            <a:off x="685800" y="2286000"/>
            <a:ext cx="8458200" cy="2585323"/>
          </a:xfrm>
          <a:prstGeom prst="rect">
            <a:avLst/>
          </a:prstGeom>
          <a:noFill/>
          <a:ln w="9525">
            <a:noFill/>
            <a:miter lim="800000"/>
            <a:headEnd/>
            <a:tailEnd/>
          </a:ln>
        </p:spPr>
        <p:txBody>
          <a:bodyPr>
            <a:spAutoFit/>
          </a:bodyPr>
          <a:lstStyle/>
          <a:p>
            <a:pPr algn="l">
              <a:defRPr/>
            </a:pPr>
            <a:r>
              <a:rPr lang="en-US" dirty="0">
                <a:latin typeface="+mn-lt"/>
              </a:rPr>
              <a:t>import </a:t>
            </a:r>
            <a:r>
              <a:rPr lang="en-US" dirty="0" err="1">
                <a:latin typeface="+mn-lt"/>
              </a:rPr>
              <a:t>org.springframework.jdbc.core.JdbcTemplate</a:t>
            </a:r>
            <a:r>
              <a:rPr lang="en-US" dirty="0">
                <a:latin typeface="+mn-lt"/>
              </a:rPr>
              <a:t>;</a:t>
            </a:r>
          </a:p>
          <a:p>
            <a:pPr algn="l">
              <a:defRPr/>
            </a:pPr>
            <a:r>
              <a:rPr lang="en-US" dirty="0">
                <a:latin typeface="+mn-lt"/>
              </a:rPr>
              <a:t> </a:t>
            </a:r>
          </a:p>
          <a:p>
            <a:pPr algn="l">
              <a:defRPr/>
            </a:pPr>
            <a:r>
              <a:rPr lang="en-US" dirty="0">
                <a:latin typeface="+mn-lt"/>
              </a:rPr>
              <a:t>public class </a:t>
            </a:r>
            <a:r>
              <a:rPr lang="en-US" dirty="0" err="1">
                <a:latin typeface="+mn-lt"/>
              </a:rPr>
              <a:t>JdbcVehicleDao</a:t>
            </a:r>
            <a:r>
              <a:rPr lang="en-US" dirty="0">
                <a:latin typeface="+mn-lt"/>
              </a:rPr>
              <a:t> implements </a:t>
            </a:r>
            <a:r>
              <a:rPr lang="en-US" dirty="0" err="1">
                <a:latin typeface="+mn-lt"/>
              </a:rPr>
              <a:t>VehicleDao</a:t>
            </a:r>
            <a:r>
              <a:rPr lang="en-US" dirty="0">
                <a:latin typeface="+mn-lt"/>
              </a:rPr>
              <a:t> {</a:t>
            </a:r>
          </a:p>
          <a:p>
            <a:pPr algn="l">
              <a:defRPr/>
            </a:pPr>
            <a:r>
              <a:rPr lang="en-US" dirty="0">
                <a:latin typeface="+mn-lt"/>
              </a:rPr>
              <a:t>...</a:t>
            </a:r>
          </a:p>
          <a:p>
            <a:pPr algn="l">
              <a:defRPr/>
            </a:pPr>
            <a:r>
              <a:rPr lang="en-US" dirty="0">
                <a:latin typeface="+mn-lt"/>
              </a:rPr>
              <a:t>public void insert(Vehicle </a:t>
            </a:r>
            <a:r>
              <a:rPr lang="en-US" dirty="0" err="1">
                <a:latin typeface="+mn-lt"/>
              </a:rPr>
              <a:t>vehicle</a:t>
            </a:r>
            <a:r>
              <a:rPr lang="en-US" dirty="0">
                <a:latin typeface="+mn-lt"/>
              </a:rPr>
              <a:t>) {</a:t>
            </a:r>
          </a:p>
          <a:p>
            <a:pPr algn="l">
              <a:defRPr/>
            </a:pPr>
            <a:r>
              <a:rPr lang="en-US" dirty="0">
                <a:latin typeface="+mn-lt"/>
              </a:rPr>
              <a:t>	</a:t>
            </a:r>
            <a:r>
              <a:rPr lang="en-US" dirty="0" err="1">
                <a:latin typeface="+mn-lt"/>
              </a:rPr>
              <a:t>JdbcTemplate</a:t>
            </a:r>
            <a:r>
              <a:rPr lang="en-US" dirty="0">
                <a:latin typeface="+mn-lt"/>
              </a:rPr>
              <a:t> </a:t>
            </a:r>
            <a:r>
              <a:rPr lang="en-US" dirty="0" err="1">
                <a:latin typeface="+mn-lt"/>
              </a:rPr>
              <a:t>jdbcTemplate</a:t>
            </a:r>
            <a:r>
              <a:rPr lang="en-US" dirty="0">
                <a:latin typeface="+mn-lt"/>
              </a:rPr>
              <a:t> = new </a:t>
            </a:r>
            <a:r>
              <a:rPr lang="en-US" dirty="0" err="1">
                <a:latin typeface="+mn-lt"/>
              </a:rPr>
              <a:t>JdbcTemplate</a:t>
            </a:r>
            <a:r>
              <a:rPr lang="en-US" dirty="0">
                <a:latin typeface="+mn-lt"/>
              </a:rPr>
              <a:t>(</a:t>
            </a:r>
            <a:r>
              <a:rPr lang="en-US" dirty="0" err="1">
                <a:latin typeface="+mn-lt"/>
              </a:rPr>
              <a:t>dataSource</a:t>
            </a:r>
            <a:r>
              <a:rPr lang="en-US" dirty="0">
                <a:latin typeface="+mn-lt"/>
              </a:rPr>
              <a:t>);</a:t>
            </a:r>
          </a:p>
          <a:p>
            <a:pPr algn="l">
              <a:defRPr/>
            </a:pPr>
            <a:r>
              <a:rPr lang="en-US" dirty="0">
                <a:latin typeface="+mn-lt"/>
              </a:rPr>
              <a:t>	</a:t>
            </a:r>
            <a:r>
              <a:rPr lang="en-US" dirty="0" err="1">
                <a:latin typeface="+mn-lt"/>
              </a:rPr>
              <a:t>jdbcTemplate.update</a:t>
            </a:r>
            <a:r>
              <a:rPr lang="en-US" dirty="0">
                <a:latin typeface="+mn-lt"/>
              </a:rPr>
              <a:t>(new </a:t>
            </a:r>
            <a:r>
              <a:rPr lang="en-US" dirty="0" err="1">
                <a:latin typeface="+mn-lt"/>
              </a:rPr>
              <a:t>InsertVehicleStatementCreator</a:t>
            </a:r>
            <a:r>
              <a:rPr lang="en-US" dirty="0">
                <a:latin typeface="+mn-lt"/>
              </a:rPr>
              <a:t>(vehicle));</a:t>
            </a:r>
          </a:p>
          <a:p>
            <a:pPr algn="l">
              <a:defRPr/>
            </a:pPr>
            <a:r>
              <a:rPr lang="en-US" dirty="0">
                <a:latin typeface="+mn-lt"/>
              </a:rPr>
              <a:t>}</a:t>
            </a:r>
          </a:p>
          <a:p>
            <a:pPr algn="l">
              <a:defRPr/>
            </a:pPr>
            <a:r>
              <a:rPr lang="en-US" dirty="0">
                <a:latin typeface="+mn-lt"/>
              </a:rPr>
              <a:t>}</a:t>
            </a:r>
          </a:p>
        </p:txBody>
      </p:sp>
      <p:sp>
        <p:nvSpPr>
          <p:cNvPr id="25605" name="TextBox 5"/>
          <p:cNvSpPr txBox="1">
            <a:spLocks noChangeArrowheads="1"/>
          </p:cNvSpPr>
          <p:nvPr/>
        </p:nvSpPr>
        <p:spPr bwMode="auto">
          <a:xfrm>
            <a:off x="0" y="1455737"/>
            <a:ext cx="8534400" cy="830263"/>
          </a:xfrm>
          <a:prstGeom prst="rect">
            <a:avLst/>
          </a:prstGeom>
          <a:noFill/>
          <a:ln w="9525">
            <a:noFill/>
            <a:miter lim="800000"/>
            <a:headEnd/>
            <a:tailEnd/>
          </a:ln>
        </p:spPr>
        <p:txBody>
          <a:bodyPr>
            <a:spAutoFit/>
          </a:bodyPr>
          <a:lstStyle/>
          <a:p>
            <a:pPr marL="509588" lvl="1" indent="-342900" algn="l">
              <a:buFont typeface="Arial" pitchFamily="34" charset="0"/>
              <a:buChar char="•"/>
              <a:defRPr/>
            </a:pPr>
            <a:r>
              <a:rPr lang="en-US" sz="2400" dirty="0">
                <a:latin typeface="+mn-lt"/>
              </a:rPr>
              <a:t> </a:t>
            </a:r>
            <a:r>
              <a:rPr lang="en-US" sz="2400" b="0" dirty="0" smtClean="0">
                <a:latin typeface="+mn-lt"/>
              </a:rPr>
              <a:t>Now</a:t>
            </a:r>
            <a:r>
              <a:rPr lang="en-US" sz="2400" b="0" dirty="0">
                <a:latin typeface="+mn-lt"/>
              </a:rPr>
              <a:t>, you can use this statement creator to  simplify the vehicle insert operation.</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230</a:t>
            </a:fld>
            <a:endParaRPr lang="en-US" sz="1400" dirty="0"/>
          </a:p>
        </p:txBody>
      </p:sp>
    </p:spTree>
    <p:extLst>
      <p:ext uri="{BB962C8B-B14F-4D97-AF65-F5344CB8AC3E}">
        <p14:creationId xmlns:p14="http://schemas.microsoft.com/office/powerpoint/2010/main" val="60762130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z="3600" dirty="0" err="1" smtClean="0"/>
              <a:t>PreparedStatementSetter</a:t>
            </a:r>
            <a:endParaRPr lang="en-US" sz="3600" dirty="0" smtClean="0"/>
          </a:p>
        </p:txBody>
      </p:sp>
      <p:sp>
        <p:nvSpPr>
          <p:cNvPr id="28675" name="Content Placeholder 2"/>
          <p:cNvSpPr>
            <a:spLocks noGrp="1"/>
          </p:cNvSpPr>
          <p:nvPr>
            <p:ph idx="1"/>
          </p:nvPr>
        </p:nvSpPr>
        <p:spPr>
          <a:xfrm>
            <a:off x="228600" y="1447800"/>
            <a:ext cx="8686800" cy="914400"/>
          </a:xfrm>
        </p:spPr>
        <p:txBody>
          <a:bodyPr/>
          <a:lstStyle/>
          <a:p>
            <a:r>
              <a:rPr lang="en-US" dirty="0" smtClean="0"/>
              <a:t>It performs only the parameter binding task of the overall update process.</a:t>
            </a:r>
          </a:p>
        </p:txBody>
      </p:sp>
      <p:sp>
        <p:nvSpPr>
          <p:cNvPr id="2867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89F7DA89-2021-4E67-A7A3-007AE7878C6A}" type="slidenum">
              <a:rPr lang="en-US" b="0" smtClean="0">
                <a:solidFill>
                  <a:srgbClr val="000000"/>
                </a:solidFill>
                <a:latin typeface="Verdana" pitchFamily="34" charset="0"/>
              </a:rPr>
              <a:pPr eaLnBrk="1" hangingPunct="1"/>
              <a:t>231</a:t>
            </a:fld>
            <a:endParaRPr lang="en-US" b="0" smtClean="0">
              <a:solidFill>
                <a:srgbClr val="000000"/>
              </a:solidFill>
              <a:latin typeface="Verdana" pitchFamily="34" charset="0"/>
            </a:endParaRPr>
          </a:p>
        </p:txBody>
      </p:sp>
      <p:sp>
        <p:nvSpPr>
          <p:cNvPr id="28677" name="Rectangle 4"/>
          <p:cNvSpPr>
            <a:spLocks noChangeArrowheads="1"/>
          </p:cNvSpPr>
          <p:nvPr/>
        </p:nvSpPr>
        <p:spPr bwMode="auto">
          <a:xfrm>
            <a:off x="685800" y="2386012"/>
            <a:ext cx="8305800" cy="4247317"/>
          </a:xfrm>
          <a:prstGeom prst="rect">
            <a:avLst/>
          </a:prstGeom>
          <a:noFill/>
          <a:ln w="9525">
            <a:noFill/>
            <a:miter lim="800000"/>
            <a:headEnd/>
            <a:tailEnd/>
          </a:ln>
        </p:spPr>
        <p:txBody>
          <a:bodyPr wrap="square">
            <a:spAutoFit/>
          </a:bodyPr>
          <a:lstStyle/>
          <a:p>
            <a:pPr algn="l">
              <a:defRPr/>
            </a:pPr>
            <a:r>
              <a:rPr lang="en-US" dirty="0">
                <a:latin typeface="+mn-lt"/>
              </a:rPr>
              <a:t>public class </a:t>
            </a:r>
            <a:r>
              <a:rPr lang="en-US" dirty="0" err="1">
                <a:latin typeface="+mn-lt"/>
              </a:rPr>
              <a:t>JdbcVehicleDao</a:t>
            </a:r>
            <a:r>
              <a:rPr lang="en-US" dirty="0">
                <a:latin typeface="+mn-lt"/>
              </a:rPr>
              <a:t> implements </a:t>
            </a:r>
            <a:r>
              <a:rPr lang="en-US" dirty="0" err="1">
                <a:latin typeface="+mn-lt"/>
              </a:rPr>
              <a:t>VehicleDao</a:t>
            </a:r>
            <a:r>
              <a:rPr lang="en-US" dirty="0">
                <a:latin typeface="+mn-lt"/>
              </a:rPr>
              <a:t> {</a:t>
            </a:r>
          </a:p>
          <a:p>
            <a:pPr algn="l">
              <a:defRPr/>
            </a:pPr>
            <a:r>
              <a:rPr lang="en-US" dirty="0">
                <a:latin typeface="+mn-lt"/>
              </a:rPr>
              <a:t>public void insert(final Vehicle </a:t>
            </a:r>
            <a:r>
              <a:rPr lang="en-US" dirty="0" err="1">
                <a:latin typeface="+mn-lt"/>
              </a:rPr>
              <a:t>vehicle</a:t>
            </a:r>
            <a:r>
              <a:rPr lang="en-US" dirty="0">
                <a:latin typeface="+mn-lt"/>
              </a:rPr>
              <a:t>) {</a:t>
            </a:r>
          </a:p>
          <a:p>
            <a:pPr algn="l">
              <a:defRPr/>
            </a:pPr>
            <a:r>
              <a:rPr lang="en-US" dirty="0">
                <a:latin typeface="+mn-lt"/>
              </a:rPr>
              <a:t>	String </a:t>
            </a:r>
            <a:r>
              <a:rPr lang="en-US" dirty="0" err="1">
                <a:latin typeface="+mn-lt"/>
              </a:rPr>
              <a:t>sql</a:t>
            </a:r>
            <a:r>
              <a:rPr lang="en-US" dirty="0">
                <a:latin typeface="+mn-lt"/>
              </a:rPr>
              <a:t> = "INSERT INTO VEHICLE (VEHICLE_NO, COLOR, WHEEL, SEAT) "</a:t>
            </a:r>
          </a:p>
          <a:p>
            <a:pPr algn="l">
              <a:defRPr/>
            </a:pPr>
            <a:r>
              <a:rPr lang="en-US" dirty="0">
                <a:latin typeface="+mn-lt"/>
              </a:rPr>
              <a:t>	+ "VALUES (?, ?, ?, ?)";</a:t>
            </a:r>
          </a:p>
          <a:p>
            <a:pPr algn="l">
              <a:defRPr/>
            </a:pPr>
            <a:r>
              <a:rPr lang="en-US" dirty="0">
                <a:latin typeface="+mn-lt"/>
              </a:rPr>
              <a:t>	</a:t>
            </a:r>
            <a:r>
              <a:rPr lang="en-US" dirty="0" err="1">
                <a:latin typeface="+mn-lt"/>
              </a:rPr>
              <a:t>JdbcTemplate</a:t>
            </a:r>
            <a:r>
              <a:rPr lang="en-US" dirty="0">
                <a:latin typeface="+mn-lt"/>
              </a:rPr>
              <a:t> </a:t>
            </a:r>
            <a:r>
              <a:rPr lang="en-US" dirty="0" err="1">
                <a:latin typeface="+mn-lt"/>
              </a:rPr>
              <a:t>jdbcTemplate</a:t>
            </a:r>
            <a:r>
              <a:rPr lang="en-US" dirty="0">
                <a:latin typeface="+mn-lt"/>
              </a:rPr>
              <a:t> = new </a:t>
            </a:r>
            <a:r>
              <a:rPr lang="en-US" dirty="0" err="1">
                <a:latin typeface="+mn-lt"/>
              </a:rPr>
              <a:t>JdbcTemplate</a:t>
            </a:r>
            <a:r>
              <a:rPr lang="en-US" dirty="0">
                <a:latin typeface="+mn-lt"/>
              </a:rPr>
              <a:t>(</a:t>
            </a:r>
            <a:r>
              <a:rPr lang="en-US" dirty="0" err="1">
                <a:latin typeface="+mn-lt"/>
              </a:rPr>
              <a:t>dataSource</a:t>
            </a:r>
            <a:r>
              <a:rPr lang="en-US" dirty="0">
                <a:latin typeface="+mn-lt"/>
              </a:rPr>
              <a:t>);</a:t>
            </a:r>
          </a:p>
          <a:p>
            <a:pPr algn="l">
              <a:defRPr/>
            </a:pPr>
            <a:r>
              <a:rPr lang="en-US" dirty="0">
                <a:latin typeface="+mn-lt"/>
              </a:rPr>
              <a:t>	</a:t>
            </a:r>
            <a:r>
              <a:rPr lang="en-US" dirty="0" err="1">
                <a:latin typeface="+mn-lt"/>
              </a:rPr>
              <a:t>JdbcTemplate.update</a:t>
            </a:r>
            <a:r>
              <a:rPr lang="en-US" dirty="0">
                <a:latin typeface="+mn-lt"/>
              </a:rPr>
              <a:t>(</a:t>
            </a:r>
            <a:r>
              <a:rPr lang="en-US" dirty="0" err="1">
                <a:latin typeface="+mn-lt"/>
              </a:rPr>
              <a:t>sql</a:t>
            </a:r>
            <a:r>
              <a:rPr lang="en-US" dirty="0">
                <a:latin typeface="+mn-lt"/>
              </a:rPr>
              <a:t>, new </a:t>
            </a:r>
            <a:r>
              <a:rPr lang="en-US" dirty="0" err="1">
                <a:latin typeface="+mn-lt"/>
              </a:rPr>
              <a:t>PreparedStatementSetter</a:t>
            </a:r>
            <a:r>
              <a:rPr lang="en-US" dirty="0">
                <a:latin typeface="+mn-lt"/>
              </a:rPr>
              <a:t>() {</a:t>
            </a:r>
          </a:p>
          <a:p>
            <a:pPr algn="l">
              <a:defRPr/>
            </a:pPr>
            <a:r>
              <a:rPr lang="en-US" dirty="0">
                <a:latin typeface="+mn-lt"/>
              </a:rPr>
              <a:t>	           public void </a:t>
            </a:r>
            <a:r>
              <a:rPr lang="en-US" dirty="0" err="1">
                <a:latin typeface="+mn-lt"/>
              </a:rPr>
              <a:t>setValues</a:t>
            </a:r>
            <a:r>
              <a:rPr lang="en-US" dirty="0">
                <a:latin typeface="+mn-lt"/>
              </a:rPr>
              <a:t>(</a:t>
            </a:r>
            <a:r>
              <a:rPr lang="en-US" dirty="0" err="1">
                <a:latin typeface="+mn-lt"/>
              </a:rPr>
              <a:t>PreparedStatement</a:t>
            </a:r>
            <a:r>
              <a:rPr lang="en-US" dirty="0">
                <a:latin typeface="+mn-lt"/>
              </a:rPr>
              <a:t> </a:t>
            </a:r>
            <a:r>
              <a:rPr lang="en-US" dirty="0" err="1">
                <a:latin typeface="+mn-lt"/>
              </a:rPr>
              <a:t>ps</a:t>
            </a:r>
            <a:r>
              <a:rPr lang="en-US" dirty="0">
                <a:latin typeface="+mn-lt"/>
              </a:rPr>
              <a:t>) throws </a:t>
            </a:r>
            <a:r>
              <a:rPr lang="en-US" dirty="0" err="1">
                <a:latin typeface="+mn-lt"/>
              </a:rPr>
              <a:t>SQLException</a:t>
            </a:r>
            <a:r>
              <a:rPr lang="en-US" dirty="0">
                <a:latin typeface="+mn-lt"/>
              </a:rPr>
              <a:t> {</a:t>
            </a:r>
          </a:p>
          <a:p>
            <a:pPr algn="l">
              <a:defRPr/>
            </a:pPr>
            <a:r>
              <a:rPr lang="en-US" dirty="0">
                <a:latin typeface="+mn-lt"/>
              </a:rPr>
              <a:t>		</a:t>
            </a:r>
            <a:r>
              <a:rPr lang="en-US" dirty="0" err="1">
                <a:latin typeface="+mn-lt"/>
              </a:rPr>
              <a:t>ps.setString</a:t>
            </a:r>
            <a:r>
              <a:rPr lang="en-US" dirty="0">
                <a:latin typeface="+mn-lt"/>
              </a:rPr>
              <a:t>(1, </a:t>
            </a:r>
            <a:r>
              <a:rPr lang="en-US" dirty="0" err="1">
                <a:latin typeface="+mn-lt"/>
              </a:rPr>
              <a:t>vehicle.getVehicleNo</a:t>
            </a:r>
            <a:r>
              <a:rPr lang="en-US" dirty="0">
                <a:latin typeface="+mn-lt"/>
              </a:rPr>
              <a:t>());</a:t>
            </a:r>
          </a:p>
          <a:p>
            <a:pPr algn="l">
              <a:defRPr/>
            </a:pPr>
            <a:r>
              <a:rPr lang="en-US" dirty="0">
                <a:latin typeface="+mn-lt"/>
              </a:rPr>
              <a:t>		</a:t>
            </a:r>
            <a:r>
              <a:rPr lang="en-US" dirty="0" err="1">
                <a:latin typeface="+mn-lt"/>
              </a:rPr>
              <a:t>ps.setString</a:t>
            </a:r>
            <a:r>
              <a:rPr lang="en-US" dirty="0">
                <a:latin typeface="+mn-lt"/>
              </a:rPr>
              <a:t>(2, </a:t>
            </a:r>
            <a:r>
              <a:rPr lang="en-US" dirty="0" err="1">
                <a:latin typeface="+mn-lt"/>
              </a:rPr>
              <a:t>vehicle.getColor</a:t>
            </a:r>
            <a:r>
              <a:rPr lang="en-US" dirty="0">
                <a:latin typeface="+mn-lt"/>
              </a:rPr>
              <a:t>());</a:t>
            </a:r>
          </a:p>
          <a:p>
            <a:pPr algn="l">
              <a:defRPr/>
            </a:pPr>
            <a:r>
              <a:rPr lang="en-US" dirty="0">
                <a:latin typeface="+mn-lt"/>
              </a:rPr>
              <a:t>		</a:t>
            </a:r>
            <a:r>
              <a:rPr lang="en-US" dirty="0" err="1">
                <a:latin typeface="+mn-lt"/>
              </a:rPr>
              <a:t>ps.setInt</a:t>
            </a:r>
            <a:r>
              <a:rPr lang="en-US" dirty="0">
                <a:latin typeface="+mn-lt"/>
              </a:rPr>
              <a:t>(3, </a:t>
            </a:r>
            <a:r>
              <a:rPr lang="en-US" dirty="0" err="1">
                <a:latin typeface="+mn-lt"/>
              </a:rPr>
              <a:t>vehicle.getWheel</a:t>
            </a:r>
            <a:r>
              <a:rPr lang="en-US" dirty="0">
                <a:latin typeface="+mn-lt"/>
              </a:rPr>
              <a:t>());</a:t>
            </a:r>
          </a:p>
          <a:p>
            <a:pPr algn="l">
              <a:defRPr/>
            </a:pPr>
            <a:r>
              <a:rPr lang="en-US" dirty="0">
                <a:latin typeface="+mn-lt"/>
              </a:rPr>
              <a:t>		</a:t>
            </a:r>
            <a:r>
              <a:rPr lang="en-US" dirty="0" err="1">
                <a:latin typeface="+mn-lt"/>
              </a:rPr>
              <a:t>ps.setInt</a:t>
            </a:r>
            <a:r>
              <a:rPr lang="en-US" dirty="0">
                <a:latin typeface="+mn-lt"/>
              </a:rPr>
              <a:t>(4, </a:t>
            </a:r>
            <a:r>
              <a:rPr lang="en-US" dirty="0" err="1">
                <a:latin typeface="+mn-lt"/>
              </a:rPr>
              <a:t>vehicle.getSeat</a:t>
            </a:r>
            <a:r>
              <a:rPr lang="en-US" dirty="0">
                <a:latin typeface="+mn-lt"/>
              </a:rPr>
              <a:t>());</a:t>
            </a:r>
          </a:p>
          <a:p>
            <a:pPr algn="l">
              <a:defRPr/>
            </a:pPr>
            <a:r>
              <a:rPr lang="en-US" dirty="0">
                <a:latin typeface="+mn-lt"/>
              </a:rPr>
              <a:t>		}</a:t>
            </a:r>
          </a:p>
          <a:p>
            <a:pPr algn="l">
              <a:defRPr/>
            </a:pPr>
            <a:r>
              <a:rPr lang="en-US" dirty="0">
                <a:latin typeface="+mn-lt"/>
              </a:rPr>
              <a:t>       });</a:t>
            </a:r>
          </a:p>
          <a:p>
            <a:pPr algn="l">
              <a:defRPr/>
            </a:pPr>
            <a:r>
              <a:rPr lang="en-US" dirty="0">
                <a:latin typeface="+mn-lt"/>
              </a:rPr>
              <a:t>    }</a:t>
            </a:r>
          </a:p>
          <a:p>
            <a:pPr algn="l">
              <a:defRPr/>
            </a:pPr>
            <a:r>
              <a:rPr lang="en-US" dirty="0">
                <a:latin typeface="+mn-lt"/>
              </a:rPr>
              <a: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231</a:t>
            </a:fld>
            <a:endParaRPr lang="en-US" sz="1400" dirty="0"/>
          </a:p>
        </p:txBody>
      </p:sp>
    </p:spTree>
    <p:extLst>
      <p:ext uri="{BB962C8B-B14F-4D97-AF65-F5344CB8AC3E}">
        <p14:creationId xmlns:p14="http://schemas.microsoft.com/office/powerpoint/2010/main" val="258584396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447800" y="0"/>
            <a:ext cx="7696200" cy="1142999"/>
          </a:xfrm>
        </p:spPr>
        <p:txBody>
          <a:bodyPr/>
          <a:lstStyle/>
          <a:p>
            <a:r>
              <a:rPr lang="en-US" sz="3600" dirty="0" smtClean="0"/>
              <a:t>SQL Statement and Parameter Values</a:t>
            </a:r>
          </a:p>
        </p:txBody>
      </p:sp>
      <p:sp>
        <p:nvSpPr>
          <p:cNvPr id="29699" name="Content Placeholder 2"/>
          <p:cNvSpPr>
            <a:spLocks noGrp="1"/>
          </p:cNvSpPr>
          <p:nvPr>
            <p:ph idx="1"/>
          </p:nvPr>
        </p:nvSpPr>
        <p:spPr>
          <a:xfrm>
            <a:off x="228600" y="1447800"/>
            <a:ext cx="8686800" cy="2819400"/>
          </a:xfrm>
        </p:spPr>
        <p:txBody>
          <a:bodyPr/>
          <a:lstStyle/>
          <a:p>
            <a:r>
              <a:rPr lang="en-US" dirty="0" smtClean="0"/>
              <a:t>Finally, the simplest version of the update() method accepts a SQL statement and an object array as statement parameters. </a:t>
            </a:r>
          </a:p>
          <a:p>
            <a:r>
              <a:rPr lang="en-US" dirty="0" smtClean="0"/>
              <a:t>It will create a </a:t>
            </a:r>
            <a:r>
              <a:rPr lang="en-US" dirty="0" err="1" smtClean="0"/>
              <a:t>PreparedStatement</a:t>
            </a:r>
            <a:r>
              <a:rPr lang="en-US" dirty="0" smtClean="0"/>
              <a:t> object from your SQL statement and bind the parameters for you. </a:t>
            </a:r>
          </a:p>
          <a:p>
            <a:r>
              <a:rPr lang="en-US" dirty="0" smtClean="0"/>
              <a:t>Therefore, you don’t have to override any of the tasks in the update process.</a:t>
            </a:r>
          </a:p>
        </p:txBody>
      </p:sp>
      <p:sp>
        <p:nvSpPr>
          <p:cNvPr id="2970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5DE6241E-C146-4E91-88A3-129CDA580EB1}" type="slidenum">
              <a:rPr lang="en-US" b="0" smtClean="0">
                <a:solidFill>
                  <a:srgbClr val="000000"/>
                </a:solidFill>
                <a:latin typeface="Verdana" pitchFamily="34" charset="0"/>
              </a:rPr>
              <a:pPr eaLnBrk="1" hangingPunct="1"/>
              <a:t>232</a:t>
            </a:fld>
            <a:endParaRPr lang="en-US" b="0" smtClean="0">
              <a:solidFill>
                <a:srgbClr val="000000"/>
              </a:solidFill>
              <a:latin typeface="Verdana" pitchFamily="34" charset="0"/>
            </a:endParaRPr>
          </a:p>
        </p:txBody>
      </p:sp>
      <p:sp>
        <p:nvSpPr>
          <p:cNvPr id="29701" name="Rectangle 5"/>
          <p:cNvSpPr>
            <a:spLocks noChangeArrowheads="1"/>
          </p:cNvSpPr>
          <p:nvPr/>
        </p:nvSpPr>
        <p:spPr bwMode="auto">
          <a:xfrm>
            <a:off x="304800" y="4432300"/>
            <a:ext cx="8610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dirty="0"/>
              <a:t>public void insert(final Vehicle vehicle) {</a:t>
            </a:r>
          </a:p>
          <a:p>
            <a:pPr algn="l"/>
            <a:r>
              <a:rPr lang="en-US" dirty="0"/>
              <a:t>	String </a:t>
            </a:r>
            <a:r>
              <a:rPr lang="en-US" dirty="0" err="1"/>
              <a:t>sql</a:t>
            </a:r>
            <a:r>
              <a:rPr lang="en-US" dirty="0"/>
              <a:t> = "INSERT INTO VEHICLE (VEHICLE_NO, COLOR, WHEEL, SEAT) "</a:t>
            </a:r>
          </a:p>
          <a:p>
            <a:pPr algn="l"/>
            <a:r>
              <a:rPr lang="en-US" dirty="0"/>
              <a:t>	+ "VALUES (?, ?, ?, ?)";</a:t>
            </a:r>
          </a:p>
          <a:p>
            <a:pPr algn="l"/>
            <a:r>
              <a:rPr lang="en-US" dirty="0"/>
              <a:t>	</a:t>
            </a:r>
            <a:r>
              <a:rPr lang="en-US" dirty="0" err="1"/>
              <a:t>JdbcTemplate</a:t>
            </a:r>
            <a:r>
              <a:rPr lang="en-US" dirty="0"/>
              <a:t> </a:t>
            </a:r>
            <a:r>
              <a:rPr lang="en-US" dirty="0" err="1"/>
              <a:t>jdbcTemplate</a:t>
            </a:r>
            <a:r>
              <a:rPr lang="en-US" dirty="0"/>
              <a:t> = new </a:t>
            </a:r>
            <a:r>
              <a:rPr lang="en-US" dirty="0" err="1"/>
              <a:t>JdbcTemplate</a:t>
            </a:r>
            <a:r>
              <a:rPr lang="en-US" dirty="0"/>
              <a:t>(</a:t>
            </a:r>
            <a:r>
              <a:rPr lang="en-US" dirty="0" err="1"/>
              <a:t>dataSource</a:t>
            </a:r>
            <a:r>
              <a:rPr lang="en-US" dirty="0"/>
              <a:t>);</a:t>
            </a:r>
          </a:p>
          <a:p>
            <a:pPr lvl="2" algn="l"/>
            <a:r>
              <a:rPr lang="en-US" dirty="0" err="1"/>
              <a:t>jdbcTemplate.update</a:t>
            </a:r>
            <a:r>
              <a:rPr lang="en-US" dirty="0"/>
              <a:t>(</a:t>
            </a:r>
            <a:r>
              <a:rPr lang="en-US" dirty="0" err="1"/>
              <a:t>sql</a:t>
            </a:r>
            <a:r>
              <a:rPr lang="en-US" dirty="0"/>
              <a:t>, new Object[] { </a:t>
            </a:r>
            <a:r>
              <a:rPr lang="en-US" dirty="0" err="1"/>
              <a:t>vehicle.getVehicleNo</a:t>
            </a:r>
            <a:r>
              <a:rPr lang="en-US" dirty="0"/>
              <a:t>(),</a:t>
            </a:r>
          </a:p>
          <a:p>
            <a:pPr algn="l"/>
            <a:r>
              <a:rPr lang="en-US" dirty="0"/>
              <a:t>		</a:t>
            </a:r>
            <a:r>
              <a:rPr lang="en-US" dirty="0" err="1"/>
              <a:t>vehicle.getColor</a:t>
            </a:r>
            <a:r>
              <a:rPr lang="en-US" dirty="0"/>
              <a:t>(),</a:t>
            </a:r>
            <a:r>
              <a:rPr lang="en-US" dirty="0" err="1"/>
              <a:t>vehicle.getWheel</a:t>
            </a:r>
            <a:r>
              <a:rPr lang="en-US" dirty="0"/>
              <a:t>(), </a:t>
            </a:r>
            <a:r>
              <a:rPr lang="en-US" dirty="0" err="1"/>
              <a:t>vehicle.getSeat</a:t>
            </a:r>
            <a:r>
              <a:rPr lang="en-US" dirty="0"/>
              <a:t>() });</a:t>
            </a:r>
          </a:p>
          <a:p>
            <a:pPr algn="l"/>
            <a:r>
              <a:rPr lang="en-US" dirty="0"/>
              <a: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232</a:t>
            </a:fld>
            <a:endParaRPr lang="en-US" sz="1400" dirty="0"/>
          </a:p>
        </p:txBody>
      </p:sp>
    </p:spTree>
    <p:extLst>
      <p:ext uri="{BB962C8B-B14F-4D97-AF65-F5344CB8AC3E}">
        <p14:creationId xmlns:p14="http://schemas.microsoft.com/office/powerpoint/2010/main" val="205690328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447800" y="0"/>
            <a:ext cx="7467600" cy="1219199"/>
          </a:xfrm>
        </p:spPr>
        <p:txBody>
          <a:bodyPr/>
          <a:lstStyle/>
          <a:p>
            <a:r>
              <a:rPr lang="en-US" sz="3600" dirty="0" smtClean="0"/>
              <a:t>Simplifying JDBC Template Creation</a:t>
            </a:r>
          </a:p>
        </p:txBody>
      </p:sp>
      <p:sp>
        <p:nvSpPr>
          <p:cNvPr id="30723" name="Content Placeholder 2"/>
          <p:cNvSpPr>
            <a:spLocks noGrp="1"/>
          </p:cNvSpPr>
          <p:nvPr>
            <p:ph idx="1"/>
          </p:nvPr>
        </p:nvSpPr>
        <p:spPr>
          <a:xfrm>
            <a:off x="228600" y="1447800"/>
            <a:ext cx="8686800" cy="1295400"/>
          </a:xfrm>
        </p:spPr>
        <p:txBody>
          <a:bodyPr/>
          <a:lstStyle/>
          <a:p>
            <a:r>
              <a:rPr lang="en-US" dirty="0" smtClean="0"/>
              <a:t>The </a:t>
            </a:r>
            <a:r>
              <a:rPr lang="en-US" dirty="0" err="1" smtClean="0"/>
              <a:t>JdbcTemplate</a:t>
            </a:r>
            <a:r>
              <a:rPr lang="en-US" dirty="0" smtClean="0"/>
              <a:t> class is designed to be thread-safe, so you can declare a single instance of it in the </a:t>
            </a:r>
            <a:r>
              <a:rPr lang="en-US" dirty="0" err="1" smtClean="0"/>
              <a:t>IoC</a:t>
            </a:r>
            <a:r>
              <a:rPr lang="en-US" dirty="0" smtClean="0"/>
              <a:t> container and inject this instance into all your DAO instances.</a:t>
            </a:r>
          </a:p>
        </p:txBody>
      </p:sp>
      <p:sp>
        <p:nvSpPr>
          <p:cNvPr id="30724"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BEF9223F-633E-4291-A565-5ECFF7E9A714}" type="slidenum">
              <a:rPr lang="en-US" b="0" smtClean="0">
                <a:solidFill>
                  <a:srgbClr val="000000"/>
                </a:solidFill>
                <a:latin typeface="Verdana" pitchFamily="34" charset="0"/>
              </a:rPr>
              <a:pPr eaLnBrk="1" hangingPunct="1"/>
              <a:t>233</a:t>
            </a:fld>
            <a:endParaRPr lang="en-US" b="0" smtClean="0">
              <a:solidFill>
                <a:srgbClr val="000000"/>
              </a:solidFill>
              <a:latin typeface="Verdana" pitchFamily="34" charset="0"/>
            </a:endParaRPr>
          </a:p>
        </p:txBody>
      </p:sp>
      <p:sp>
        <p:nvSpPr>
          <p:cNvPr id="30725" name="Rectangle 4"/>
          <p:cNvSpPr>
            <a:spLocks noChangeArrowheads="1"/>
          </p:cNvSpPr>
          <p:nvPr/>
        </p:nvSpPr>
        <p:spPr bwMode="auto">
          <a:xfrm>
            <a:off x="685800" y="2743200"/>
            <a:ext cx="7924800" cy="3140075"/>
          </a:xfrm>
          <a:prstGeom prst="rect">
            <a:avLst/>
          </a:prstGeom>
          <a:noFill/>
          <a:ln w="9525">
            <a:noFill/>
            <a:miter lim="800000"/>
            <a:headEnd/>
            <a:tailEnd/>
          </a:ln>
        </p:spPr>
        <p:txBody>
          <a:bodyPr>
            <a:spAutoFit/>
          </a:bodyPr>
          <a:lstStyle/>
          <a:p>
            <a:pPr algn="l">
              <a:defRPr/>
            </a:pPr>
            <a:r>
              <a:rPr lang="en-US" dirty="0">
                <a:latin typeface="+mn-lt"/>
              </a:rPr>
              <a:t>&lt;beans ...&gt;</a:t>
            </a:r>
          </a:p>
          <a:p>
            <a:pPr algn="l">
              <a:defRPr/>
            </a:pPr>
            <a:r>
              <a:rPr lang="en-US" dirty="0">
                <a:latin typeface="+mn-lt"/>
              </a:rPr>
              <a:t>...</a:t>
            </a:r>
          </a:p>
          <a:p>
            <a:pPr algn="l">
              <a:defRPr/>
            </a:pPr>
            <a:r>
              <a:rPr lang="en-US" dirty="0">
                <a:latin typeface="+mn-lt"/>
              </a:rPr>
              <a:t>&lt;bean id="</a:t>
            </a:r>
            <a:r>
              <a:rPr lang="en-US" dirty="0" err="1">
                <a:latin typeface="+mn-lt"/>
              </a:rPr>
              <a:t>jdbcTemplate</a:t>
            </a:r>
            <a:r>
              <a:rPr lang="en-US" dirty="0">
                <a:latin typeface="+mn-lt"/>
              </a:rPr>
              <a:t>"</a:t>
            </a:r>
          </a:p>
          <a:p>
            <a:pPr algn="l">
              <a:defRPr/>
            </a:pPr>
            <a:r>
              <a:rPr lang="en-US" dirty="0">
                <a:latin typeface="+mn-lt"/>
              </a:rPr>
              <a:t>class="</a:t>
            </a:r>
            <a:r>
              <a:rPr lang="en-US" dirty="0" err="1">
                <a:latin typeface="+mn-lt"/>
              </a:rPr>
              <a:t>org.springframework.jdbc.core.JdbcTemplate</a:t>
            </a:r>
            <a:r>
              <a:rPr lang="en-US" dirty="0">
                <a:latin typeface="+mn-lt"/>
              </a:rPr>
              <a:t>"&gt;</a:t>
            </a:r>
          </a:p>
          <a:p>
            <a:pPr algn="l">
              <a:defRPr/>
            </a:pPr>
            <a:r>
              <a:rPr lang="en-US" dirty="0">
                <a:latin typeface="+mn-lt"/>
              </a:rPr>
              <a:t>&lt;property name="</a:t>
            </a:r>
            <a:r>
              <a:rPr lang="en-US" dirty="0" err="1">
                <a:latin typeface="+mn-lt"/>
              </a:rPr>
              <a:t>dataSource</a:t>
            </a:r>
            <a:r>
              <a:rPr lang="en-US" dirty="0">
                <a:latin typeface="+mn-lt"/>
              </a:rPr>
              <a:t>" ref="</a:t>
            </a:r>
            <a:r>
              <a:rPr lang="en-US" dirty="0" err="1">
                <a:latin typeface="+mn-lt"/>
              </a:rPr>
              <a:t>dataSource</a:t>
            </a:r>
            <a:r>
              <a:rPr lang="en-US" dirty="0">
                <a:latin typeface="+mn-lt"/>
              </a:rPr>
              <a:t>" /&gt;</a:t>
            </a:r>
          </a:p>
          <a:p>
            <a:pPr algn="l">
              <a:defRPr/>
            </a:pPr>
            <a:r>
              <a:rPr lang="en-US" dirty="0">
                <a:latin typeface="+mn-lt"/>
              </a:rPr>
              <a:t>&lt;/bean&gt;</a:t>
            </a:r>
          </a:p>
          <a:p>
            <a:pPr algn="l">
              <a:defRPr/>
            </a:pPr>
            <a:r>
              <a:rPr lang="en-US" dirty="0">
                <a:latin typeface="+mn-lt"/>
              </a:rPr>
              <a:t>&lt;bean id="</a:t>
            </a:r>
            <a:r>
              <a:rPr lang="en-US" dirty="0" err="1">
                <a:latin typeface="+mn-lt"/>
              </a:rPr>
              <a:t>vehicleDao</a:t>
            </a:r>
            <a:r>
              <a:rPr lang="en-US" dirty="0">
                <a:latin typeface="+mn-lt"/>
              </a:rPr>
              <a:t>"</a:t>
            </a:r>
          </a:p>
          <a:p>
            <a:pPr algn="l">
              <a:defRPr/>
            </a:pPr>
            <a:r>
              <a:rPr lang="en-US" dirty="0">
                <a:latin typeface="+mn-lt"/>
              </a:rPr>
              <a:t>class=“</a:t>
            </a:r>
            <a:r>
              <a:rPr lang="en-US" dirty="0" err="1">
                <a:latin typeface="+mn-lt"/>
              </a:rPr>
              <a:t>com.spring.dao.JdbcVehicleDao</a:t>
            </a:r>
            <a:r>
              <a:rPr lang="en-US" dirty="0">
                <a:latin typeface="+mn-lt"/>
              </a:rPr>
              <a:t>"&gt;</a:t>
            </a:r>
          </a:p>
          <a:p>
            <a:pPr algn="l">
              <a:defRPr/>
            </a:pPr>
            <a:r>
              <a:rPr lang="en-US" dirty="0">
                <a:latin typeface="+mn-lt"/>
              </a:rPr>
              <a:t>&lt;property name="</a:t>
            </a:r>
            <a:r>
              <a:rPr lang="en-US" dirty="0" err="1">
                <a:latin typeface="+mn-lt"/>
              </a:rPr>
              <a:t>jdbcTemplate</a:t>
            </a:r>
            <a:r>
              <a:rPr lang="en-US" dirty="0">
                <a:latin typeface="+mn-lt"/>
              </a:rPr>
              <a:t>" ref="</a:t>
            </a:r>
            <a:r>
              <a:rPr lang="en-US" dirty="0" err="1">
                <a:latin typeface="+mn-lt"/>
              </a:rPr>
              <a:t>jdbcTemplate</a:t>
            </a:r>
            <a:r>
              <a:rPr lang="en-US" dirty="0">
                <a:latin typeface="+mn-lt"/>
              </a:rPr>
              <a:t>" /&gt;</a:t>
            </a:r>
          </a:p>
          <a:p>
            <a:pPr algn="l">
              <a:defRPr/>
            </a:pPr>
            <a:r>
              <a:rPr lang="en-US" dirty="0">
                <a:latin typeface="+mn-lt"/>
              </a:rPr>
              <a:t>&lt;/bean&gt;</a:t>
            </a:r>
          </a:p>
          <a:p>
            <a:pPr algn="l">
              <a:defRPr/>
            </a:pPr>
            <a:r>
              <a:rPr lang="en-US" dirty="0">
                <a:latin typeface="+mn-lt"/>
              </a:rPr>
              <a:t>&lt;/beans</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233</a:t>
            </a:fld>
            <a:endParaRPr lang="en-US" sz="1400" dirty="0"/>
          </a:p>
        </p:txBody>
      </p:sp>
    </p:spTree>
    <p:extLst>
      <p:ext uri="{BB962C8B-B14F-4D97-AF65-F5344CB8AC3E}">
        <p14:creationId xmlns:p14="http://schemas.microsoft.com/office/powerpoint/2010/main" val="358232592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5785B4D1-0E29-4FDA-AD9E-F6DCF31CFAB8}" type="slidenum">
              <a:rPr lang="en-US" b="0" smtClean="0">
                <a:solidFill>
                  <a:srgbClr val="000000"/>
                </a:solidFill>
                <a:latin typeface="Verdana" pitchFamily="34" charset="0"/>
              </a:rPr>
              <a:pPr eaLnBrk="1" hangingPunct="1"/>
              <a:t>234</a:t>
            </a:fld>
            <a:endParaRPr lang="en-US" b="0" smtClean="0">
              <a:solidFill>
                <a:srgbClr val="000000"/>
              </a:solidFill>
              <a:latin typeface="Verdana" pitchFamily="34" charset="0"/>
            </a:endParaRPr>
          </a:p>
        </p:txBody>
      </p:sp>
      <p:sp>
        <p:nvSpPr>
          <p:cNvPr id="31747" name="Rectangle 2"/>
          <p:cNvSpPr>
            <a:spLocks noGrp="1" noChangeArrowheads="1"/>
          </p:cNvSpPr>
          <p:nvPr>
            <p:ph type="title"/>
          </p:nvPr>
        </p:nvSpPr>
        <p:spPr/>
        <p:txBody>
          <a:bodyPr/>
          <a:lstStyle/>
          <a:p>
            <a:pPr eaLnBrk="1" hangingPunct="1"/>
            <a:r>
              <a:rPr lang="en-US" sz="3600" dirty="0" smtClean="0"/>
              <a:t>Extending the </a:t>
            </a:r>
            <a:r>
              <a:rPr lang="en-US" sz="3600" dirty="0" err="1" smtClean="0"/>
              <a:t>JdbcDaoSupport</a:t>
            </a:r>
            <a:r>
              <a:rPr lang="en-US" sz="3600" dirty="0" smtClean="0"/>
              <a:t> Class</a:t>
            </a:r>
          </a:p>
        </p:txBody>
      </p:sp>
      <p:sp>
        <p:nvSpPr>
          <p:cNvPr id="31748" name="Rectangle 3"/>
          <p:cNvSpPr>
            <a:spLocks noGrp="1" noChangeArrowheads="1"/>
          </p:cNvSpPr>
          <p:nvPr>
            <p:ph type="body" idx="1"/>
          </p:nvPr>
        </p:nvSpPr>
        <p:spPr>
          <a:xfrm>
            <a:off x="228600" y="1524000"/>
            <a:ext cx="8686800" cy="2209800"/>
          </a:xfrm>
        </p:spPr>
        <p:txBody>
          <a:bodyPr/>
          <a:lstStyle/>
          <a:p>
            <a:pPr eaLnBrk="1" hangingPunct="1"/>
            <a:r>
              <a:rPr lang="en-US" sz="2200" dirty="0" smtClean="0"/>
              <a:t>The </a:t>
            </a:r>
            <a:r>
              <a:rPr lang="en-US" sz="2200" dirty="0" err="1" smtClean="0"/>
              <a:t>org.springframework.jdbc.core.support.JdbcDaoSupport</a:t>
            </a:r>
            <a:r>
              <a:rPr lang="en-US" sz="2200" dirty="0" smtClean="0"/>
              <a:t> class has a </a:t>
            </a:r>
            <a:r>
              <a:rPr lang="en-US" sz="2200" dirty="0" err="1" smtClean="0"/>
              <a:t>setDataSource</a:t>
            </a:r>
            <a:r>
              <a:rPr lang="en-US" sz="2200" dirty="0" smtClean="0"/>
              <a:t>() method and a </a:t>
            </a:r>
            <a:r>
              <a:rPr lang="en-US" sz="2200" dirty="0" err="1" smtClean="0"/>
              <a:t>setJdbcTemplate</a:t>
            </a:r>
            <a:r>
              <a:rPr lang="en-US" sz="2200" dirty="0" smtClean="0"/>
              <a:t>() method. </a:t>
            </a:r>
          </a:p>
          <a:p>
            <a:pPr eaLnBrk="1" hangingPunct="1"/>
            <a:r>
              <a:rPr lang="en-US" sz="2200" dirty="0" smtClean="0"/>
              <a:t>Your DAO class can extend this class to have these methods inherited.</a:t>
            </a:r>
          </a:p>
          <a:p>
            <a:pPr eaLnBrk="1" hangingPunct="1"/>
            <a:r>
              <a:rPr lang="en-US" sz="2200" dirty="0" smtClean="0"/>
              <a:t>Then, you can either inject a JDBC template directly or inject a data source for it to create a </a:t>
            </a:r>
            <a:r>
              <a:rPr lang="en-US" sz="2200" dirty="0" err="1" smtClean="0"/>
              <a:t>JDBCtemplate</a:t>
            </a:r>
            <a:r>
              <a:rPr lang="en-US" sz="2200" dirty="0" smtClean="0"/>
              <a:t>.</a:t>
            </a:r>
          </a:p>
        </p:txBody>
      </p:sp>
      <p:sp>
        <p:nvSpPr>
          <p:cNvPr id="31749" name="Rectangle 4"/>
          <p:cNvSpPr>
            <a:spLocks noChangeArrowheads="1"/>
          </p:cNvSpPr>
          <p:nvPr/>
        </p:nvSpPr>
        <p:spPr bwMode="auto">
          <a:xfrm>
            <a:off x="533400" y="3810000"/>
            <a:ext cx="8153400" cy="2062163"/>
          </a:xfrm>
          <a:prstGeom prst="rect">
            <a:avLst/>
          </a:prstGeom>
          <a:noFill/>
          <a:ln w="9525">
            <a:noFill/>
            <a:miter lim="800000"/>
            <a:headEnd/>
            <a:tailEnd/>
          </a:ln>
        </p:spPr>
        <p:txBody>
          <a:bodyPr>
            <a:spAutoFit/>
          </a:bodyPr>
          <a:lstStyle/>
          <a:p>
            <a:pPr algn="l">
              <a:defRPr/>
            </a:pPr>
            <a:r>
              <a:rPr lang="en-US" sz="1600" dirty="0">
                <a:latin typeface="+mn-lt"/>
              </a:rPr>
              <a:t>public class </a:t>
            </a:r>
            <a:r>
              <a:rPr lang="en-US" sz="1600" dirty="0" err="1">
                <a:latin typeface="+mn-lt"/>
              </a:rPr>
              <a:t>JdbcVehicleDao</a:t>
            </a:r>
            <a:r>
              <a:rPr lang="en-US" sz="1600" dirty="0">
                <a:latin typeface="+mn-lt"/>
              </a:rPr>
              <a:t> extends </a:t>
            </a:r>
            <a:r>
              <a:rPr lang="en-US" sz="1600" dirty="0" err="1">
                <a:latin typeface="+mn-lt"/>
              </a:rPr>
              <a:t>JdbcDaoSupport</a:t>
            </a:r>
            <a:r>
              <a:rPr lang="en-US" sz="1600" dirty="0">
                <a:latin typeface="+mn-lt"/>
              </a:rPr>
              <a:t> implements </a:t>
            </a:r>
            <a:r>
              <a:rPr lang="en-US" sz="1600" dirty="0" err="1">
                <a:latin typeface="+mn-lt"/>
              </a:rPr>
              <a:t>VehicleDao</a:t>
            </a:r>
            <a:r>
              <a:rPr lang="en-US" sz="1600" dirty="0">
                <a:latin typeface="+mn-lt"/>
              </a:rPr>
              <a:t> {</a:t>
            </a:r>
          </a:p>
          <a:p>
            <a:pPr algn="l">
              <a:defRPr/>
            </a:pPr>
            <a:r>
              <a:rPr lang="en-US" sz="1600" dirty="0">
                <a:latin typeface="+mn-lt"/>
              </a:rPr>
              <a:t>	public void insert(final Vehicle </a:t>
            </a:r>
            <a:r>
              <a:rPr lang="en-US" sz="1600" dirty="0" err="1">
                <a:latin typeface="+mn-lt"/>
              </a:rPr>
              <a:t>vehicle</a:t>
            </a:r>
            <a:r>
              <a:rPr lang="en-US" sz="1600" dirty="0">
                <a:latin typeface="+mn-lt"/>
              </a:rPr>
              <a:t>) {</a:t>
            </a:r>
          </a:p>
          <a:p>
            <a:pPr algn="l">
              <a:defRPr/>
            </a:pPr>
            <a:r>
              <a:rPr lang="en-US" sz="1600" dirty="0">
                <a:latin typeface="+mn-lt"/>
              </a:rPr>
              <a:t>	String </a:t>
            </a:r>
            <a:r>
              <a:rPr lang="en-US" sz="1600" dirty="0" err="1">
                <a:latin typeface="+mn-lt"/>
              </a:rPr>
              <a:t>sql</a:t>
            </a:r>
            <a:r>
              <a:rPr lang="en-US" sz="1600" dirty="0">
                <a:latin typeface="+mn-lt"/>
              </a:rPr>
              <a:t> = "INSERT INTO VEHICLE (VEHICLE_NO, COLOR,     			WHEEL, SEAT) “ + "VALUES (?, ?, ?, ?)";</a:t>
            </a:r>
          </a:p>
          <a:p>
            <a:pPr algn="l">
              <a:defRPr/>
            </a:pPr>
            <a:r>
              <a:rPr lang="en-US" sz="1600" dirty="0">
                <a:latin typeface="+mn-lt"/>
              </a:rPr>
              <a:t>	</a:t>
            </a:r>
            <a:r>
              <a:rPr lang="en-US" sz="1600" dirty="0" err="1">
                <a:latin typeface="+mn-lt"/>
              </a:rPr>
              <a:t>getJdbcTemplate</a:t>
            </a:r>
            <a:r>
              <a:rPr lang="en-US" sz="1600" dirty="0">
                <a:latin typeface="+mn-lt"/>
              </a:rPr>
              <a:t>().update(</a:t>
            </a:r>
            <a:r>
              <a:rPr lang="en-US" sz="1600" dirty="0" err="1">
                <a:latin typeface="+mn-lt"/>
              </a:rPr>
              <a:t>sql</a:t>
            </a:r>
            <a:r>
              <a:rPr lang="en-US" sz="1600" dirty="0">
                <a:latin typeface="+mn-lt"/>
              </a:rPr>
              <a:t>, new Object[] { 	</a:t>
            </a:r>
            <a:r>
              <a:rPr lang="en-US" sz="1600" dirty="0" err="1">
                <a:latin typeface="+mn-lt"/>
              </a:rPr>
              <a:t>vehicle.getVehicleNo</a:t>
            </a:r>
            <a:r>
              <a:rPr lang="en-US" sz="1600" dirty="0">
                <a:latin typeface="+mn-lt"/>
              </a:rPr>
              <a:t>(),</a:t>
            </a:r>
          </a:p>
          <a:p>
            <a:pPr algn="l">
              <a:defRPr/>
            </a:pPr>
            <a:r>
              <a:rPr lang="en-US" sz="1600" dirty="0">
                <a:latin typeface="+mn-lt"/>
              </a:rPr>
              <a:t>	</a:t>
            </a:r>
            <a:r>
              <a:rPr lang="en-US" sz="1600" dirty="0" err="1">
                <a:latin typeface="+mn-lt"/>
              </a:rPr>
              <a:t>vehicle.getColor</a:t>
            </a:r>
            <a:r>
              <a:rPr lang="en-US" sz="1600" dirty="0">
                <a:latin typeface="+mn-lt"/>
              </a:rPr>
              <a:t>(), </a:t>
            </a:r>
            <a:r>
              <a:rPr lang="en-US" sz="1600" dirty="0" err="1">
                <a:latin typeface="+mn-lt"/>
              </a:rPr>
              <a:t>vehicle.getWheel</a:t>
            </a:r>
            <a:r>
              <a:rPr lang="en-US" sz="1600" dirty="0">
                <a:latin typeface="+mn-lt"/>
              </a:rPr>
              <a:t>(), </a:t>
            </a:r>
            <a:r>
              <a:rPr lang="en-US" sz="1600" dirty="0" err="1">
                <a:latin typeface="+mn-lt"/>
              </a:rPr>
              <a:t>vehicle.getSeat</a:t>
            </a:r>
            <a:r>
              <a:rPr lang="en-US" sz="1600" dirty="0">
                <a:latin typeface="+mn-lt"/>
              </a:rPr>
              <a:t>() });</a:t>
            </a:r>
          </a:p>
          <a:p>
            <a:pPr algn="l">
              <a:defRPr/>
            </a:pPr>
            <a:r>
              <a:rPr lang="en-US" sz="1600" dirty="0">
                <a:latin typeface="+mn-lt"/>
              </a:rPr>
              <a:t>}</a:t>
            </a:r>
          </a:p>
          <a:p>
            <a:pPr algn="l">
              <a:defRPr/>
            </a:pPr>
            <a:r>
              <a:rPr lang="en-US" sz="1600" dirty="0">
                <a:latin typeface="+mn-lt"/>
              </a:rPr>
              <a: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234</a:t>
            </a:fld>
            <a:endParaRPr lang="en-US" sz="1400" dirty="0"/>
          </a:p>
        </p:txBody>
      </p:sp>
    </p:spTree>
    <p:extLst>
      <p:ext uri="{BB962C8B-B14F-4D97-AF65-F5344CB8AC3E}">
        <p14:creationId xmlns:p14="http://schemas.microsoft.com/office/powerpoint/2010/main" val="159067822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295400" y="76201"/>
            <a:ext cx="8001000" cy="1142999"/>
          </a:xfrm>
        </p:spPr>
        <p:txBody>
          <a:bodyPr/>
          <a:lstStyle/>
          <a:p>
            <a:r>
              <a:rPr lang="en-US" sz="3600" dirty="0" smtClean="0"/>
              <a:t>Extending the </a:t>
            </a:r>
            <a:r>
              <a:rPr lang="en-US" sz="3600" dirty="0" err="1" smtClean="0"/>
              <a:t>JdbcDaoSupport</a:t>
            </a:r>
            <a:r>
              <a:rPr lang="en-US" sz="3600" dirty="0" smtClean="0"/>
              <a:t> Class (Contd.)</a:t>
            </a:r>
          </a:p>
        </p:txBody>
      </p:sp>
      <p:sp>
        <p:nvSpPr>
          <p:cNvPr id="32771" name="Content Placeholder 2"/>
          <p:cNvSpPr>
            <a:spLocks noGrp="1"/>
          </p:cNvSpPr>
          <p:nvPr>
            <p:ph idx="1"/>
          </p:nvPr>
        </p:nvSpPr>
        <p:spPr>
          <a:xfrm>
            <a:off x="152400" y="1447800"/>
            <a:ext cx="8686800" cy="3267075"/>
          </a:xfrm>
        </p:spPr>
        <p:txBody>
          <a:bodyPr/>
          <a:lstStyle/>
          <a:p>
            <a:pPr>
              <a:buFont typeface="Wingdings" pitchFamily="2" charset="2"/>
              <a:buNone/>
            </a:pPr>
            <a:r>
              <a:rPr lang="en-US" dirty="0" smtClean="0"/>
              <a:t>&lt;beans ...&gt;</a:t>
            </a:r>
          </a:p>
          <a:p>
            <a:pPr>
              <a:buFont typeface="Wingdings" pitchFamily="2" charset="2"/>
              <a:buNone/>
            </a:pPr>
            <a:r>
              <a:rPr lang="en-US" dirty="0" smtClean="0"/>
              <a:t>...</a:t>
            </a:r>
          </a:p>
          <a:p>
            <a:pPr>
              <a:buFont typeface="Wingdings" pitchFamily="2" charset="2"/>
              <a:buNone/>
            </a:pPr>
            <a:r>
              <a:rPr lang="en-US" dirty="0" smtClean="0"/>
              <a:t>&lt;bean id="</a:t>
            </a:r>
            <a:r>
              <a:rPr lang="en-US" dirty="0" err="1" smtClean="0"/>
              <a:t>vehicleDao</a:t>
            </a:r>
            <a:r>
              <a:rPr lang="en-US" dirty="0" smtClean="0"/>
              <a:t>"</a:t>
            </a:r>
          </a:p>
          <a:p>
            <a:pPr>
              <a:buFont typeface="Wingdings" pitchFamily="2" charset="2"/>
              <a:buNone/>
            </a:pPr>
            <a:r>
              <a:rPr lang="en-US" dirty="0" smtClean="0"/>
              <a:t>class=“</a:t>
            </a:r>
            <a:r>
              <a:rPr lang="en-US" dirty="0" err="1" smtClean="0"/>
              <a:t>com.spring.dao.JdbcVehicleDao</a:t>
            </a:r>
            <a:r>
              <a:rPr lang="en-US" dirty="0" smtClean="0"/>
              <a:t>"&gt;</a:t>
            </a:r>
          </a:p>
          <a:p>
            <a:pPr>
              <a:buFont typeface="Wingdings" pitchFamily="2" charset="2"/>
              <a:buNone/>
            </a:pPr>
            <a:r>
              <a:rPr lang="en-US" dirty="0" smtClean="0"/>
              <a:t>	&lt;property name="</a:t>
            </a:r>
            <a:r>
              <a:rPr lang="en-US" dirty="0" err="1" smtClean="0"/>
              <a:t>dataSource</a:t>
            </a:r>
            <a:r>
              <a:rPr lang="en-US" dirty="0" smtClean="0"/>
              <a:t>" ref="</a:t>
            </a:r>
            <a:r>
              <a:rPr lang="en-US" dirty="0" err="1" smtClean="0"/>
              <a:t>dataSource</a:t>
            </a:r>
            <a:r>
              <a:rPr lang="en-US" dirty="0" smtClean="0"/>
              <a:t>" /&gt;</a:t>
            </a:r>
          </a:p>
          <a:p>
            <a:pPr>
              <a:buFont typeface="Wingdings" pitchFamily="2" charset="2"/>
              <a:buNone/>
            </a:pPr>
            <a:r>
              <a:rPr lang="en-US" dirty="0" smtClean="0"/>
              <a:t>&lt;/bean&gt;</a:t>
            </a:r>
          </a:p>
          <a:p>
            <a:pPr>
              <a:buFont typeface="Wingdings" pitchFamily="2" charset="2"/>
              <a:buNone/>
            </a:pPr>
            <a:r>
              <a:rPr lang="en-US" dirty="0" smtClean="0"/>
              <a:t>&lt;/beans&gt;</a:t>
            </a:r>
          </a:p>
        </p:txBody>
      </p:sp>
      <p:sp>
        <p:nvSpPr>
          <p:cNvPr id="3277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80DC80FE-7C84-4848-97D1-D527DB3F40A7}" type="slidenum">
              <a:rPr lang="en-US" b="0" smtClean="0">
                <a:solidFill>
                  <a:srgbClr val="000000"/>
                </a:solidFill>
                <a:latin typeface="Verdana" pitchFamily="34" charset="0"/>
              </a:rPr>
              <a:pPr eaLnBrk="1" hangingPunct="1"/>
              <a:t>235</a:t>
            </a:fld>
            <a:endParaRPr lang="en-US" b="0" smtClean="0">
              <a:solidFill>
                <a:srgbClr val="000000"/>
              </a:solidFill>
              <a:latin typeface="Verdana" pitchFamily="34" charset="0"/>
            </a:endParaRPr>
          </a:p>
        </p:txBody>
      </p:sp>
      <p:sp>
        <p:nvSpPr>
          <p:cNvPr id="6" name="Rectangle 4"/>
          <p:cNvSpPr>
            <a:spLocks noChangeArrowheads="1"/>
          </p:cNvSpPr>
          <p:nvPr/>
        </p:nvSpPr>
        <p:spPr bwMode="auto">
          <a:xfrm>
            <a:off x="457200" y="5105400"/>
            <a:ext cx="8001000" cy="707886"/>
          </a:xfrm>
          <a:prstGeom prst="rect">
            <a:avLst/>
          </a:prstGeom>
          <a:solidFill>
            <a:schemeClr val="accent1">
              <a:lumMod val="40000"/>
              <a:lumOff val="6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l">
              <a:defRPr/>
            </a:pPr>
            <a:r>
              <a:rPr lang="en-US" sz="2000" b="0" dirty="0">
                <a:latin typeface="+mn-lt"/>
              </a:rPr>
              <a:t>Now you can inject a data source into your DAO instance for it to create a JDBC template.</a:t>
            </a:r>
          </a:p>
        </p:txBody>
      </p:sp>
      <p:sp>
        <p:nvSpPr>
          <p:cNvPr id="7"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235</a:t>
            </a:fld>
            <a:endParaRPr lang="en-US" sz="1400" dirty="0"/>
          </a:p>
        </p:txBody>
      </p:sp>
    </p:spTree>
    <p:extLst>
      <p:ext uri="{BB962C8B-B14F-4D97-AF65-F5344CB8AC3E}">
        <p14:creationId xmlns:p14="http://schemas.microsoft.com/office/powerpoint/2010/main" val="392159905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371600" y="76201"/>
            <a:ext cx="7696200" cy="1142999"/>
          </a:xfrm>
        </p:spPr>
        <p:txBody>
          <a:bodyPr/>
          <a:lstStyle/>
          <a:p>
            <a:r>
              <a:rPr lang="en-US" sz="3600" dirty="0" smtClean="0"/>
              <a:t>Using a JDBC Template to Query a Database</a:t>
            </a:r>
          </a:p>
        </p:txBody>
      </p:sp>
      <p:sp>
        <p:nvSpPr>
          <p:cNvPr id="33795" name="Content Placeholder 2"/>
          <p:cNvSpPr>
            <a:spLocks noGrp="1"/>
          </p:cNvSpPr>
          <p:nvPr>
            <p:ph idx="1"/>
          </p:nvPr>
        </p:nvSpPr>
        <p:spPr>
          <a:xfrm>
            <a:off x="152400" y="1447800"/>
            <a:ext cx="8686800" cy="4946650"/>
          </a:xfrm>
        </p:spPr>
        <p:txBody>
          <a:bodyPr/>
          <a:lstStyle/>
          <a:p>
            <a:r>
              <a:rPr lang="en-US" dirty="0" err="1" smtClean="0"/>
              <a:t>JdbcTemplate</a:t>
            </a:r>
            <a:r>
              <a:rPr lang="en-US" dirty="0" smtClean="0"/>
              <a:t> class declares a number of overloaded query() template methods to control the overall query process.</a:t>
            </a:r>
          </a:p>
          <a:p>
            <a:pPr lvl="1"/>
            <a:r>
              <a:rPr lang="en-US" dirty="0" smtClean="0"/>
              <a:t>&lt;T&gt;  T query(..)</a:t>
            </a:r>
          </a:p>
          <a:p>
            <a:pPr lvl="1"/>
            <a:r>
              <a:rPr lang="en-US" dirty="0" smtClean="0"/>
              <a:t>Void query(..)</a:t>
            </a:r>
          </a:p>
          <a:p>
            <a:pPr lvl="1"/>
            <a:r>
              <a:rPr lang="en-US" dirty="0" smtClean="0"/>
              <a:t>&lt;T&gt; List&lt;T&gt; query(..)</a:t>
            </a:r>
          </a:p>
          <a:p>
            <a:pPr lvl="1"/>
            <a:r>
              <a:rPr lang="en-US" dirty="0" err="1" smtClean="0"/>
              <a:t>Int</a:t>
            </a:r>
            <a:r>
              <a:rPr lang="en-US" dirty="0" smtClean="0"/>
              <a:t> </a:t>
            </a:r>
            <a:r>
              <a:rPr lang="en-US" dirty="0" err="1" smtClean="0"/>
              <a:t>queryForInt</a:t>
            </a:r>
            <a:r>
              <a:rPr lang="en-US" dirty="0" smtClean="0"/>
              <a:t>(..)</a:t>
            </a:r>
          </a:p>
          <a:p>
            <a:pPr lvl="1"/>
            <a:r>
              <a:rPr lang="en-US" dirty="0" smtClean="0"/>
              <a:t>List&lt;Map&lt;</a:t>
            </a:r>
            <a:r>
              <a:rPr lang="en-US" dirty="0" err="1" smtClean="0"/>
              <a:t>String,Object</a:t>
            </a:r>
            <a:r>
              <a:rPr lang="en-US" dirty="0" smtClean="0"/>
              <a:t>&gt;&gt; </a:t>
            </a:r>
            <a:r>
              <a:rPr lang="en-US" dirty="0" err="1" smtClean="0"/>
              <a:t>queryForList</a:t>
            </a:r>
            <a:r>
              <a:rPr lang="en-US" dirty="0" smtClean="0"/>
              <a:t>(..)</a:t>
            </a:r>
          </a:p>
          <a:p>
            <a:pPr lvl="1"/>
            <a:r>
              <a:rPr lang="en-US" dirty="0" smtClean="0"/>
              <a:t>Long </a:t>
            </a:r>
            <a:r>
              <a:rPr lang="en-US" dirty="0" err="1" smtClean="0"/>
              <a:t>queryForLong</a:t>
            </a:r>
            <a:r>
              <a:rPr lang="en-US" dirty="0" smtClean="0"/>
              <a:t>(..)</a:t>
            </a:r>
          </a:p>
          <a:p>
            <a:pPr lvl="1"/>
            <a:r>
              <a:rPr lang="en-US" dirty="0" smtClean="0"/>
              <a:t>Map&lt;</a:t>
            </a:r>
            <a:r>
              <a:rPr lang="en-US" dirty="0" err="1" smtClean="0"/>
              <a:t>String,Object</a:t>
            </a:r>
            <a:r>
              <a:rPr lang="en-US" dirty="0" smtClean="0"/>
              <a:t>&gt; </a:t>
            </a:r>
            <a:r>
              <a:rPr lang="en-US" b="1" dirty="0" err="1" smtClean="0"/>
              <a:t>queryForMap</a:t>
            </a:r>
            <a:r>
              <a:rPr lang="en-US" dirty="0" smtClean="0"/>
              <a:t>(..)</a:t>
            </a:r>
          </a:p>
          <a:p>
            <a:pPr lvl="1"/>
            <a:r>
              <a:rPr lang="en-US" dirty="0" smtClean="0"/>
              <a:t>&lt;T&gt;T </a:t>
            </a:r>
            <a:r>
              <a:rPr lang="en-US" dirty="0" err="1" smtClean="0"/>
              <a:t>queryForObject</a:t>
            </a:r>
            <a:r>
              <a:rPr lang="en-US" dirty="0" smtClean="0"/>
              <a:t>(..)</a:t>
            </a:r>
          </a:p>
          <a:p>
            <a:pPr lvl="1"/>
            <a:endParaRPr lang="en-US" dirty="0" smtClean="0"/>
          </a:p>
          <a:p>
            <a:pPr lvl="1"/>
            <a:endParaRPr lang="en-US" dirty="0" smtClean="0"/>
          </a:p>
          <a:p>
            <a:pPr lvl="1"/>
            <a:endParaRPr lang="en-US" dirty="0" smtClean="0"/>
          </a:p>
          <a:p>
            <a:endParaRPr lang="en-US" dirty="0" smtClean="0"/>
          </a:p>
        </p:txBody>
      </p:sp>
      <p:sp>
        <p:nvSpPr>
          <p:cNvPr id="3379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300BC69-5464-4239-AF8B-7EFE429D60F6}" type="slidenum">
              <a:rPr lang="en-US" b="0" smtClean="0">
                <a:solidFill>
                  <a:srgbClr val="000000"/>
                </a:solidFill>
                <a:latin typeface="Verdana" pitchFamily="34" charset="0"/>
              </a:rPr>
              <a:pPr eaLnBrk="1" hangingPunct="1"/>
              <a:t>236</a:t>
            </a:fld>
            <a:endParaRPr lang="en-US" b="0" smtClean="0">
              <a:solidFill>
                <a:srgbClr val="000000"/>
              </a:solidFill>
              <a:latin typeface="Verdana" pitchFamily="34" charset="0"/>
            </a:endParaRPr>
          </a:p>
        </p:txBody>
      </p:sp>
      <p:sp>
        <p:nvSpPr>
          <p:cNvPr id="5"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236</a:t>
            </a:fld>
            <a:endParaRPr lang="en-US" sz="1400" dirty="0"/>
          </a:p>
        </p:txBody>
      </p:sp>
    </p:spTree>
    <p:extLst>
      <p:ext uri="{BB962C8B-B14F-4D97-AF65-F5344CB8AC3E}">
        <p14:creationId xmlns:p14="http://schemas.microsoft.com/office/powerpoint/2010/main" val="268845738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371600" y="0"/>
            <a:ext cx="6858000" cy="1219200"/>
          </a:xfrm>
        </p:spPr>
        <p:txBody>
          <a:bodyPr/>
          <a:lstStyle/>
          <a:p>
            <a:r>
              <a:rPr lang="en-US" sz="3600" dirty="0" err="1" smtClean="0"/>
              <a:t>RowMapper</a:t>
            </a:r>
            <a:r>
              <a:rPr lang="en-US" sz="3600" dirty="0" smtClean="0"/>
              <a:t>&lt;T&gt;</a:t>
            </a:r>
          </a:p>
        </p:txBody>
      </p:sp>
      <p:sp>
        <p:nvSpPr>
          <p:cNvPr id="34819" name="Content Placeholder 2"/>
          <p:cNvSpPr>
            <a:spLocks noGrp="1"/>
          </p:cNvSpPr>
          <p:nvPr>
            <p:ph idx="1"/>
          </p:nvPr>
        </p:nvSpPr>
        <p:spPr>
          <a:xfrm>
            <a:off x="152400" y="1447800"/>
            <a:ext cx="8686800" cy="2133600"/>
          </a:xfrm>
        </p:spPr>
        <p:txBody>
          <a:bodyPr/>
          <a:lstStyle/>
          <a:p>
            <a:r>
              <a:rPr lang="en-US" dirty="0" smtClean="0">
                <a:solidFill>
                  <a:srgbClr val="002060"/>
                </a:solidFill>
              </a:rPr>
              <a:t>It is an </a:t>
            </a:r>
            <a:r>
              <a:rPr lang="en-US" dirty="0" smtClean="0"/>
              <a:t>interface used by </a:t>
            </a:r>
            <a:r>
              <a:rPr lang="en-US" dirty="0" err="1" smtClean="0"/>
              <a:t>JdbcTemplate</a:t>
            </a:r>
            <a:r>
              <a:rPr lang="en-US" dirty="0" smtClean="0"/>
              <a:t> for mapping rows of a </a:t>
            </a:r>
            <a:r>
              <a:rPr lang="en-US" dirty="0" err="1" smtClean="0"/>
              <a:t>ResultSet</a:t>
            </a:r>
            <a:r>
              <a:rPr lang="en-US" dirty="0" smtClean="0"/>
              <a:t> on a per-row basis</a:t>
            </a:r>
          </a:p>
          <a:p>
            <a:r>
              <a:rPr lang="en-US" dirty="0" smtClean="0"/>
              <a:t>In the </a:t>
            </a:r>
            <a:r>
              <a:rPr lang="en-US" dirty="0" err="1" smtClean="0"/>
              <a:t>mapRow</a:t>
            </a:r>
            <a:r>
              <a:rPr lang="en-US" dirty="0" smtClean="0"/>
              <a:t>() method of this interface, you have to construct the object that represents a row and return it as the method’s return value.</a:t>
            </a:r>
          </a:p>
          <a:p>
            <a:endParaRPr lang="en-US" dirty="0" smtClean="0"/>
          </a:p>
        </p:txBody>
      </p:sp>
      <p:sp>
        <p:nvSpPr>
          <p:cNvPr id="3482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68928408-3748-4C28-BD60-D7C9407AB04B}" type="slidenum">
              <a:rPr lang="en-US" b="0" smtClean="0">
                <a:solidFill>
                  <a:srgbClr val="000000"/>
                </a:solidFill>
                <a:latin typeface="Verdana" pitchFamily="34" charset="0"/>
              </a:rPr>
              <a:pPr eaLnBrk="1" hangingPunct="1"/>
              <a:t>237</a:t>
            </a:fld>
            <a:endParaRPr lang="en-US" b="0" smtClean="0">
              <a:solidFill>
                <a:srgbClr val="000000"/>
              </a:solidFill>
              <a:latin typeface="Verdana" pitchFamily="34" charset="0"/>
            </a:endParaRPr>
          </a:p>
        </p:txBody>
      </p:sp>
      <p:sp>
        <p:nvSpPr>
          <p:cNvPr id="34821" name="Rectangle 4"/>
          <p:cNvSpPr>
            <a:spLocks noChangeArrowheads="1"/>
          </p:cNvSpPr>
          <p:nvPr/>
        </p:nvSpPr>
        <p:spPr bwMode="auto">
          <a:xfrm>
            <a:off x="304800" y="3538478"/>
            <a:ext cx="8534400" cy="2862322"/>
          </a:xfrm>
          <a:prstGeom prst="rect">
            <a:avLst/>
          </a:prstGeom>
          <a:noFill/>
          <a:ln w="9525">
            <a:noFill/>
            <a:miter lim="800000"/>
            <a:headEnd/>
            <a:tailEnd/>
          </a:ln>
        </p:spPr>
        <p:txBody>
          <a:bodyPr>
            <a:spAutoFit/>
          </a:bodyPr>
          <a:lstStyle/>
          <a:p>
            <a:pPr algn="l">
              <a:defRPr/>
            </a:pPr>
            <a:r>
              <a:rPr lang="en-US" dirty="0">
                <a:latin typeface="+mn-lt"/>
              </a:rPr>
              <a:t>public class </a:t>
            </a:r>
            <a:r>
              <a:rPr lang="en-US" dirty="0" err="1">
                <a:latin typeface="+mn-lt"/>
              </a:rPr>
              <a:t>VehicleRowMapper</a:t>
            </a:r>
            <a:r>
              <a:rPr lang="en-US" dirty="0">
                <a:latin typeface="+mn-lt"/>
              </a:rPr>
              <a:t> implements </a:t>
            </a:r>
            <a:r>
              <a:rPr lang="en-US" dirty="0" err="1">
                <a:latin typeface="+mn-lt"/>
              </a:rPr>
              <a:t>RowMapper</a:t>
            </a:r>
            <a:r>
              <a:rPr lang="en-US" dirty="0">
                <a:latin typeface="+mn-lt"/>
              </a:rPr>
              <a:t>&lt;Vehicle&gt; {</a:t>
            </a:r>
          </a:p>
          <a:p>
            <a:pPr algn="l">
              <a:defRPr/>
            </a:pPr>
            <a:r>
              <a:rPr lang="en-US" dirty="0">
                <a:latin typeface="+mn-lt"/>
              </a:rPr>
              <a:t>	public Vehicle </a:t>
            </a:r>
            <a:r>
              <a:rPr lang="en-US" dirty="0" err="1">
                <a:latin typeface="+mn-lt"/>
              </a:rPr>
              <a:t>mapRow</a:t>
            </a:r>
            <a:r>
              <a:rPr lang="en-US" dirty="0">
                <a:latin typeface="+mn-lt"/>
              </a:rPr>
              <a:t>(</a:t>
            </a:r>
            <a:r>
              <a:rPr lang="en-US" dirty="0" err="1">
                <a:latin typeface="+mn-lt"/>
              </a:rPr>
              <a:t>ResultSet</a:t>
            </a:r>
            <a:r>
              <a:rPr lang="en-US" dirty="0">
                <a:latin typeface="+mn-lt"/>
              </a:rPr>
              <a:t> </a:t>
            </a:r>
            <a:r>
              <a:rPr lang="en-US" dirty="0" err="1">
                <a:latin typeface="+mn-lt"/>
              </a:rPr>
              <a:t>rs</a:t>
            </a:r>
            <a:r>
              <a:rPr lang="en-US" dirty="0">
                <a:latin typeface="+mn-lt"/>
              </a:rPr>
              <a:t>, </a:t>
            </a:r>
            <a:r>
              <a:rPr lang="en-US" dirty="0" err="1">
                <a:latin typeface="+mn-lt"/>
              </a:rPr>
              <a:t>int</a:t>
            </a:r>
            <a:r>
              <a:rPr lang="en-US" dirty="0">
                <a:latin typeface="+mn-lt"/>
              </a:rPr>
              <a:t> </a:t>
            </a:r>
            <a:r>
              <a:rPr lang="en-US" dirty="0" err="1">
                <a:latin typeface="+mn-lt"/>
              </a:rPr>
              <a:t>rowNum</a:t>
            </a:r>
            <a:r>
              <a:rPr lang="en-US" dirty="0">
                <a:latin typeface="+mn-lt"/>
              </a:rPr>
              <a:t>) throws </a:t>
            </a:r>
            <a:r>
              <a:rPr lang="en-US" dirty="0" err="1">
                <a:latin typeface="+mn-lt"/>
              </a:rPr>
              <a:t>SQLException</a:t>
            </a:r>
            <a:r>
              <a:rPr lang="en-US" dirty="0">
                <a:latin typeface="+mn-lt"/>
              </a:rPr>
              <a:t> {</a:t>
            </a:r>
          </a:p>
          <a:p>
            <a:pPr algn="l">
              <a:defRPr/>
            </a:pPr>
            <a:r>
              <a:rPr lang="en-US" dirty="0">
                <a:latin typeface="+mn-lt"/>
              </a:rPr>
              <a:t>		Vehicle </a:t>
            </a:r>
            <a:r>
              <a:rPr lang="en-US" dirty="0" err="1">
                <a:latin typeface="+mn-lt"/>
              </a:rPr>
              <a:t>vehicle</a:t>
            </a:r>
            <a:r>
              <a:rPr lang="en-US" dirty="0">
                <a:latin typeface="+mn-lt"/>
              </a:rPr>
              <a:t> = new Vehicle();</a:t>
            </a:r>
          </a:p>
          <a:p>
            <a:pPr algn="l">
              <a:defRPr/>
            </a:pPr>
            <a:r>
              <a:rPr lang="en-US" dirty="0">
                <a:latin typeface="+mn-lt"/>
              </a:rPr>
              <a:t>		</a:t>
            </a:r>
            <a:r>
              <a:rPr lang="en-US" dirty="0" err="1">
                <a:latin typeface="+mn-lt"/>
              </a:rPr>
              <a:t>vehicle.setVehicleNo</a:t>
            </a:r>
            <a:r>
              <a:rPr lang="en-US" dirty="0">
                <a:latin typeface="+mn-lt"/>
              </a:rPr>
              <a:t>(</a:t>
            </a:r>
            <a:r>
              <a:rPr lang="en-US" dirty="0" err="1">
                <a:latin typeface="+mn-lt"/>
              </a:rPr>
              <a:t>rs.getString</a:t>
            </a:r>
            <a:r>
              <a:rPr lang="en-US" dirty="0">
                <a:latin typeface="+mn-lt"/>
              </a:rPr>
              <a:t>("VEHICLE_NO"));</a:t>
            </a:r>
          </a:p>
          <a:p>
            <a:pPr algn="l">
              <a:defRPr/>
            </a:pPr>
            <a:r>
              <a:rPr lang="en-US" dirty="0">
                <a:latin typeface="+mn-lt"/>
              </a:rPr>
              <a:t>		</a:t>
            </a:r>
            <a:r>
              <a:rPr lang="en-US" dirty="0" err="1">
                <a:latin typeface="+mn-lt"/>
              </a:rPr>
              <a:t>vehicle.setColor</a:t>
            </a:r>
            <a:r>
              <a:rPr lang="en-US" dirty="0">
                <a:latin typeface="+mn-lt"/>
              </a:rPr>
              <a:t>(</a:t>
            </a:r>
            <a:r>
              <a:rPr lang="en-US" dirty="0" err="1">
                <a:latin typeface="+mn-lt"/>
              </a:rPr>
              <a:t>rs.getString</a:t>
            </a:r>
            <a:r>
              <a:rPr lang="en-US" dirty="0">
                <a:latin typeface="+mn-lt"/>
              </a:rPr>
              <a:t>("COLOR"));</a:t>
            </a:r>
          </a:p>
          <a:p>
            <a:pPr algn="l">
              <a:defRPr/>
            </a:pPr>
            <a:r>
              <a:rPr lang="en-US" dirty="0">
                <a:latin typeface="+mn-lt"/>
              </a:rPr>
              <a:t>		</a:t>
            </a:r>
            <a:r>
              <a:rPr lang="en-US" dirty="0" err="1">
                <a:latin typeface="+mn-lt"/>
              </a:rPr>
              <a:t>vehicle.setWheel</a:t>
            </a:r>
            <a:r>
              <a:rPr lang="en-US" dirty="0">
                <a:latin typeface="+mn-lt"/>
              </a:rPr>
              <a:t>(</a:t>
            </a:r>
            <a:r>
              <a:rPr lang="en-US" dirty="0" err="1">
                <a:latin typeface="+mn-lt"/>
              </a:rPr>
              <a:t>rs.getInt</a:t>
            </a:r>
            <a:r>
              <a:rPr lang="en-US" dirty="0">
                <a:latin typeface="+mn-lt"/>
              </a:rPr>
              <a:t>("WHEEL"));</a:t>
            </a:r>
          </a:p>
          <a:p>
            <a:pPr algn="l">
              <a:defRPr/>
            </a:pPr>
            <a:r>
              <a:rPr lang="en-US" dirty="0">
                <a:latin typeface="+mn-lt"/>
              </a:rPr>
              <a:t>		</a:t>
            </a:r>
            <a:r>
              <a:rPr lang="en-US" dirty="0" err="1">
                <a:latin typeface="+mn-lt"/>
              </a:rPr>
              <a:t>vehicle.setSeat</a:t>
            </a:r>
            <a:r>
              <a:rPr lang="en-US" dirty="0">
                <a:latin typeface="+mn-lt"/>
              </a:rPr>
              <a:t>(</a:t>
            </a:r>
            <a:r>
              <a:rPr lang="en-US" dirty="0" err="1">
                <a:latin typeface="+mn-lt"/>
              </a:rPr>
              <a:t>rs.getInt</a:t>
            </a:r>
            <a:r>
              <a:rPr lang="en-US" dirty="0">
                <a:latin typeface="+mn-lt"/>
              </a:rPr>
              <a:t>("SEAT"));</a:t>
            </a:r>
          </a:p>
          <a:p>
            <a:pPr algn="l">
              <a:defRPr/>
            </a:pPr>
            <a:r>
              <a:rPr lang="en-US" dirty="0">
                <a:latin typeface="+mn-lt"/>
              </a:rPr>
              <a:t>		return vehicle;</a:t>
            </a:r>
          </a:p>
          <a:p>
            <a:pPr algn="l">
              <a:defRPr/>
            </a:pPr>
            <a:r>
              <a:rPr lang="en-US" dirty="0">
                <a:latin typeface="+mn-lt"/>
              </a:rPr>
              <a:t>}</a:t>
            </a:r>
          </a:p>
          <a:p>
            <a:pPr algn="l">
              <a:defRPr/>
            </a:pPr>
            <a:r>
              <a:rPr lang="en-US" dirty="0">
                <a:latin typeface="+mn-lt"/>
              </a:rPr>
              <a: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237</a:t>
            </a:fld>
            <a:endParaRPr lang="en-US" sz="1400" dirty="0"/>
          </a:p>
        </p:txBody>
      </p:sp>
    </p:spTree>
    <p:extLst>
      <p:ext uri="{BB962C8B-B14F-4D97-AF65-F5344CB8AC3E}">
        <p14:creationId xmlns:p14="http://schemas.microsoft.com/office/powerpoint/2010/main" val="37781321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371600" y="76200"/>
            <a:ext cx="6858000" cy="1066800"/>
          </a:xfrm>
        </p:spPr>
        <p:txBody>
          <a:bodyPr/>
          <a:lstStyle/>
          <a:p>
            <a:r>
              <a:rPr lang="en-US" sz="3600" dirty="0" err="1" smtClean="0"/>
              <a:t>RowMapper</a:t>
            </a:r>
            <a:r>
              <a:rPr lang="en-US" sz="3600" dirty="0" smtClean="0"/>
              <a:t>&lt;T&gt; (Contd.)</a:t>
            </a:r>
          </a:p>
        </p:txBody>
      </p:sp>
      <p:sp>
        <p:nvSpPr>
          <p:cNvPr id="35843"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E7AE45D1-7EA7-47B8-AA41-001366555BF6}" type="slidenum">
              <a:rPr lang="en-US" b="0" smtClean="0">
                <a:solidFill>
                  <a:srgbClr val="000000"/>
                </a:solidFill>
                <a:latin typeface="Verdana" pitchFamily="34" charset="0"/>
              </a:rPr>
              <a:pPr eaLnBrk="1" hangingPunct="1"/>
              <a:t>238</a:t>
            </a:fld>
            <a:endParaRPr lang="en-US" b="0" smtClean="0">
              <a:solidFill>
                <a:srgbClr val="000000"/>
              </a:solidFill>
              <a:latin typeface="Verdana" pitchFamily="34" charset="0"/>
            </a:endParaRPr>
          </a:p>
        </p:txBody>
      </p:sp>
      <p:sp>
        <p:nvSpPr>
          <p:cNvPr id="35844" name="Rectangle 4"/>
          <p:cNvSpPr>
            <a:spLocks noChangeArrowheads="1"/>
          </p:cNvSpPr>
          <p:nvPr/>
        </p:nvSpPr>
        <p:spPr bwMode="auto">
          <a:xfrm>
            <a:off x="152400" y="1447800"/>
            <a:ext cx="9144000" cy="2586038"/>
          </a:xfrm>
          <a:prstGeom prst="rect">
            <a:avLst/>
          </a:prstGeom>
          <a:noFill/>
          <a:ln w="9525">
            <a:noFill/>
            <a:miter lim="800000"/>
            <a:headEnd/>
            <a:tailEnd/>
          </a:ln>
        </p:spPr>
        <p:txBody>
          <a:bodyPr>
            <a:spAutoFit/>
          </a:bodyPr>
          <a:lstStyle/>
          <a:p>
            <a:pPr algn="l">
              <a:defRPr/>
            </a:pPr>
            <a:r>
              <a:rPr lang="en-US" dirty="0">
                <a:latin typeface="+mn-lt"/>
              </a:rPr>
              <a:t>public class </a:t>
            </a:r>
            <a:r>
              <a:rPr lang="en-US" dirty="0" err="1">
                <a:latin typeface="+mn-lt"/>
              </a:rPr>
              <a:t>JdbcVehicleDao</a:t>
            </a:r>
            <a:r>
              <a:rPr lang="en-US" dirty="0">
                <a:latin typeface="+mn-lt"/>
              </a:rPr>
              <a:t> implements </a:t>
            </a:r>
            <a:r>
              <a:rPr lang="en-US" dirty="0" err="1">
                <a:latin typeface="+mn-lt"/>
              </a:rPr>
              <a:t>VehicleDao</a:t>
            </a:r>
            <a:r>
              <a:rPr lang="en-US" dirty="0">
                <a:latin typeface="+mn-lt"/>
              </a:rPr>
              <a:t> {</a:t>
            </a:r>
          </a:p>
          <a:p>
            <a:pPr algn="l">
              <a:defRPr/>
            </a:pPr>
            <a:r>
              <a:rPr lang="en-US" dirty="0">
                <a:latin typeface="+mn-lt"/>
              </a:rPr>
              <a:t>...</a:t>
            </a:r>
          </a:p>
          <a:p>
            <a:pPr algn="l">
              <a:defRPr/>
            </a:pPr>
            <a:r>
              <a:rPr lang="en-US" dirty="0">
                <a:latin typeface="+mn-lt"/>
              </a:rPr>
              <a:t>     public List&lt;Vehicle&gt; </a:t>
            </a:r>
            <a:r>
              <a:rPr lang="en-US" dirty="0" err="1">
                <a:latin typeface="+mn-lt"/>
              </a:rPr>
              <a:t>findAll</a:t>
            </a:r>
            <a:r>
              <a:rPr lang="en-US" dirty="0">
                <a:latin typeface="+mn-lt"/>
              </a:rPr>
              <a:t>(){</a:t>
            </a:r>
          </a:p>
          <a:p>
            <a:pPr algn="l">
              <a:defRPr/>
            </a:pPr>
            <a:r>
              <a:rPr lang="en-US" dirty="0">
                <a:latin typeface="+mn-lt"/>
              </a:rPr>
              <a:t>         String </a:t>
            </a:r>
            <a:r>
              <a:rPr lang="en-US" dirty="0" err="1">
                <a:latin typeface="+mn-lt"/>
              </a:rPr>
              <a:t>sql</a:t>
            </a:r>
            <a:r>
              <a:rPr lang="en-US" dirty="0">
                <a:latin typeface="+mn-lt"/>
              </a:rPr>
              <a:t> = "SELECT * FROM VEHICLE";</a:t>
            </a:r>
          </a:p>
          <a:p>
            <a:pPr algn="l">
              <a:defRPr/>
            </a:pPr>
            <a:r>
              <a:rPr lang="en-US" dirty="0">
                <a:latin typeface="+mn-lt"/>
              </a:rPr>
              <a:t>         </a:t>
            </a:r>
            <a:r>
              <a:rPr lang="en-US" dirty="0" err="1">
                <a:latin typeface="+mn-lt"/>
              </a:rPr>
              <a:t>JdbcTemplate</a:t>
            </a:r>
            <a:r>
              <a:rPr lang="en-US" dirty="0">
                <a:latin typeface="+mn-lt"/>
              </a:rPr>
              <a:t> </a:t>
            </a:r>
            <a:r>
              <a:rPr lang="en-US" dirty="0" err="1">
                <a:latin typeface="+mn-lt"/>
              </a:rPr>
              <a:t>jdbcTemplate</a:t>
            </a:r>
            <a:r>
              <a:rPr lang="en-US" dirty="0">
                <a:latin typeface="+mn-lt"/>
              </a:rPr>
              <a:t> = new </a:t>
            </a:r>
            <a:r>
              <a:rPr lang="en-US" dirty="0" err="1">
                <a:latin typeface="+mn-lt"/>
              </a:rPr>
              <a:t>JdbcTemplate</a:t>
            </a:r>
            <a:r>
              <a:rPr lang="en-US" dirty="0">
                <a:latin typeface="+mn-lt"/>
              </a:rPr>
              <a:t>(</a:t>
            </a:r>
            <a:r>
              <a:rPr lang="en-US" dirty="0" err="1">
                <a:latin typeface="+mn-lt"/>
              </a:rPr>
              <a:t>dataSource</a:t>
            </a:r>
            <a:r>
              <a:rPr lang="en-US" dirty="0">
                <a:latin typeface="+mn-lt"/>
              </a:rPr>
              <a:t>);</a:t>
            </a:r>
          </a:p>
          <a:p>
            <a:pPr algn="l">
              <a:defRPr/>
            </a:pPr>
            <a:r>
              <a:rPr lang="en-US" dirty="0">
                <a:latin typeface="+mn-lt"/>
              </a:rPr>
              <a:t>         List&lt;Vehicle&gt; vehicles= </a:t>
            </a:r>
            <a:r>
              <a:rPr lang="en-US" dirty="0" err="1">
                <a:latin typeface="+mn-lt"/>
              </a:rPr>
              <a:t>jdbcTemplate.query</a:t>
            </a:r>
            <a:r>
              <a:rPr lang="en-US" dirty="0">
                <a:latin typeface="+mn-lt"/>
              </a:rPr>
              <a:t>(</a:t>
            </a:r>
            <a:r>
              <a:rPr lang="en-US" dirty="0" err="1">
                <a:latin typeface="+mn-lt"/>
              </a:rPr>
              <a:t>sql,new</a:t>
            </a:r>
            <a:r>
              <a:rPr lang="en-US" dirty="0">
                <a:latin typeface="+mn-lt"/>
              </a:rPr>
              <a:t> </a:t>
            </a:r>
            <a:r>
              <a:rPr lang="en-US" dirty="0" err="1">
                <a:latin typeface="+mn-lt"/>
              </a:rPr>
              <a:t>VehicleRowMapper</a:t>
            </a:r>
            <a:r>
              <a:rPr lang="en-US" dirty="0">
                <a:latin typeface="+mn-lt"/>
              </a:rPr>
              <a:t>());</a:t>
            </a:r>
          </a:p>
          <a:p>
            <a:pPr algn="l">
              <a:defRPr/>
            </a:pPr>
            <a:r>
              <a:rPr lang="en-US" dirty="0">
                <a:latin typeface="+mn-lt"/>
              </a:rPr>
              <a:t>         return vehicles;</a:t>
            </a:r>
          </a:p>
          <a:p>
            <a:pPr lvl="1" algn="l">
              <a:defRPr/>
            </a:pPr>
            <a:r>
              <a:rPr lang="en-US" dirty="0">
                <a:latin typeface="+mn-lt"/>
              </a:rPr>
              <a:t>}</a:t>
            </a:r>
          </a:p>
          <a:p>
            <a:pPr algn="l">
              <a:defRPr/>
            </a:pPr>
            <a:r>
              <a:rPr lang="en-US" dirty="0"/>
              <a:t>}</a:t>
            </a:r>
          </a:p>
        </p:txBody>
      </p:sp>
      <p:sp>
        <p:nvSpPr>
          <p:cNvPr id="5"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238</a:t>
            </a:fld>
            <a:endParaRPr lang="en-US" sz="1400" dirty="0"/>
          </a:p>
        </p:txBody>
      </p:sp>
    </p:spTree>
    <p:extLst>
      <p:ext uri="{BB962C8B-B14F-4D97-AF65-F5344CB8AC3E}">
        <p14:creationId xmlns:p14="http://schemas.microsoft.com/office/powerpoint/2010/main" val="49989244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371600" y="76200"/>
            <a:ext cx="7543800" cy="1143000"/>
          </a:xfrm>
        </p:spPr>
        <p:txBody>
          <a:bodyPr/>
          <a:lstStyle/>
          <a:p>
            <a:r>
              <a:rPr lang="en-US" sz="3600" dirty="0" smtClean="0"/>
              <a:t>Simple JDBC Template</a:t>
            </a:r>
          </a:p>
        </p:txBody>
      </p:sp>
      <p:sp>
        <p:nvSpPr>
          <p:cNvPr id="36867" name="Content Placeholder 2"/>
          <p:cNvSpPr>
            <a:spLocks noGrp="1"/>
          </p:cNvSpPr>
          <p:nvPr>
            <p:ph idx="1"/>
          </p:nvPr>
        </p:nvSpPr>
        <p:spPr>
          <a:xfrm>
            <a:off x="228600" y="1447800"/>
            <a:ext cx="8686800" cy="1676400"/>
          </a:xfrm>
        </p:spPr>
        <p:txBody>
          <a:bodyPr/>
          <a:lstStyle/>
          <a:p>
            <a:r>
              <a:rPr lang="en-US" dirty="0" err="1" smtClean="0"/>
              <a:t>SimpleJdbcTemplate</a:t>
            </a:r>
            <a:r>
              <a:rPr lang="en-US" dirty="0" smtClean="0"/>
              <a:t> is an evolution of </a:t>
            </a:r>
            <a:r>
              <a:rPr lang="en-US" dirty="0" err="1" smtClean="0"/>
              <a:t>JdbcTemplate</a:t>
            </a:r>
            <a:r>
              <a:rPr lang="en-US" dirty="0" smtClean="0"/>
              <a:t> that takes advantage of Java 1.5 features such as auto-boxing, generics, and variable-length arguments to simplify its usage.</a:t>
            </a:r>
          </a:p>
        </p:txBody>
      </p:sp>
      <p:sp>
        <p:nvSpPr>
          <p:cNvPr id="3686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15C21A5-2CCA-4D47-A349-564CBB19439D}" type="slidenum">
              <a:rPr lang="en-US" b="0" smtClean="0">
                <a:solidFill>
                  <a:srgbClr val="000000"/>
                </a:solidFill>
                <a:latin typeface="Verdana" pitchFamily="34" charset="0"/>
              </a:rPr>
              <a:pPr eaLnBrk="1" hangingPunct="1"/>
              <a:t>239</a:t>
            </a:fld>
            <a:endParaRPr lang="en-US" b="0" smtClean="0">
              <a:solidFill>
                <a:srgbClr val="000000"/>
              </a:solidFill>
              <a:latin typeface="Verdana" pitchFamily="34" charset="0"/>
            </a:endParaRPr>
          </a:p>
        </p:txBody>
      </p:sp>
      <p:sp>
        <p:nvSpPr>
          <p:cNvPr id="36869" name="Rectangle 4"/>
          <p:cNvSpPr>
            <a:spLocks noChangeArrowheads="1"/>
          </p:cNvSpPr>
          <p:nvPr/>
        </p:nvSpPr>
        <p:spPr bwMode="auto">
          <a:xfrm>
            <a:off x="609600" y="3124200"/>
            <a:ext cx="8534400" cy="2862322"/>
          </a:xfrm>
          <a:prstGeom prst="rect">
            <a:avLst/>
          </a:prstGeom>
          <a:noFill/>
          <a:ln w="9525">
            <a:noFill/>
            <a:miter lim="800000"/>
            <a:headEnd/>
            <a:tailEnd/>
          </a:ln>
        </p:spPr>
        <p:txBody>
          <a:bodyPr>
            <a:spAutoFit/>
          </a:bodyPr>
          <a:lstStyle/>
          <a:p>
            <a:pPr algn="l">
              <a:defRPr/>
            </a:pPr>
            <a:r>
              <a:rPr lang="en-US" dirty="0">
                <a:latin typeface="+mn-lt"/>
              </a:rPr>
              <a:t>public class </a:t>
            </a:r>
            <a:r>
              <a:rPr lang="en-US" dirty="0" err="1">
                <a:latin typeface="+mn-lt"/>
              </a:rPr>
              <a:t>JdbcVehicleDao</a:t>
            </a:r>
            <a:r>
              <a:rPr lang="en-US" dirty="0">
                <a:latin typeface="+mn-lt"/>
              </a:rPr>
              <a:t> extends </a:t>
            </a:r>
            <a:r>
              <a:rPr lang="en-US" dirty="0" err="1">
                <a:latin typeface="+mn-lt"/>
              </a:rPr>
              <a:t>SimpleJdbcDaoSupport</a:t>
            </a:r>
            <a:r>
              <a:rPr lang="en-US" dirty="0">
                <a:latin typeface="+mn-lt"/>
              </a:rPr>
              <a:t> implements </a:t>
            </a:r>
            <a:r>
              <a:rPr lang="en-US" dirty="0" err="1">
                <a:latin typeface="+mn-lt"/>
              </a:rPr>
              <a:t>VehicleDao</a:t>
            </a:r>
            <a:r>
              <a:rPr lang="en-US" dirty="0">
                <a:latin typeface="+mn-lt"/>
              </a:rPr>
              <a:t>  {</a:t>
            </a:r>
          </a:p>
          <a:p>
            <a:pPr algn="l">
              <a:defRPr/>
            </a:pPr>
            <a:endParaRPr lang="en-US" dirty="0">
              <a:latin typeface="+mn-lt"/>
            </a:endParaRPr>
          </a:p>
          <a:p>
            <a:pPr algn="l">
              <a:defRPr/>
            </a:pPr>
            <a:r>
              <a:rPr lang="en-US" dirty="0">
                <a:latin typeface="+mn-lt"/>
              </a:rPr>
              <a:t>public void insert(Vehicle </a:t>
            </a:r>
            <a:r>
              <a:rPr lang="en-US" dirty="0" err="1">
                <a:latin typeface="+mn-lt"/>
              </a:rPr>
              <a:t>vehicle</a:t>
            </a:r>
            <a:r>
              <a:rPr lang="en-US" dirty="0">
                <a:latin typeface="+mn-lt"/>
              </a:rPr>
              <a:t>) {</a:t>
            </a:r>
          </a:p>
          <a:p>
            <a:pPr algn="l">
              <a:defRPr/>
            </a:pPr>
            <a:r>
              <a:rPr lang="en-US" dirty="0">
                <a:latin typeface="+mn-lt"/>
              </a:rPr>
              <a:t>         String </a:t>
            </a:r>
            <a:r>
              <a:rPr lang="en-US" dirty="0" err="1">
                <a:latin typeface="+mn-lt"/>
              </a:rPr>
              <a:t>sql</a:t>
            </a:r>
            <a:r>
              <a:rPr lang="en-US" dirty="0">
                <a:latin typeface="+mn-lt"/>
              </a:rPr>
              <a:t> = "INSERT INTO VEHICLE (VEHICLE_NO, COLOR, WHEEL, SEAT) “  +</a:t>
            </a:r>
          </a:p>
          <a:p>
            <a:pPr algn="l">
              <a:defRPr/>
            </a:pPr>
            <a:r>
              <a:rPr lang="en-US" dirty="0">
                <a:latin typeface="+mn-lt"/>
              </a:rPr>
              <a:t>	              “VALUES (?, ?, ?, ?)";</a:t>
            </a:r>
          </a:p>
          <a:p>
            <a:pPr algn="l">
              <a:defRPr/>
            </a:pPr>
            <a:r>
              <a:rPr lang="en-US" dirty="0">
                <a:latin typeface="+mn-lt"/>
              </a:rPr>
              <a:t>         </a:t>
            </a:r>
            <a:r>
              <a:rPr lang="en-US" dirty="0" err="1">
                <a:latin typeface="+mn-lt"/>
              </a:rPr>
              <a:t>getSimpleJdbcTemplate</a:t>
            </a:r>
            <a:r>
              <a:rPr lang="en-US" dirty="0">
                <a:latin typeface="+mn-lt"/>
              </a:rPr>
              <a:t>().update(</a:t>
            </a:r>
            <a:r>
              <a:rPr lang="en-US" dirty="0" err="1">
                <a:latin typeface="+mn-lt"/>
              </a:rPr>
              <a:t>sql</a:t>
            </a:r>
            <a:r>
              <a:rPr lang="en-US" dirty="0">
                <a:latin typeface="+mn-lt"/>
              </a:rPr>
              <a:t>, </a:t>
            </a:r>
            <a:r>
              <a:rPr lang="en-US" dirty="0" err="1">
                <a:latin typeface="+mn-lt"/>
              </a:rPr>
              <a:t>vehicle.getVehicleNo</a:t>
            </a:r>
            <a:r>
              <a:rPr lang="en-US" dirty="0">
                <a:latin typeface="+mn-lt"/>
              </a:rPr>
              <a:t>(), </a:t>
            </a:r>
            <a:r>
              <a:rPr lang="en-US" dirty="0" err="1">
                <a:latin typeface="+mn-lt"/>
              </a:rPr>
              <a:t>vehicle.getColor</a:t>
            </a:r>
            <a:r>
              <a:rPr lang="en-US" dirty="0">
                <a:latin typeface="+mn-lt"/>
              </a:rPr>
              <a:t>(),   	                                                   </a:t>
            </a:r>
            <a:r>
              <a:rPr lang="en-US" dirty="0" err="1">
                <a:latin typeface="+mn-lt"/>
              </a:rPr>
              <a:t>vehicle.getWheel</a:t>
            </a:r>
            <a:r>
              <a:rPr lang="en-US" dirty="0">
                <a:latin typeface="+mn-lt"/>
              </a:rPr>
              <a:t>(), </a:t>
            </a:r>
            <a:r>
              <a:rPr lang="en-US" dirty="0" err="1">
                <a:latin typeface="+mn-lt"/>
              </a:rPr>
              <a:t>vehicle.getSeat</a:t>
            </a:r>
            <a:r>
              <a:rPr lang="en-US" dirty="0">
                <a:latin typeface="+mn-lt"/>
              </a:rPr>
              <a:t>());</a:t>
            </a:r>
          </a:p>
          <a:p>
            <a:pPr algn="l">
              <a:defRPr/>
            </a:pPr>
            <a:r>
              <a:rPr lang="en-US" dirty="0">
                <a:latin typeface="+mn-lt"/>
              </a:rPr>
              <a:t>}</a:t>
            </a:r>
          </a:p>
          <a:p>
            <a:pPr algn="l">
              <a:defRPr/>
            </a:pPr>
            <a:r>
              <a:rPr lang="en-US" dirty="0">
                <a:latin typeface="+mn-lt"/>
              </a:rPr>
              <a:t>...</a:t>
            </a:r>
          </a:p>
          <a:p>
            <a:pPr algn="l">
              <a:defRPr/>
            </a:pPr>
            <a:r>
              <a:rPr lang="en-US" dirty="0">
                <a:latin typeface="+mn-lt"/>
              </a:rPr>
              <a: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239</a:t>
            </a:fld>
            <a:endParaRPr lang="en-US" sz="1400" dirty="0"/>
          </a:p>
        </p:txBody>
      </p:sp>
    </p:spTree>
    <p:extLst>
      <p:ext uri="{BB962C8B-B14F-4D97-AF65-F5344CB8AC3E}">
        <p14:creationId xmlns:p14="http://schemas.microsoft.com/office/powerpoint/2010/main" val="748338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Spring Portfolio</a:t>
            </a:r>
          </a:p>
        </p:txBody>
      </p:sp>
      <p:sp>
        <p:nvSpPr>
          <p:cNvPr id="1945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9DEB6ABE-7000-4721-8EB8-4AC72AE8A4F7}" type="slidenum">
              <a:rPr lang="en-US" b="0" smtClean="0">
                <a:solidFill>
                  <a:srgbClr val="000000"/>
                </a:solidFill>
                <a:latin typeface="Verdana" pitchFamily="34" charset="0"/>
              </a:rPr>
              <a:pPr eaLnBrk="1" hangingPunct="1"/>
              <a:t>24</a:t>
            </a:fld>
            <a:endParaRPr lang="en-US" b="0" smtClean="0">
              <a:solidFill>
                <a:srgbClr val="000000"/>
              </a:solidFill>
              <a:latin typeface="Verdana" pitchFamily="34" charset="0"/>
            </a:endParaRPr>
          </a:p>
        </p:txBody>
      </p:sp>
      <p:sp>
        <p:nvSpPr>
          <p:cNvPr id="19460" name="Rectangle 4"/>
          <p:cNvSpPr>
            <a:spLocks noChangeArrowheads="1"/>
          </p:cNvSpPr>
          <p:nvPr/>
        </p:nvSpPr>
        <p:spPr bwMode="auto">
          <a:xfrm>
            <a:off x="1066800" y="1676400"/>
            <a:ext cx="7467600" cy="4267200"/>
          </a:xfrm>
          <a:prstGeom prst="rect">
            <a:avLst/>
          </a:prstGeom>
          <a:solidFill>
            <a:srgbClr val="000000"/>
          </a:solidFill>
          <a:ln w="9525" algn="ctr">
            <a:solidFill>
              <a:schemeClr val="tx1"/>
            </a:solidFill>
            <a:round/>
            <a:headEnd/>
            <a:tailEnd/>
          </a:ln>
        </p:spPr>
        <p:txBody>
          <a:bodyPr/>
          <a:lstStyle/>
          <a:p>
            <a:endParaRPr lang="en-US"/>
          </a:p>
        </p:txBody>
      </p:sp>
      <p:sp>
        <p:nvSpPr>
          <p:cNvPr id="19461" name="Rectangle 5"/>
          <p:cNvSpPr>
            <a:spLocks noChangeArrowheads="1"/>
          </p:cNvSpPr>
          <p:nvPr/>
        </p:nvSpPr>
        <p:spPr bwMode="auto">
          <a:xfrm>
            <a:off x="3124200" y="2057400"/>
            <a:ext cx="5181600" cy="838200"/>
          </a:xfrm>
          <a:prstGeom prst="rect">
            <a:avLst/>
          </a:prstGeom>
          <a:solidFill>
            <a:srgbClr val="000000"/>
          </a:solidFill>
          <a:ln w="9525" algn="ctr">
            <a:solidFill>
              <a:schemeClr val="tx1"/>
            </a:solidFill>
            <a:round/>
            <a:headEnd/>
            <a:tailEnd/>
          </a:ln>
        </p:spPr>
        <p:txBody>
          <a:bodyPr/>
          <a:lstStyle/>
          <a:p>
            <a:r>
              <a:rPr lang="en-US" sz="2000">
                <a:solidFill>
                  <a:srgbClr val="92D050"/>
                </a:solidFill>
              </a:rPr>
              <a:t>Spring.Net</a:t>
            </a:r>
          </a:p>
          <a:p>
            <a:r>
              <a:rPr lang="en-US" sz="2000">
                <a:solidFill>
                  <a:srgbClr val="D8750D"/>
                </a:solidFill>
              </a:rPr>
              <a:t>Spring JavaConfig       </a:t>
            </a:r>
            <a:r>
              <a:rPr lang="en-US" sz="2000"/>
              <a:t> </a:t>
            </a:r>
            <a:r>
              <a:rPr lang="en-US" sz="2000">
                <a:solidFill>
                  <a:srgbClr val="2D9F01"/>
                </a:solidFill>
              </a:rPr>
              <a:t>Spring LDAP</a:t>
            </a:r>
          </a:p>
        </p:txBody>
      </p:sp>
      <p:sp>
        <p:nvSpPr>
          <p:cNvPr id="7" name="Rectangle 6"/>
          <p:cNvSpPr/>
          <p:nvPr/>
        </p:nvSpPr>
        <p:spPr bwMode="auto">
          <a:xfrm>
            <a:off x="1295400" y="2819400"/>
            <a:ext cx="6705600" cy="11430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a:lstStyle/>
          <a:p>
            <a:pPr>
              <a:defRPr/>
            </a:pPr>
            <a:r>
              <a:rPr lang="en-US" sz="2000" dirty="0">
                <a:solidFill>
                  <a:srgbClr val="FFC000"/>
                </a:solidFill>
              </a:rPr>
              <a:t>Spring </a:t>
            </a:r>
            <a:r>
              <a:rPr lang="en-US" sz="2000" dirty="0" err="1">
                <a:solidFill>
                  <a:srgbClr val="FFC000"/>
                </a:solidFill>
              </a:rPr>
              <a:t>BeanDoc</a:t>
            </a:r>
            <a:r>
              <a:rPr lang="en-US" sz="2000" dirty="0">
                <a:solidFill>
                  <a:srgbClr val="FFC000"/>
                </a:solidFill>
              </a:rPr>
              <a:t>        </a:t>
            </a:r>
            <a:r>
              <a:rPr lang="en-US" sz="2000" dirty="0">
                <a:solidFill>
                  <a:srgbClr val="209D03"/>
                </a:solidFill>
              </a:rPr>
              <a:t>Spring Web Services</a:t>
            </a:r>
          </a:p>
          <a:p>
            <a:pPr>
              <a:defRPr/>
            </a:pPr>
            <a:r>
              <a:rPr lang="en-US" sz="2000" dirty="0">
                <a:solidFill>
                  <a:srgbClr val="90B5D2"/>
                </a:solidFill>
              </a:rPr>
              <a:t>Spring </a:t>
            </a:r>
            <a:r>
              <a:rPr lang="en-US" sz="2000" dirty="0" err="1">
                <a:solidFill>
                  <a:srgbClr val="90B5D2"/>
                </a:solidFill>
              </a:rPr>
              <a:t>BlazeDS</a:t>
            </a:r>
            <a:r>
              <a:rPr lang="en-US" sz="2000" dirty="0">
                <a:solidFill>
                  <a:srgbClr val="90B5D2"/>
                </a:solidFill>
              </a:rPr>
              <a:t> Integration      </a:t>
            </a:r>
            <a:r>
              <a:rPr lang="en-US" sz="2000" dirty="0">
                <a:solidFill>
                  <a:schemeClr val="accent2">
                    <a:lumMod val="75000"/>
                  </a:schemeClr>
                </a:solidFill>
              </a:rPr>
              <a:t>SpringSource </a:t>
            </a:r>
            <a:r>
              <a:rPr lang="en-US" sz="2000" dirty="0" err="1">
                <a:solidFill>
                  <a:schemeClr val="accent2">
                    <a:lumMod val="75000"/>
                  </a:schemeClr>
                </a:solidFill>
              </a:rPr>
              <a:t>Bundlor</a:t>
            </a:r>
            <a:endParaRPr lang="en-US" sz="2000" dirty="0">
              <a:solidFill>
                <a:schemeClr val="accent2">
                  <a:lumMod val="75000"/>
                </a:schemeClr>
              </a:solidFill>
            </a:endParaRPr>
          </a:p>
          <a:p>
            <a:pPr>
              <a:defRPr/>
            </a:pPr>
            <a:r>
              <a:rPr lang="en-US" sz="2000" dirty="0">
                <a:solidFill>
                  <a:srgbClr val="CC00FF"/>
                </a:solidFill>
              </a:rPr>
              <a:t>Spring Extensions     </a:t>
            </a:r>
            <a:r>
              <a:rPr lang="en-US" sz="2000" dirty="0">
                <a:solidFill>
                  <a:srgbClr val="66FF33"/>
                </a:solidFill>
              </a:rPr>
              <a:t>SpringSource dm Server Tools</a:t>
            </a:r>
          </a:p>
          <a:p>
            <a:pPr>
              <a:defRPr/>
            </a:pPr>
            <a:endParaRPr lang="en-US" dirty="0">
              <a:solidFill>
                <a:srgbClr val="2D9F01"/>
              </a:solidFill>
            </a:endParaRPr>
          </a:p>
        </p:txBody>
      </p:sp>
      <p:sp>
        <p:nvSpPr>
          <p:cNvPr id="19463" name="Rectangle 7"/>
          <p:cNvSpPr>
            <a:spLocks noChangeArrowheads="1"/>
          </p:cNvSpPr>
          <p:nvPr/>
        </p:nvSpPr>
        <p:spPr bwMode="auto">
          <a:xfrm>
            <a:off x="1295400" y="3810000"/>
            <a:ext cx="6705600" cy="1676400"/>
          </a:xfrm>
          <a:prstGeom prst="rect">
            <a:avLst/>
          </a:prstGeom>
          <a:solidFill>
            <a:srgbClr val="000000"/>
          </a:solidFill>
          <a:ln w="9525" algn="ctr">
            <a:solidFill>
              <a:schemeClr val="tx1"/>
            </a:solidFill>
            <a:round/>
            <a:headEnd/>
            <a:tailEnd/>
          </a:ln>
        </p:spPr>
        <p:txBody>
          <a:bodyPr/>
          <a:lstStyle/>
          <a:p>
            <a:r>
              <a:rPr lang="en-US" sz="2000">
                <a:solidFill>
                  <a:srgbClr val="FFC000"/>
                </a:solidFill>
              </a:rPr>
              <a:t>Spring Dynamic Modules for OSGI</a:t>
            </a:r>
          </a:p>
          <a:p>
            <a:r>
              <a:rPr lang="en-US" sz="2000">
                <a:solidFill>
                  <a:srgbClr val="209D03"/>
                </a:solidFill>
              </a:rPr>
              <a:t>Spring Rich Client    SpringSource dm Server</a:t>
            </a:r>
          </a:p>
          <a:p>
            <a:r>
              <a:rPr lang="en-US" sz="2000">
                <a:solidFill>
                  <a:srgbClr val="FF9933"/>
                </a:solidFill>
              </a:rPr>
              <a:t>SpringSource Tool Suite </a:t>
            </a:r>
            <a:r>
              <a:rPr lang="en-US" sz="2000">
                <a:solidFill>
                  <a:srgbClr val="996633"/>
                </a:solidFill>
              </a:rPr>
              <a:t>Spring Batch        </a:t>
            </a:r>
            <a:r>
              <a:rPr lang="en-US" sz="2000">
                <a:solidFill>
                  <a:srgbClr val="90B5D2"/>
                </a:solidFill>
              </a:rPr>
              <a:t>Spring Integration</a:t>
            </a:r>
          </a:p>
          <a:p>
            <a:r>
              <a:rPr lang="en-US">
                <a:solidFill>
                  <a:srgbClr val="0033CC"/>
                </a:solidFill>
              </a:rPr>
              <a:t>Spring Security</a:t>
            </a:r>
          </a:p>
          <a:p>
            <a:r>
              <a:rPr lang="en-US">
                <a:solidFill>
                  <a:srgbClr val="2D9F01"/>
                </a:solidFill>
              </a:rPr>
              <a:t>                                 </a:t>
            </a:r>
            <a:r>
              <a:rPr lang="en-US">
                <a:solidFill>
                  <a:srgbClr val="095295"/>
                </a:solidFill>
              </a:rPr>
              <a:t>Spring Web Flow</a:t>
            </a:r>
          </a:p>
        </p:txBody>
      </p:sp>
    </p:spTree>
    <p:extLst>
      <p:ext uri="{BB962C8B-B14F-4D97-AF65-F5344CB8AC3E}">
        <p14:creationId xmlns:p14="http://schemas.microsoft.com/office/powerpoint/2010/main" val="171965173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371600" y="76200"/>
            <a:ext cx="7543800" cy="1143000"/>
          </a:xfrm>
        </p:spPr>
        <p:txBody>
          <a:bodyPr/>
          <a:lstStyle/>
          <a:p>
            <a:r>
              <a:rPr lang="en-US" sz="3600" dirty="0" smtClean="0"/>
              <a:t>Named Parameters </a:t>
            </a:r>
          </a:p>
        </p:txBody>
      </p:sp>
      <p:sp>
        <p:nvSpPr>
          <p:cNvPr id="37891" name="Content Placeholder 2"/>
          <p:cNvSpPr>
            <a:spLocks noGrp="1"/>
          </p:cNvSpPr>
          <p:nvPr>
            <p:ph idx="1"/>
          </p:nvPr>
        </p:nvSpPr>
        <p:spPr>
          <a:xfrm>
            <a:off x="152400" y="1447800"/>
            <a:ext cx="8686800" cy="4946650"/>
          </a:xfrm>
        </p:spPr>
        <p:txBody>
          <a:bodyPr/>
          <a:lstStyle/>
          <a:p>
            <a:r>
              <a:rPr lang="en-US" dirty="0" smtClean="0"/>
              <a:t>In classic JDBC usage, SQL parameters are represented by the </a:t>
            </a:r>
            <a:r>
              <a:rPr lang="en-US" dirty="0" smtClean="0">
                <a:solidFill>
                  <a:srgbClr val="002060"/>
                </a:solidFill>
              </a:rPr>
              <a:t>placeholder “?” </a:t>
            </a:r>
            <a:r>
              <a:rPr lang="en-US" dirty="0" smtClean="0"/>
              <a:t>and are bound by position.</a:t>
            </a:r>
          </a:p>
          <a:p>
            <a:r>
              <a:rPr lang="en-US" dirty="0" smtClean="0"/>
              <a:t>For a SQL statement with many parameters, it is very cumbersome to match the parameters by position.</a:t>
            </a:r>
          </a:p>
          <a:p>
            <a:r>
              <a:rPr lang="en-US" dirty="0" smtClean="0"/>
              <a:t>Another option when binding SQL parameters in the Spring JDBC framework is to use </a:t>
            </a:r>
            <a:r>
              <a:rPr lang="en-US" b="1" dirty="0" smtClean="0"/>
              <a:t>named parameters.</a:t>
            </a:r>
          </a:p>
          <a:p>
            <a:r>
              <a:rPr lang="en-US" dirty="0" smtClean="0"/>
              <a:t>Named parameters are supported only in </a:t>
            </a:r>
            <a:r>
              <a:rPr lang="en-US" dirty="0" err="1" smtClean="0"/>
              <a:t>SimpleJdbcTemplate</a:t>
            </a:r>
            <a:r>
              <a:rPr lang="en-US" dirty="0" smtClean="0"/>
              <a:t> and </a:t>
            </a:r>
            <a:r>
              <a:rPr lang="en-US" dirty="0" err="1" smtClean="0"/>
              <a:t>NamedParameterJdbcTemplate</a:t>
            </a:r>
            <a:r>
              <a:rPr lang="en-US" b="1" dirty="0" smtClean="0"/>
              <a:t>.</a:t>
            </a:r>
          </a:p>
        </p:txBody>
      </p:sp>
      <p:sp>
        <p:nvSpPr>
          <p:cNvPr id="3789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FC1B98B-C450-4D0B-A3E4-0FDCEE505AF0}" type="slidenum">
              <a:rPr lang="en-US" b="0" smtClean="0">
                <a:solidFill>
                  <a:srgbClr val="000000"/>
                </a:solidFill>
                <a:latin typeface="Verdana" pitchFamily="34" charset="0"/>
              </a:rPr>
              <a:pPr eaLnBrk="1" hangingPunct="1"/>
              <a:t>240</a:t>
            </a:fld>
            <a:endParaRPr lang="en-US" b="0" smtClean="0">
              <a:solidFill>
                <a:srgbClr val="000000"/>
              </a:solidFill>
              <a:latin typeface="Verdana" pitchFamily="34" charset="0"/>
            </a:endParaRPr>
          </a:p>
        </p:txBody>
      </p:sp>
      <p:sp>
        <p:nvSpPr>
          <p:cNvPr id="5"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240</a:t>
            </a:fld>
            <a:endParaRPr lang="en-US" sz="1400" dirty="0"/>
          </a:p>
        </p:txBody>
      </p:sp>
    </p:spTree>
    <p:extLst>
      <p:ext uri="{BB962C8B-B14F-4D97-AF65-F5344CB8AC3E}">
        <p14:creationId xmlns:p14="http://schemas.microsoft.com/office/powerpoint/2010/main" val="209823151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371600" y="76200"/>
            <a:ext cx="7543800" cy="1143000"/>
          </a:xfrm>
        </p:spPr>
        <p:txBody>
          <a:bodyPr/>
          <a:lstStyle/>
          <a:p>
            <a:r>
              <a:rPr lang="en-US" sz="3600" dirty="0" smtClean="0"/>
              <a:t>Named Parameters (Contd.)</a:t>
            </a:r>
          </a:p>
        </p:txBody>
      </p:sp>
      <p:sp>
        <p:nvSpPr>
          <p:cNvPr id="38915" name="Content Placeholder 2"/>
          <p:cNvSpPr>
            <a:spLocks noGrp="1"/>
          </p:cNvSpPr>
          <p:nvPr>
            <p:ph idx="1"/>
          </p:nvPr>
        </p:nvSpPr>
        <p:spPr>
          <a:xfrm>
            <a:off x="228600" y="1371600"/>
            <a:ext cx="8686800" cy="1295400"/>
          </a:xfrm>
        </p:spPr>
        <p:txBody>
          <a:bodyPr/>
          <a:lstStyle/>
          <a:p>
            <a:r>
              <a:rPr lang="en-US" dirty="0" smtClean="0"/>
              <a:t>When using named parameters in your SQL statement, you can provide the parameter values in a </a:t>
            </a:r>
            <a:r>
              <a:rPr lang="en-US" b="1" dirty="0" smtClean="0"/>
              <a:t>Map</a:t>
            </a:r>
            <a:r>
              <a:rPr lang="en-US" dirty="0" smtClean="0"/>
              <a:t> or in a </a:t>
            </a:r>
            <a:r>
              <a:rPr lang="en-US" b="1" dirty="0" err="1" smtClean="0"/>
              <a:t>SqlParameterSource</a:t>
            </a:r>
            <a:r>
              <a:rPr lang="en-US" b="1" dirty="0" smtClean="0"/>
              <a:t>.</a:t>
            </a:r>
          </a:p>
          <a:p>
            <a:pPr>
              <a:buFont typeface="Wingdings" pitchFamily="2" charset="2"/>
              <a:buNone/>
            </a:pPr>
            <a:endParaRPr lang="en-US" b="1" dirty="0" smtClean="0"/>
          </a:p>
        </p:txBody>
      </p:sp>
      <p:sp>
        <p:nvSpPr>
          <p:cNvPr id="38916" name="Slide Number Placeholder 3"/>
          <p:cNvSpPr>
            <a:spLocks noGrp="1"/>
          </p:cNvSpPr>
          <p:nvPr>
            <p:ph type="sldNum" sz="quarter" idx="4294967295"/>
          </p:nvPr>
        </p:nvSpPr>
        <p:spPr>
          <a:xfrm>
            <a:off x="8647113" y="66087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2EC656AE-D54F-4241-9945-8617581F5A84}" type="slidenum">
              <a:rPr lang="en-US" b="0" smtClean="0">
                <a:solidFill>
                  <a:srgbClr val="000000"/>
                </a:solidFill>
                <a:latin typeface="Verdana" pitchFamily="34" charset="0"/>
              </a:rPr>
              <a:pPr eaLnBrk="1" hangingPunct="1"/>
              <a:t>241</a:t>
            </a:fld>
            <a:endParaRPr lang="en-US" b="0" smtClean="0">
              <a:solidFill>
                <a:srgbClr val="000000"/>
              </a:solidFill>
              <a:latin typeface="Verdana" pitchFamily="34" charset="0"/>
            </a:endParaRPr>
          </a:p>
        </p:txBody>
      </p:sp>
      <p:sp>
        <p:nvSpPr>
          <p:cNvPr id="38917" name="Rectangle 4"/>
          <p:cNvSpPr>
            <a:spLocks noChangeArrowheads="1"/>
          </p:cNvSpPr>
          <p:nvPr/>
        </p:nvSpPr>
        <p:spPr bwMode="auto">
          <a:xfrm>
            <a:off x="609600" y="2667000"/>
            <a:ext cx="7924800" cy="2862322"/>
          </a:xfrm>
          <a:prstGeom prst="rect">
            <a:avLst/>
          </a:prstGeom>
          <a:noFill/>
          <a:ln w="9525">
            <a:noFill/>
            <a:miter lim="800000"/>
            <a:headEnd/>
            <a:tailEnd/>
          </a:ln>
        </p:spPr>
        <p:txBody>
          <a:bodyPr>
            <a:spAutoFit/>
          </a:bodyPr>
          <a:lstStyle/>
          <a:p>
            <a:pPr algn="l">
              <a:defRPr/>
            </a:pPr>
            <a:r>
              <a:rPr lang="en-US" dirty="0">
                <a:latin typeface="+mn-lt"/>
              </a:rPr>
              <a:t>public void insert(Vehicle </a:t>
            </a:r>
            <a:r>
              <a:rPr lang="en-US" dirty="0" err="1">
                <a:latin typeface="+mn-lt"/>
              </a:rPr>
              <a:t>vehicle</a:t>
            </a:r>
            <a:r>
              <a:rPr lang="en-US" dirty="0">
                <a:latin typeface="+mn-lt"/>
              </a:rPr>
              <a:t>) {</a:t>
            </a:r>
          </a:p>
          <a:p>
            <a:pPr algn="l">
              <a:defRPr/>
            </a:pPr>
            <a:r>
              <a:rPr lang="en-US" dirty="0">
                <a:latin typeface="+mn-lt"/>
              </a:rPr>
              <a:t>	String </a:t>
            </a:r>
            <a:r>
              <a:rPr lang="en-US" dirty="0" err="1">
                <a:latin typeface="+mn-lt"/>
              </a:rPr>
              <a:t>sql</a:t>
            </a:r>
            <a:r>
              <a:rPr lang="en-US" dirty="0">
                <a:latin typeface="+mn-lt"/>
              </a:rPr>
              <a:t> = "INSERT INTO VEHICLE (VEHICLE_NO, COLOR, WHEEL, 	SEAT) “ + "VALUES (:</a:t>
            </a:r>
            <a:r>
              <a:rPr lang="en-US" dirty="0" err="1">
                <a:latin typeface="+mn-lt"/>
              </a:rPr>
              <a:t>vehicleNo</a:t>
            </a:r>
            <a:r>
              <a:rPr lang="en-US" dirty="0">
                <a:latin typeface="+mn-lt"/>
              </a:rPr>
              <a:t>, :color, :wheel, :seat)";</a:t>
            </a:r>
          </a:p>
          <a:p>
            <a:pPr algn="l">
              <a:defRPr/>
            </a:pPr>
            <a:r>
              <a:rPr lang="en-US" dirty="0">
                <a:latin typeface="+mn-lt"/>
              </a:rPr>
              <a:t>	Map&lt;String, Object&gt; parameters = new </a:t>
            </a:r>
            <a:r>
              <a:rPr lang="en-US" dirty="0" err="1">
                <a:latin typeface="+mn-lt"/>
              </a:rPr>
              <a:t>HashMap</a:t>
            </a:r>
            <a:r>
              <a:rPr lang="en-US" dirty="0">
                <a:latin typeface="+mn-lt"/>
              </a:rPr>
              <a:t>&lt;String, Object&gt;();</a:t>
            </a:r>
          </a:p>
          <a:p>
            <a:pPr algn="l">
              <a:defRPr/>
            </a:pPr>
            <a:r>
              <a:rPr lang="en-US" dirty="0">
                <a:latin typeface="+mn-lt"/>
              </a:rPr>
              <a:t>	</a:t>
            </a:r>
            <a:r>
              <a:rPr lang="en-US" dirty="0" err="1">
                <a:latin typeface="+mn-lt"/>
              </a:rPr>
              <a:t>parameters.put</a:t>
            </a:r>
            <a:r>
              <a:rPr lang="en-US" dirty="0">
                <a:latin typeface="+mn-lt"/>
              </a:rPr>
              <a:t>("</a:t>
            </a:r>
            <a:r>
              <a:rPr lang="en-US" dirty="0" err="1">
                <a:latin typeface="+mn-lt"/>
              </a:rPr>
              <a:t>vehicleNo</a:t>
            </a:r>
            <a:r>
              <a:rPr lang="en-US" dirty="0">
                <a:latin typeface="+mn-lt"/>
              </a:rPr>
              <a:t>", </a:t>
            </a:r>
            <a:r>
              <a:rPr lang="en-US" dirty="0" err="1">
                <a:latin typeface="+mn-lt"/>
              </a:rPr>
              <a:t>vehicle.getVehicleNo</a:t>
            </a:r>
            <a:r>
              <a:rPr lang="en-US" dirty="0">
                <a:latin typeface="+mn-lt"/>
              </a:rPr>
              <a:t>());</a:t>
            </a:r>
          </a:p>
          <a:p>
            <a:pPr algn="l">
              <a:defRPr/>
            </a:pPr>
            <a:r>
              <a:rPr lang="en-US" dirty="0">
                <a:latin typeface="+mn-lt"/>
              </a:rPr>
              <a:t>	</a:t>
            </a:r>
            <a:r>
              <a:rPr lang="en-US" dirty="0" err="1">
                <a:latin typeface="+mn-lt"/>
              </a:rPr>
              <a:t>parameters.put</a:t>
            </a:r>
            <a:r>
              <a:rPr lang="en-US" dirty="0">
                <a:latin typeface="+mn-lt"/>
              </a:rPr>
              <a:t>("color", </a:t>
            </a:r>
            <a:r>
              <a:rPr lang="en-US" dirty="0" err="1">
                <a:latin typeface="+mn-lt"/>
              </a:rPr>
              <a:t>vehicle.getColor</a:t>
            </a:r>
            <a:r>
              <a:rPr lang="en-US" dirty="0">
                <a:latin typeface="+mn-lt"/>
              </a:rPr>
              <a:t>());</a:t>
            </a:r>
          </a:p>
          <a:p>
            <a:pPr algn="l">
              <a:defRPr/>
            </a:pPr>
            <a:r>
              <a:rPr lang="en-US" dirty="0">
                <a:latin typeface="+mn-lt"/>
              </a:rPr>
              <a:t>	</a:t>
            </a:r>
            <a:r>
              <a:rPr lang="en-US" dirty="0" err="1">
                <a:latin typeface="+mn-lt"/>
              </a:rPr>
              <a:t>parameters.put</a:t>
            </a:r>
            <a:r>
              <a:rPr lang="en-US" dirty="0">
                <a:latin typeface="+mn-lt"/>
              </a:rPr>
              <a:t>("wheel", </a:t>
            </a:r>
            <a:r>
              <a:rPr lang="en-US" dirty="0" err="1">
                <a:latin typeface="+mn-lt"/>
              </a:rPr>
              <a:t>vehicle.getWheel</a:t>
            </a:r>
            <a:r>
              <a:rPr lang="en-US" dirty="0">
                <a:latin typeface="+mn-lt"/>
              </a:rPr>
              <a:t>());</a:t>
            </a:r>
          </a:p>
          <a:p>
            <a:pPr algn="l">
              <a:defRPr/>
            </a:pPr>
            <a:r>
              <a:rPr lang="en-US" dirty="0">
                <a:latin typeface="+mn-lt"/>
              </a:rPr>
              <a:t>	</a:t>
            </a:r>
            <a:r>
              <a:rPr lang="en-US" dirty="0" err="1">
                <a:latin typeface="+mn-lt"/>
              </a:rPr>
              <a:t>parameters.put</a:t>
            </a:r>
            <a:r>
              <a:rPr lang="en-US" dirty="0">
                <a:latin typeface="+mn-lt"/>
              </a:rPr>
              <a:t>("seat", </a:t>
            </a:r>
            <a:r>
              <a:rPr lang="en-US" dirty="0" err="1">
                <a:latin typeface="+mn-lt"/>
              </a:rPr>
              <a:t>vehicle.getSeat</a:t>
            </a:r>
            <a:r>
              <a:rPr lang="en-US" dirty="0">
                <a:latin typeface="+mn-lt"/>
              </a:rPr>
              <a:t>());</a:t>
            </a:r>
          </a:p>
          <a:p>
            <a:pPr algn="l">
              <a:defRPr/>
            </a:pPr>
            <a:r>
              <a:rPr lang="en-US" dirty="0">
                <a:latin typeface="+mn-lt"/>
              </a:rPr>
              <a:t>	</a:t>
            </a:r>
            <a:r>
              <a:rPr lang="en-US" dirty="0" err="1">
                <a:latin typeface="+mn-lt"/>
              </a:rPr>
              <a:t>getSimpleJdbcTemplate</a:t>
            </a:r>
            <a:r>
              <a:rPr lang="en-US" dirty="0">
                <a:latin typeface="+mn-lt"/>
              </a:rPr>
              <a:t>().update(</a:t>
            </a:r>
            <a:r>
              <a:rPr lang="en-US" dirty="0" err="1">
                <a:latin typeface="+mn-lt"/>
              </a:rPr>
              <a:t>sql</a:t>
            </a:r>
            <a:r>
              <a:rPr lang="en-US" dirty="0">
                <a:latin typeface="+mn-lt"/>
              </a:rPr>
              <a:t>, parameters);</a:t>
            </a:r>
          </a:p>
          <a:p>
            <a:pPr algn="l">
              <a:defRPr/>
            </a:pPr>
            <a:r>
              <a:rPr lang="en-US" dirty="0">
                <a:latin typeface="+mn-lt"/>
              </a:rPr>
              <a: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241</a:t>
            </a:fld>
            <a:endParaRPr lang="en-US" sz="1400" dirty="0"/>
          </a:p>
        </p:txBody>
      </p:sp>
    </p:spTree>
    <p:extLst>
      <p:ext uri="{BB962C8B-B14F-4D97-AF65-F5344CB8AC3E}">
        <p14:creationId xmlns:p14="http://schemas.microsoft.com/office/powerpoint/2010/main" val="161388869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Interactive Activity</a:t>
            </a:r>
            <a:endParaRPr lang="en-US" sz="3600" dirty="0"/>
          </a:p>
        </p:txBody>
      </p:sp>
      <p:sp>
        <p:nvSpPr>
          <p:cNvPr id="3" name="Content Placeholder 2"/>
          <p:cNvSpPr>
            <a:spLocks noGrp="1"/>
          </p:cNvSpPr>
          <p:nvPr>
            <p:ph idx="1"/>
          </p:nvPr>
        </p:nvSpPr>
        <p:spPr>
          <a:xfrm>
            <a:off x="152400" y="1447800"/>
            <a:ext cx="8686800" cy="4946650"/>
          </a:xfrm>
        </p:spPr>
        <p:txBody>
          <a:bodyPr/>
          <a:lstStyle/>
          <a:p>
            <a:r>
              <a:rPr lang="en-US" dirty="0"/>
              <a:t>Which of the following statements are TRUE about JDBC template class</a:t>
            </a:r>
            <a:r>
              <a:rPr lang="en-US" dirty="0" smtClean="0"/>
              <a:t>?</a:t>
            </a:r>
          </a:p>
          <a:p>
            <a:endParaRPr lang="en-US" dirty="0"/>
          </a:p>
          <a:p>
            <a:endParaRPr lang="en-US" dirty="0" smtClean="0"/>
          </a:p>
          <a:p>
            <a:endParaRPr lang="en-US" dirty="0" smtClean="0"/>
          </a:p>
          <a:p>
            <a:endParaRPr lang="en-US" dirty="0"/>
          </a:p>
          <a:p>
            <a:endParaRPr lang="en-US" dirty="0"/>
          </a:p>
          <a:p>
            <a:pPr marL="514350" lvl="0" indent="-514350">
              <a:buFont typeface="+mj-lt"/>
              <a:buAutoNum type="arabicPeriod"/>
            </a:pPr>
            <a:endParaRPr lang="en-US" dirty="0" smtClean="0"/>
          </a:p>
          <a:p>
            <a:pPr marL="514350" lvl="0" indent="-514350">
              <a:buFont typeface="+mj-lt"/>
              <a:buAutoNum type="arabicPeriod"/>
            </a:pPr>
            <a:endParaRPr lang="en-US" dirty="0"/>
          </a:p>
          <a:p>
            <a:pPr marL="514350" indent="-51435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242</a:t>
            </a:fld>
            <a:endParaRPr lang="en-US" dirty="0"/>
          </a:p>
        </p:txBody>
      </p:sp>
      <p:sp>
        <p:nvSpPr>
          <p:cNvPr id="5" name="Rounded Rectangle 4"/>
          <p:cNvSpPr/>
          <p:nvPr/>
        </p:nvSpPr>
        <p:spPr>
          <a:xfrm>
            <a:off x="609600" y="2438400"/>
            <a:ext cx="7467600" cy="8382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t>JDBC Template class provide functionality to catch JDBC exceptions and translate them to more generic and informative </a:t>
            </a:r>
            <a:r>
              <a:rPr lang="en-US" dirty="0" err="1"/>
              <a:t>DataAccessException</a:t>
            </a:r>
            <a:endParaRPr lang="en-US" dirty="0"/>
          </a:p>
        </p:txBody>
      </p:sp>
      <p:sp>
        <p:nvSpPr>
          <p:cNvPr id="6" name="Rounded Rectangle 5"/>
          <p:cNvSpPr/>
          <p:nvPr/>
        </p:nvSpPr>
        <p:spPr>
          <a:xfrm>
            <a:off x="609600" y="3505200"/>
            <a:ext cx="7467600" cy="8382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t>JDBC Template class provides </a:t>
            </a:r>
            <a:r>
              <a:rPr lang="en-US" dirty="0" err="1"/>
              <a:t>setDataSource</a:t>
            </a:r>
            <a:r>
              <a:rPr lang="en-US" dirty="0"/>
              <a:t>() and </a:t>
            </a:r>
            <a:r>
              <a:rPr lang="en-US" dirty="0" err="1"/>
              <a:t>setJdbcTemplate</a:t>
            </a:r>
            <a:r>
              <a:rPr lang="en-US" dirty="0"/>
              <a:t>() methods</a:t>
            </a:r>
          </a:p>
        </p:txBody>
      </p:sp>
      <p:sp>
        <p:nvSpPr>
          <p:cNvPr id="7" name="Rounded Rectangle 6"/>
          <p:cNvSpPr/>
          <p:nvPr/>
        </p:nvSpPr>
        <p:spPr>
          <a:xfrm>
            <a:off x="609600" y="4572000"/>
            <a:ext cx="7467600" cy="8382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t>Simple </a:t>
            </a:r>
            <a:r>
              <a:rPr lang="en-US" dirty="0" err="1"/>
              <a:t>JdbcTemplate</a:t>
            </a:r>
            <a:r>
              <a:rPr lang="en-US" dirty="0"/>
              <a:t> takes advantage of Java 1.5 such as </a:t>
            </a:r>
            <a:r>
              <a:rPr lang="en-US" dirty="0" err="1"/>
              <a:t>aytoboxing,generics</a:t>
            </a:r>
            <a:r>
              <a:rPr lang="en-US" dirty="0"/>
              <a:t> and </a:t>
            </a:r>
            <a:r>
              <a:rPr lang="en-US" dirty="0" err="1"/>
              <a:t>varlength</a:t>
            </a:r>
            <a:r>
              <a:rPr lang="en-US" dirty="0"/>
              <a:t> arguments.</a:t>
            </a:r>
          </a:p>
        </p:txBody>
      </p:sp>
    </p:spTree>
    <p:extLst>
      <p:ext uri="{BB962C8B-B14F-4D97-AF65-F5344CB8AC3E}">
        <p14:creationId xmlns:p14="http://schemas.microsoft.com/office/powerpoint/2010/main" val="252736414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Interactive Activity</a:t>
            </a:r>
            <a:endParaRPr lang="en-US" sz="3600" dirty="0"/>
          </a:p>
        </p:txBody>
      </p:sp>
      <p:sp>
        <p:nvSpPr>
          <p:cNvPr id="3" name="Content Placeholder 2"/>
          <p:cNvSpPr>
            <a:spLocks noGrp="1"/>
          </p:cNvSpPr>
          <p:nvPr>
            <p:ph idx="1"/>
          </p:nvPr>
        </p:nvSpPr>
        <p:spPr>
          <a:xfrm>
            <a:off x="152400" y="1447800"/>
            <a:ext cx="8686800" cy="4946650"/>
          </a:xfrm>
        </p:spPr>
        <p:txBody>
          <a:bodyPr/>
          <a:lstStyle/>
          <a:p>
            <a:r>
              <a:rPr lang="en-US" dirty="0"/>
              <a:t>Which of the following statements are TRUE about JDBC template class</a:t>
            </a:r>
            <a:r>
              <a:rPr lang="en-US" dirty="0" smtClean="0"/>
              <a:t>?</a:t>
            </a:r>
          </a:p>
          <a:p>
            <a:endParaRPr lang="en-US" dirty="0"/>
          </a:p>
          <a:p>
            <a:endParaRPr lang="en-US" dirty="0" smtClean="0"/>
          </a:p>
          <a:p>
            <a:endParaRPr lang="en-US" dirty="0" smtClean="0"/>
          </a:p>
          <a:p>
            <a:endParaRPr lang="en-US" dirty="0"/>
          </a:p>
          <a:p>
            <a:endParaRPr lang="en-US" dirty="0"/>
          </a:p>
          <a:p>
            <a:pPr marL="514350" lvl="0" indent="-514350">
              <a:buFont typeface="+mj-lt"/>
              <a:buAutoNum type="arabicPeriod"/>
            </a:pPr>
            <a:endParaRPr lang="en-US" dirty="0" smtClean="0"/>
          </a:p>
          <a:p>
            <a:pPr marL="514350" lvl="0" indent="-514350">
              <a:buFont typeface="+mj-lt"/>
              <a:buAutoNum type="arabicPeriod"/>
            </a:pPr>
            <a:endParaRPr lang="en-US" dirty="0"/>
          </a:p>
          <a:p>
            <a:pPr marL="514350" indent="-51435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243</a:t>
            </a:fld>
            <a:endParaRPr lang="en-US" dirty="0"/>
          </a:p>
        </p:txBody>
      </p:sp>
      <p:sp>
        <p:nvSpPr>
          <p:cNvPr id="5" name="Rounded Rectangle 4"/>
          <p:cNvSpPr/>
          <p:nvPr/>
        </p:nvSpPr>
        <p:spPr>
          <a:xfrm>
            <a:off x="609600" y="2438400"/>
            <a:ext cx="7467600" cy="8382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t>JDBC Template class provide functionality to catch JDBC exceptions and translate them to more generic and informative </a:t>
            </a:r>
            <a:r>
              <a:rPr lang="en-US" dirty="0" err="1"/>
              <a:t>DataAccessException</a:t>
            </a:r>
            <a:endParaRPr lang="en-US" dirty="0"/>
          </a:p>
        </p:txBody>
      </p:sp>
      <p:sp>
        <p:nvSpPr>
          <p:cNvPr id="6" name="Rounded Rectangle 5"/>
          <p:cNvSpPr/>
          <p:nvPr/>
        </p:nvSpPr>
        <p:spPr>
          <a:xfrm>
            <a:off x="609600" y="3505200"/>
            <a:ext cx="7467600" cy="8382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t>JDBC Template class provides </a:t>
            </a:r>
            <a:r>
              <a:rPr lang="en-US" dirty="0" err="1"/>
              <a:t>setDataSource</a:t>
            </a:r>
            <a:r>
              <a:rPr lang="en-US" dirty="0"/>
              <a:t>() and </a:t>
            </a:r>
            <a:r>
              <a:rPr lang="en-US" dirty="0" err="1"/>
              <a:t>setJdbcTemplate</a:t>
            </a:r>
            <a:r>
              <a:rPr lang="en-US" dirty="0"/>
              <a:t>() methods</a:t>
            </a:r>
          </a:p>
        </p:txBody>
      </p:sp>
      <p:sp>
        <p:nvSpPr>
          <p:cNvPr id="7" name="Rounded Rectangle 6"/>
          <p:cNvSpPr/>
          <p:nvPr/>
        </p:nvSpPr>
        <p:spPr>
          <a:xfrm>
            <a:off x="609600" y="4572000"/>
            <a:ext cx="7467600" cy="8382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t>Simple </a:t>
            </a:r>
            <a:r>
              <a:rPr lang="en-US" dirty="0" err="1"/>
              <a:t>JdbcTemplate</a:t>
            </a:r>
            <a:r>
              <a:rPr lang="en-US" dirty="0"/>
              <a:t> takes advantage of Java 1.5 such as </a:t>
            </a:r>
            <a:r>
              <a:rPr lang="en-US" dirty="0" err="1"/>
              <a:t>aytoboxing,generics</a:t>
            </a:r>
            <a:r>
              <a:rPr lang="en-US" dirty="0"/>
              <a:t> and </a:t>
            </a:r>
            <a:r>
              <a:rPr lang="en-US" dirty="0" err="1"/>
              <a:t>varlength</a:t>
            </a:r>
            <a:r>
              <a:rPr lang="en-US" dirty="0"/>
              <a:t> arguments.</a:t>
            </a:r>
          </a:p>
        </p:txBody>
      </p:sp>
    </p:spTree>
    <p:extLst>
      <p:ext uri="{BB962C8B-B14F-4D97-AF65-F5344CB8AC3E}">
        <p14:creationId xmlns:p14="http://schemas.microsoft.com/office/powerpoint/2010/main" val="22628614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8686800" cy="4946650"/>
          </a:xfrm>
        </p:spPr>
        <p:txBody>
          <a:bodyPr/>
          <a:lstStyle/>
          <a:p>
            <a:r>
              <a:rPr lang="en-US" dirty="0" err="1"/>
              <a:t>SQLParameterSource</a:t>
            </a:r>
            <a:r>
              <a:rPr lang="en-US" dirty="0"/>
              <a:t> hierarchy</a:t>
            </a:r>
          </a:p>
        </p:txBody>
      </p:sp>
      <p:sp>
        <p:nvSpPr>
          <p:cNvPr id="39939" name="Rectangle 2"/>
          <p:cNvSpPr>
            <a:spLocks noGrp="1" noChangeArrowheads="1"/>
          </p:cNvSpPr>
          <p:nvPr>
            <p:ph type="title"/>
          </p:nvPr>
        </p:nvSpPr>
        <p:spPr>
          <a:xfrm>
            <a:off x="1371600" y="76200"/>
            <a:ext cx="7543800" cy="1066800"/>
          </a:xfrm>
        </p:spPr>
        <p:txBody>
          <a:bodyPr/>
          <a:lstStyle/>
          <a:p>
            <a:pPr eaLnBrk="1" hangingPunct="1"/>
            <a:r>
              <a:rPr lang="en-US" dirty="0" err="1" smtClean="0">
                <a:solidFill>
                  <a:schemeClr val="tx2"/>
                </a:solidFill>
              </a:rPr>
              <a:t>SqlParameterSource</a:t>
            </a:r>
            <a:endParaRPr lang="en-US" dirty="0" smtClean="0">
              <a:solidFill>
                <a:schemeClr val="tx2"/>
              </a:solidFill>
            </a:endParaRPr>
          </a:p>
        </p:txBody>
      </p:sp>
      <p:graphicFrame>
        <p:nvGraphicFramePr>
          <p:cNvPr id="7" name="Diagram 6"/>
          <p:cNvGraphicFramePr/>
          <p:nvPr>
            <p:extLst>
              <p:ext uri="{D42A27DB-BD31-4B8C-83A1-F6EECF244321}">
                <p14:modId xmlns:p14="http://schemas.microsoft.com/office/powerpoint/2010/main" val="3014612042"/>
              </p:ext>
            </p:extLst>
          </p:nvPr>
        </p:nvGraphicFramePr>
        <p:xfrm>
          <a:off x="1447800" y="2362200"/>
          <a:ext cx="6096000"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244</a:t>
            </a:fld>
            <a:endParaRPr lang="en-US" sz="1400" dirty="0"/>
          </a:p>
        </p:txBody>
      </p:sp>
    </p:spTree>
    <p:extLst>
      <p:ext uri="{BB962C8B-B14F-4D97-AF65-F5344CB8AC3E}">
        <p14:creationId xmlns:p14="http://schemas.microsoft.com/office/powerpoint/2010/main" val="88674843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z="3600" dirty="0" err="1" smtClean="0"/>
              <a:t>MapSqlParameterSource</a:t>
            </a:r>
            <a:endParaRPr lang="en-US" sz="3600" dirty="0" smtClean="0"/>
          </a:p>
        </p:txBody>
      </p:sp>
      <p:sp>
        <p:nvSpPr>
          <p:cNvPr id="2" name="Content Placeholder 1"/>
          <p:cNvSpPr>
            <a:spLocks noGrp="1"/>
          </p:cNvSpPr>
          <p:nvPr>
            <p:ph idx="1"/>
          </p:nvPr>
        </p:nvSpPr>
        <p:spPr>
          <a:xfrm>
            <a:off x="228600" y="1447800"/>
            <a:ext cx="8686800" cy="4946650"/>
          </a:xfrm>
        </p:spPr>
        <p:txBody>
          <a:bodyPr/>
          <a:lstStyle/>
          <a:p>
            <a:r>
              <a:rPr lang="en-US" dirty="0"/>
              <a:t>Using </a:t>
            </a:r>
            <a:r>
              <a:rPr lang="en-US" dirty="0" err="1"/>
              <a:t>MapSqlParameterSource</a:t>
            </a:r>
            <a:r>
              <a:rPr lang="en-US" dirty="0"/>
              <a:t>:</a:t>
            </a:r>
          </a:p>
          <a:p>
            <a:endParaRPr lang="en-US" dirty="0"/>
          </a:p>
        </p:txBody>
      </p:sp>
      <p:sp>
        <p:nvSpPr>
          <p:cNvPr id="40964" name="Rectangle 4"/>
          <p:cNvSpPr>
            <a:spLocks noChangeArrowheads="1"/>
          </p:cNvSpPr>
          <p:nvPr/>
        </p:nvSpPr>
        <p:spPr bwMode="auto">
          <a:xfrm>
            <a:off x="685800" y="1981200"/>
            <a:ext cx="8458200" cy="3693319"/>
          </a:xfrm>
          <a:prstGeom prst="rect">
            <a:avLst/>
          </a:prstGeom>
          <a:noFill/>
          <a:ln w="9525">
            <a:noFill/>
            <a:miter lim="800000"/>
            <a:headEnd/>
            <a:tailEnd/>
          </a:ln>
        </p:spPr>
        <p:txBody>
          <a:bodyPr wrap="square">
            <a:spAutoFit/>
          </a:bodyPr>
          <a:lstStyle/>
          <a:p>
            <a:pPr algn="l">
              <a:defRPr/>
            </a:pPr>
            <a:r>
              <a:rPr lang="en-US" dirty="0">
                <a:latin typeface="+mn-lt"/>
              </a:rPr>
              <a:t>public class </a:t>
            </a:r>
            <a:r>
              <a:rPr lang="en-US" dirty="0" err="1">
                <a:latin typeface="+mn-lt"/>
              </a:rPr>
              <a:t>JdbcVehicleDao</a:t>
            </a:r>
            <a:r>
              <a:rPr lang="en-US" dirty="0">
                <a:latin typeface="+mn-lt"/>
              </a:rPr>
              <a:t> extends </a:t>
            </a:r>
            <a:r>
              <a:rPr lang="en-US" dirty="0" err="1">
                <a:latin typeface="+mn-lt"/>
              </a:rPr>
              <a:t>SimpleJdbcDaoSupport</a:t>
            </a:r>
            <a:r>
              <a:rPr lang="en-US" dirty="0">
                <a:latin typeface="+mn-lt"/>
              </a:rPr>
              <a:t> implements </a:t>
            </a:r>
            <a:r>
              <a:rPr lang="en-US" dirty="0" err="1">
                <a:latin typeface="+mn-lt"/>
              </a:rPr>
              <a:t>VehicleDao</a:t>
            </a:r>
            <a:r>
              <a:rPr lang="en-US" dirty="0">
                <a:latin typeface="+mn-lt"/>
              </a:rPr>
              <a:t> {</a:t>
            </a:r>
          </a:p>
          <a:p>
            <a:pPr algn="l">
              <a:defRPr/>
            </a:pPr>
            <a:endParaRPr lang="en-US" dirty="0">
              <a:latin typeface="+mn-lt"/>
            </a:endParaRPr>
          </a:p>
          <a:p>
            <a:pPr algn="l">
              <a:defRPr/>
            </a:pPr>
            <a:r>
              <a:rPr lang="en-US" dirty="0">
                <a:latin typeface="+mn-lt"/>
              </a:rPr>
              <a:t>public void insert(Vehicle </a:t>
            </a:r>
            <a:r>
              <a:rPr lang="en-US" dirty="0" err="1">
                <a:latin typeface="+mn-lt"/>
              </a:rPr>
              <a:t>vehicle</a:t>
            </a:r>
            <a:r>
              <a:rPr lang="en-US" dirty="0">
                <a:latin typeface="+mn-lt"/>
              </a:rPr>
              <a:t>) {</a:t>
            </a:r>
          </a:p>
          <a:p>
            <a:pPr algn="l">
              <a:defRPr/>
            </a:pPr>
            <a:r>
              <a:rPr lang="en-US" dirty="0">
                <a:latin typeface="+mn-lt"/>
              </a:rPr>
              <a:t>     String </a:t>
            </a:r>
            <a:r>
              <a:rPr lang="en-US" dirty="0" err="1">
                <a:latin typeface="+mn-lt"/>
              </a:rPr>
              <a:t>sql</a:t>
            </a:r>
            <a:r>
              <a:rPr lang="en-US" dirty="0">
                <a:latin typeface="+mn-lt"/>
              </a:rPr>
              <a:t> = "INSERT INTO VEHICLE (VEHICLE_NO, COLOR, WHEEL, SEAT) “</a:t>
            </a:r>
          </a:p>
          <a:p>
            <a:pPr algn="l">
              <a:defRPr/>
            </a:pPr>
            <a:r>
              <a:rPr lang="en-US" dirty="0">
                <a:latin typeface="+mn-lt"/>
              </a:rPr>
              <a:t> 	      +  "VALUES (:</a:t>
            </a:r>
            <a:r>
              <a:rPr lang="en-US" dirty="0" err="1">
                <a:latin typeface="+mn-lt"/>
              </a:rPr>
              <a:t>vehicleNo</a:t>
            </a:r>
            <a:r>
              <a:rPr lang="en-US" dirty="0">
                <a:latin typeface="+mn-lt"/>
              </a:rPr>
              <a:t>, :color, :wheel, :seat)";</a:t>
            </a:r>
          </a:p>
          <a:p>
            <a:pPr algn="l">
              <a:defRPr/>
            </a:pPr>
            <a:r>
              <a:rPr lang="en-US" dirty="0">
                <a:latin typeface="+mn-lt"/>
              </a:rPr>
              <a:t>      Map&lt;String, Object&gt; parameters = new </a:t>
            </a:r>
            <a:r>
              <a:rPr lang="en-US" dirty="0" err="1">
                <a:latin typeface="+mn-lt"/>
              </a:rPr>
              <a:t>HashMap</a:t>
            </a:r>
            <a:r>
              <a:rPr lang="en-US" dirty="0">
                <a:latin typeface="+mn-lt"/>
              </a:rPr>
              <a:t>&lt;String, Object&gt;();</a:t>
            </a:r>
          </a:p>
          <a:p>
            <a:pPr algn="l">
              <a:defRPr/>
            </a:pPr>
            <a:r>
              <a:rPr lang="en-US" dirty="0">
                <a:latin typeface="+mn-lt"/>
              </a:rPr>
              <a:t>      ..</a:t>
            </a:r>
          </a:p>
          <a:p>
            <a:pPr algn="l">
              <a:defRPr/>
            </a:pPr>
            <a:r>
              <a:rPr lang="en-US" dirty="0">
                <a:latin typeface="+mn-lt"/>
              </a:rPr>
              <a:t>     </a:t>
            </a:r>
            <a:r>
              <a:rPr lang="en-US" dirty="0" err="1">
                <a:latin typeface="+mn-lt"/>
              </a:rPr>
              <a:t>SqlParameterSource</a:t>
            </a:r>
            <a:r>
              <a:rPr lang="en-US" dirty="0">
                <a:latin typeface="+mn-lt"/>
              </a:rPr>
              <a:t> </a:t>
            </a:r>
            <a:r>
              <a:rPr lang="en-US" dirty="0" err="1">
                <a:latin typeface="+mn-lt"/>
              </a:rPr>
              <a:t>parameterSource</a:t>
            </a:r>
            <a:r>
              <a:rPr lang="en-US" dirty="0">
                <a:latin typeface="+mn-lt"/>
              </a:rPr>
              <a:t> = new                                                       					           </a:t>
            </a:r>
            <a:r>
              <a:rPr lang="en-US" dirty="0" err="1">
                <a:latin typeface="+mn-lt"/>
              </a:rPr>
              <a:t>MapSqlParameterSource</a:t>
            </a:r>
            <a:r>
              <a:rPr lang="en-US" dirty="0">
                <a:latin typeface="+mn-lt"/>
              </a:rPr>
              <a:t>(parameters);</a:t>
            </a:r>
          </a:p>
          <a:p>
            <a:pPr algn="l">
              <a:defRPr/>
            </a:pPr>
            <a:r>
              <a:rPr lang="en-US" dirty="0">
                <a:latin typeface="+mn-lt"/>
              </a:rPr>
              <a:t>      </a:t>
            </a:r>
            <a:r>
              <a:rPr lang="en-US" dirty="0" err="1">
                <a:latin typeface="+mn-lt"/>
              </a:rPr>
              <a:t>getSimpleJdbcTemplate</a:t>
            </a:r>
            <a:r>
              <a:rPr lang="en-US" dirty="0">
                <a:latin typeface="+mn-lt"/>
              </a:rPr>
              <a:t>().update(</a:t>
            </a:r>
            <a:r>
              <a:rPr lang="en-US" dirty="0" err="1">
                <a:latin typeface="+mn-lt"/>
              </a:rPr>
              <a:t>sql</a:t>
            </a:r>
            <a:r>
              <a:rPr lang="en-US" dirty="0">
                <a:latin typeface="+mn-lt"/>
              </a:rPr>
              <a:t>, </a:t>
            </a:r>
            <a:r>
              <a:rPr lang="en-US" dirty="0" err="1">
                <a:latin typeface="+mn-lt"/>
              </a:rPr>
              <a:t>parameterSource</a:t>
            </a:r>
            <a:r>
              <a:rPr lang="en-US" dirty="0">
                <a:latin typeface="+mn-lt"/>
              </a:rPr>
              <a:t>);</a:t>
            </a:r>
          </a:p>
          <a:p>
            <a:pPr algn="l">
              <a:defRPr/>
            </a:pPr>
            <a:r>
              <a:rPr lang="en-US" dirty="0">
                <a:latin typeface="+mn-lt"/>
              </a:rPr>
              <a:t>}</a:t>
            </a:r>
          </a:p>
          <a:p>
            <a:pPr>
              <a:defRPr/>
            </a:pPr>
            <a:r>
              <a:rPr lang="en-US" dirty="0">
                <a:latin typeface="+mn-lt"/>
              </a:rPr>
              <a:t>...</a:t>
            </a:r>
          </a:p>
          <a:p>
            <a:pPr>
              <a:defRPr/>
            </a:pPr>
            <a:r>
              <a:rPr lang="en-US" dirty="0">
                <a:latin typeface="+mn-lt"/>
              </a:rPr>
              <a:t>}</a:t>
            </a:r>
          </a:p>
        </p:txBody>
      </p:sp>
      <p:sp>
        <p:nvSpPr>
          <p:cNvPr id="7"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245</a:t>
            </a:fld>
            <a:endParaRPr lang="en-US" sz="1400" dirty="0"/>
          </a:p>
        </p:txBody>
      </p:sp>
    </p:spTree>
    <p:extLst>
      <p:ext uri="{BB962C8B-B14F-4D97-AF65-F5344CB8AC3E}">
        <p14:creationId xmlns:p14="http://schemas.microsoft.com/office/powerpoint/2010/main" val="387044633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295400" y="0"/>
            <a:ext cx="8001000" cy="1143000"/>
          </a:xfrm>
        </p:spPr>
        <p:txBody>
          <a:bodyPr/>
          <a:lstStyle/>
          <a:p>
            <a:r>
              <a:rPr lang="en-US" sz="3600" dirty="0" err="1" smtClean="0"/>
              <a:t>BeanPropertySqlParameterSource</a:t>
            </a:r>
            <a:endParaRPr lang="en-US" sz="3600" dirty="0" smtClean="0"/>
          </a:p>
        </p:txBody>
      </p:sp>
      <p:sp>
        <p:nvSpPr>
          <p:cNvPr id="2" name="Content Placeholder 1"/>
          <p:cNvSpPr>
            <a:spLocks noGrp="1"/>
          </p:cNvSpPr>
          <p:nvPr>
            <p:ph idx="1"/>
          </p:nvPr>
        </p:nvSpPr>
        <p:spPr>
          <a:xfrm>
            <a:off x="228600" y="1447800"/>
            <a:ext cx="8686800" cy="4946650"/>
          </a:xfrm>
        </p:spPr>
        <p:txBody>
          <a:bodyPr/>
          <a:lstStyle/>
          <a:p>
            <a:r>
              <a:rPr lang="en-US" dirty="0"/>
              <a:t>Using </a:t>
            </a:r>
            <a:r>
              <a:rPr lang="en-US" dirty="0" err="1"/>
              <a:t>BeanPropertySqlParameterSource</a:t>
            </a:r>
            <a:r>
              <a:rPr lang="en-US" dirty="0"/>
              <a:t>:</a:t>
            </a:r>
          </a:p>
          <a:p>
            <a:endParaRPr lang="en-US" dirty="0"/>
          </a:p>
        </p:txBody>
      </p:sp>
      <p:sp>
        <p:nvSpPr>
          <p:cNvPr id="41988" name="Rectangle 4"/>
          <p:cNvSpPr>
            <a:spLocks noChangeArrowheads="1"/>
          </p:cNvSpPr>
          <p:nvPr/>
        </p:nvSpPr>
        <p:spPr bwMode="auto">
          <a:xfrm>
            <a:off x="685800" y="1941512"/>
            <a:ext cx="7696200" cy="3139321"/>
          </a:xfrm>
          <a:prstGeom prst="rect">
            <a:avLst/>
          </a:prstGeom>
          <a:noFill/>
          <a:ln w="9525">
            <a:noFill/>
            <a:miter lim="800000"/>
            <a:headEnd/>
            <a:tailEnd/>
          </a:ln>
        </p:spPr>
        <p:txBody>
          <a:bodyPr wrap="square">
            <a:spAutoFit/>
          </a:bodyPr>
          <a:lstStyle/>
          <a:p>
            <a:pPr algn="l">
              <a:defRPr/>
            </a:pPr>
            <a:r>
              <a:rPr lang="en-US" dirty="0">
                <a:latin typeface="+mn-lt"/>
              </a:rPr>
              <a:t>public class </a:t>
            </a:r>
            <a:r>
              <a:rPr lang="en-US" dirty="0" err="1">
                <a:latin typeface="+mn-lt"/>
              </a:rPr>
              <a:t>JdbcVehicleDao</a:t>
            </a:r>
            <a:r>
              <a:rPr lang="en-US" dirty="0">
                <a:latin typeface="+mn-lt"/>
              </a:rPr>
              <a:t> extends </a:t>
            </a:r>
            <a:r>
              <a:rPr lang="en-US" dirty="0" err="1">
                <a:latin typeface="+mn-lt"/>
              </a:rPr>
              <a:t>SimpleJdbcDaoSupport</a:t>
            </a:r>
            <a:r>
              <a:rPr lang="en-US" dirty="0">
                <a:latin typeface="+mn-lt"/>
              </a:rPr>
              <a:t> implements </a:t>
            </a:r>
            <a:r>
              <a:rPr lang="en-US" dirty="0" err="1">
                <a:latin typeface="+mn-lt"/>
              </a:rPr>
              <a:t>VehicleDao</a:t>
            </a:r>
            <a:r>
              <a:rPr lang="en-US" dirty="0">
                <a:latin typeface="+mn-lt"/>
              </a:rPr>
              <a:t> {</a:t>
            </a:r>
          </a:p>
          <a:p>
            <a:pPr algn="l">
              <a:defRPr/>
            </a:pPr>
            <a:r>
              <a:rPr lang="en-US" dirty="0">
                <a:latin typeface="+mn-lt"/>
              </a:rPr>
              <a:t>    public void insert(Vehicle </a:t>
            </a:r>
            <a:r>
              <a:rPr lang="en-US" dirty="0" err="1">
                <a:latin typeface="+mn-lt"/>
              </a:rPr>
              <a:t>vehicle</a:t>
            </a:r>
            <a:r>
              <a:rPr lang="en-US" dirty="0">
                <a:latin typeface="+mn-lt"/>
              </a:rPr>
              <a:t>) {</a:t>
            </a:r>
          </a:p>
          <a:p>
            <a:pPr algn="l">
              <a:defRPr/>
            </a:pPr>
            <a:r>
              <a:rPr lang="en-US" dirty="0">
                <a:latin typeface="+mn-lt"/>
              </a:rPr>
              <a:t>      String </a:t>
            </a:r>
            <a:r>
              <a:rPr lang="en-US" dirty="0" err="1">
                <a:latin typeface="+mn-lt"/>
              </a:rPr>
              <a:t>sql</a:t>
            </a:r>
            <a:r>
              <a:rPr lang="en-US" dirty="0">
                <a:latin typeface="+mn-lt"/>
              </a:rPr>
              <a:t> = "INSERT INTO VEHICLE (VEHICLE_NO, COLOR, WHEEL, SEAT) "</a:t>
            </a:r>
          </a:p>
          <a:p>
            <a:pPr algn="l">
              <a:defRPr/>
            </a:pPr>
            <a:r>
              <a:rPr lang="en-US" dirty="0">
                <a:latin typeface="+mn-lt"/>
              </a:rPr>
              <a:t>                          + "VALUES (:</a:t>
            </a:r>
            <a:r>
              <a:rPr lang="en-US" dirty="0" err="1">
                <a:latin typeface="+mn-lt"/>
              </a:rPr>
              <a:t>vehicleNo</a:t>
            </a:r>
            <a:r>
              <a:rPr lang="en-US" dirty="0">
                <a:latin typeface="+mn-lt"/>
              </a:rPr>
              <a:t>, :color, :wheel, :seat)";</a:t>
            </a:r>
          </a:p>
          <a:p>
            <a:pPr algn="l">
              <a:defRPr/>
            </a:pPr>
            <a:r>
              <a:rPr lang="en-US" dirty="0">
                <a:latin typeface="+mn-lt"/>
              </a:rPr>
              <a:t>      </a:t>
            </a:r>
            <a:r>
              <a:rPr lang="en-US" dirty="0" err="1">
                <a:latin typeface="+mn-lt"/>
              </a:rPr>
              <a:t>SqlParameterSource</a:t>
            </a:r>
            <a:r>
              <a:rPr lang="en-US" dirty="0">
                <a:latin typeface="+mn-lt"/>
              </a:rPr>
              <a:t> </a:t>
            </a:r>
            <a:r>
              <a:rPr lang="en-US" dirty="0" err="1">
                <a:latin typeface="+mn-lt"/>
              </a:rPr>
              <a:t>parameterSource</a:t>
            </a:r>
            <a:r>
              <a:rPr lang="en-US" dirty="0">
                <a:latin typeface="+mn-lt"/>
              </a:rPr>
              <a:t> =  new  		            			</a:t>
            </a:r>
            <a:r>
              <a:rPr lang="en-US" dirty="0" err="1">
                <a:latin typeface="+mn-lt"/>
              </a:rPr>
              <a:t>BeanPropertySqlParameterSource</a:t>
            </a:r>
            <a:r>
              <a:rPr lang="en-US" dirty="0">
                <a:latin typeface="+mn-lt"/>
              </a:rPr>
              <a:t>(vehicle);</a:t>
            </a:r>
          </a:p>
          <a:p>
            <a:pPr algn="l">
              <a:defRPr/>
            </a:pPr>
            <a:r>
              <a:rPr lang="en-US" dirty="0">
                <a:latin typeface="+mn-lt"/>
              </a:rPr>
              <a:t>       </a:t>
            </a:r>
            <a:r>
              <a:rPr lang="en-US" dirty="0" err="1">
                <a:latin typeface="+mn-lt"/>
              </a:rPr>
              <a:t>getSimpleJdbcTemplate</a:t>
            </a:r>
            <a:r>
              <a:rPr lang="en-US" dirty="0">
                <a:latin typeface="+mn-lt"/>
              </a:rPr>
              <a:t>().update(</a:t>
            </a:r>
            <a:r>
              <a:rPr lang="en-US" dirty="0" err="1">
                <a:latin typeface="+mn-lt"/>
              </a:rPr>
              <a:t>sql</a:t>
            </a:r>
            <a:r>
              <a:rPr lang="en-US" dirty="0">
                <a:latin typeface="+mn-lt"/>
              </a:rPr>
              <a:t>, </a:t>
            </a:r>
            <a:r>
              <a:rPr lang="en-US" dirty="0" err="1">
                <a:latin typeface="+mn-lt"/>
              </a:rPr>
              <a:t>parameterSource</a:t>
            </a:r>
            <a:r>
              <a:rPr lang="en-US" dirty="0">
                <a:latin typeface="+mn-lt"/>
              </a:rPr>
              <a:t>);</a:t>
            </a:r>
          </a:p>
          <a:p>
            <a:pPr algn="l">
              <a:defRPr/>
            </a:pPr>
            <a:r>
              <a:rPr lang="en-US" dirty="0">
                <a:latin typeface="+mn-lt"/>
              </a:rPr>
              <a:t>}</a:t>
            </a:r>
          </a:p>
          <a:p>
            <a:pPr algn="l">
              <a:defRPr/>
            </a:pPr>
            <a:r>
              <a:rPr lang="en-US" dirty="0">
                <a:latin typeface="+mn-lt"/>
              </a:rPr>
              <a:t>...</a:t>
            </a:r>
          </a:p>
          <a:p>
            <a:pPr algn="l">
              <a:defRPr/>
            </a:pPr>
            <a:r>
              <a:rPr lang="en-US" dirty="0">
                <a:latin typeface="+mn-lt"/>
              </a:rPr>
              <a: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246</a:t>
            </a:fld>
            <a:endParaRPr lang="en-US" sz="1400" dirty="0"/>
          </a:p>
        </p:txBody>
      </p:sp>
    </p:spTree>
    <p:extLst>
      <p:ext uri="{BB962C8B-B14F-4D97-AF65-F5344CB8AC3E}">
        <p14:creationId xmlns:p14="http://schemas.microsoft.com/office/powerpoint/2010/main" val="111248487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4294967295"/>
          </p:nvPr>
        </p:nvSpPr>
        <p:spPr>
          <a:xfrm>
            <a:off x="8647113" y="6613525"/>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0F85DEE4-7E3D-4301-A05F-585C6FFB4AA3}" type="slidenum">
              <a:rPr lang="en-US" b="0" smtClean="0">
                <a:solidFill>
                  <a:srgbClr val="000000"/>
                </a:solidFill>
                <a:latin typeface="Verdana" pitchFamily="34" charset="0"/>
              </a:rPr>
              <a:pPr eaLnBrk="1" hangingPunct="1"/>
              <a:t>247</a:t>
            </a:fld>
            <a:endParaRPr lang="en-US" b="0" smtClean="0">
              <a:solidFill>
                <a:srgbClr val="000000"/>
              </a:solidFill>
              <a:latin typeface="Verdana" pitchFamily="34" charset="0"/>
            </a:endParaRPr>
          </a:p>
        </p:txBody>
      </p:sp>
      <p:sp>
        <p:nvSpPr>
          <p:cNvPr id="43011" name="Rectangle 2"/>
          <p:cNvSpPr>
            <a:spLocks noGrp="1" noChangeArrowheads="1"/>
          </p:cNvSpPr>
          <p:nvPr>
            <p:ph type="title"/>
          </p:nvPr>
        </p:nvSpPr>
        <p:spPr/>
        <p:txBody>
          <a:bodyPr/>
          <a:lstStyle/>
          <a:p>
            <a:r>
              <a:rPr lang="en-US" sz="3600" dirty="0">
                <a:solidFill>
                  <a:schemeClr val="tx2">
                    <a:lumMod val="75000"/>
                  </a:schemeClr>
                </a:solidFill>
              </a:rPr>
              <a:t>Lend a </a:t>
            </a:r>
            <a:r>
              <a:rPr lang="en-US" sz="3600" dirty="0" smtClean="0">
                <a:solidFill>
                  <a:schemeClr val="tx2">
                    <a:lumMod val="75000"/>
                  </a:schemeClr>
                </a:solidFill>
              </a:rPr>
              <a:t>Hand</a:t>
            </a:r>
            <a:endParaRPr lang="en-US" sz="3600" dirty="0" smtClean="0"/>
          </a:p>
        </p:txBody>
      </p:sp>
      <p:sp>
        <p:nvSpPr>
          <p:cNvPr id="43012" name="Rectangle 3"/>
          <p:cNvSpPr>
            <a:spLocks noGrp="1" noChangeArrowheads="1"/>
          </p:cNvSpPr>
          <p:nvPr>
            <p:ph type="body" idx="1"/>
          </p:nvPr>
        </p:nvSpPr>
        <p:spPr>
          <a:xfrm>
            <a:off x="228600" y="1447800"/>
            <a:ext cx="8575675" cy="4943475"/>
          </a:xfrm>
        </p:spPr>
        <p:txBody>
          <a:bodyPr/>
          <a:lstStyle/>
          <a:p>
            <a:pPr eaLnBrk="1" hangingPunct="1"/>
            <a:r>
              <a:rPr lang="en-US" dirty="0" smtClean="0"/>
              <a:t>Give the implementation to the class </a:t>
            </a:r>
            <a:r>
              <a:rPr lang="en-US" dirty="0" err="1" smtClean="0"/>
              <a:t>com.spring.dao.JdbcVehicleDao</a:t>
            </a:r>
            <a:r>
              <a:rPr lang="en-US" dirty="0" smtClean="0"/>
              <a:t> using </a:t>
            </a:r>
            <a:r>
              <a:rPr lang="en-US" dirty="0" err="1" smtClean="0"/>
              <a:t>JdbcTemplate</a:t>
            </a:r>
            <a:r>
              <a:rPr lang="en-US" dirty="0" smtClean="0"/>
              <a:t>.</a:t>
            </a:r>
          </a:p>
        </p:txBody>
      </p:sp>
      <p:pic>
        <p:nvPicPr>
          <p:cNvPr id="4301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157162"/>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3014"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747962"/>
            <a:ext cx="36671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247</a:t>
            </a:fld>
            <a:endParaRPr lang="en-US" sz="1400" dirty="0"/>
          </a:p>
        </p:txBody>
      </p:sp>
    </p:spTree>
    <p:extLst>
      <p:ext uri="{BB962C8B-B14F-4D97-AF65-F5344CB8AC3E}">
        <p14:creationId xmlns:p14="http://schemas.microsoft.com/office/powerpoint/2010/main" val="258904852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371600" y="76200"/>
            <a:ext cx="7543800" cy="1143000"/>
          </a:xfrm>
        </p:spPr>
        <p:txBody>
          <a:bodyPr/>
          <a:lstStyle/>
          <a:p>
            <a:r>
              <a:rPr lang="en-US" sz="3600" dirty="0" smtClean="0"/>
              <a:t>Calling a Stored Procedure</a:t>
            </a:r>
          </a:p>
        </p:txBody>
      </p:sp>
      <p:sp>
        <p:nvSpPr>
          <p:cNvPr id="44035" name="Content Placeholder 2"/>
          <p:cNvSpPr>
            <a:spLocks noGrp="1"/>
          </p:cNvSpPr>
          <p:nvPr>
            <p:ph idx="1"/>
          </p:nvPr>
        </p:nvSpPr>
        <p:spPr>
          <a:xfrm>
            <a:off x="228600" y="1454150"/>
            <a:ext cx="8686800" cy="4946650"/>
          </a:xfrm>
        </p:spPr>
        <p:txBody>
          <a:bodyPr/>
          <a:lstStyle/>
          <a:p>
            <a:r>
              <a:rPr lang="en-US" dirty="0"/>
              <a:t>Calling </a:t>
            </a:r>
            <a:r>
              <a:rPr lang="en-US" dirty="0" err="1"/>
              <a:t>StoredProcedure</a:t>
            </a:r>
            <a:r>
              <a:rPr lang="en-US" dirty="0"/>
              <a:t> using </a:t>
            </a:r>
            <a:r>
              <a:rPr lang="en-US" dirty="0" err="1"/>
              <a:t>JdbcTemplate</a:t>
            </a:r>
            <a:r>
              <a:rPr lang="en-US" dirty="0"/>
              <a:t>:</a:t>
            </a:r>
          </a:p>
          <a:p>
            <a:pPr>
              <a:buFont typeface="Wingdings" pitchFamily="2" charset="2"/>
              <a:buNone/>
            </a:pPr>
            <a:r>
              <a:rPr lang="en-US" sz="1700" dirty="0" err="1" smtClean="0"/>
              <a:t>jdbcTemplate.execute</a:t>
            </a:r>
            <a:r>
              <a:rPr lang="en-US" sz="1700" dirty="0" smtClean="0"/>
              <a:t>( </a:t>
            </a:r>
            <a:br>
              <a:rPr lang="en-US" sz="1700" dirty="0" smtClean="0"/>
            </a:br>
            <a:r>
              <a:rPr lang="en-US" sz="1700" dirty="0" smtClean="0"/>
              <a:t>    new </a:t>
            </a:r>
            <a:r>
              <a:rPr lang="en-US" sz="1700" dirty="0" err="1" smtClean="0"/>
              <a:t>CallableStatementCreator</a:t>
            </a:r>
            <a:r>
              <a:rPr lang="en-US" sz="1700" dirty="0" smtClean="0"/>
              <a:t>() { </a:t>
            </a:r>
            <a:br>
              <a:rPr lang="en-US" sz="1700" dirty="0" smtClean="0"/>
            </a:br>
            <a:r>
              <a:rPr lang="en-US" sz="1700" dirty="0" smtClean="0"/>
              <a:t>        public </a:t>
            </a:r>
            <a:r>
              <a:rPr lang="en-US" sz="1700" dirty="0" err="1" smtClean="0"/>
              <a:t>CallableStatement</a:t>
            </a:r>
            <a:r>
              <a:rPr lang="en-US" sz="1700" dirty="0" smtClean="0"/>
              <a:t> </a:t>
            </a:r>
            <a:r>
              <a:rPr lang="en-US" sz="1700" dirty="0" err="1" smtClean="0"/>
              <a:t>createCallableStatement</a:t>
            </a:r>
            <a:r>
              <a:rPr lang="en-US" sz="1700" dirty="0" smtClean="0"/>
              <a:t>(Connection con) { </a:t>
            </a:r>
            <a:br>
              <a:rPr lang="en-US" sz="1700" dirty="0" smtClean="0"/>
            </a:br>
            <a:r>
              <a:rPr lang="en-US" sz="1700" dirty="0" smtClean="0"/>
              <a:t>            </a:t>
            </a:r>
            <a:r>
              <a:rPr lang="en-US" sz="1700" dirty="0" err="1" smtClean="0"/>
              <a:t>CallableStatement</a:t>
            </a:r>
            <a:r>
              <a:rPr lang="en-US" sz="1700" dirty="0" smtClean="0"/>
              <a:t> </a:t>
            </a:r>
            <a:r>
              <a:rPr lang="en-US" sz="1700" dirty="0" err="1" smtClean="0"/>
              <a:t>cs</a:t>
            </a:r>
            <a:r>
              <a:rPr lang="en-US" sz="1700" dirty="0" smtClean="0"/>
              <a:t> = </a:t>
            </a:r>
            <a:r>
              <a:rPr lang="en-US" sz="1700" dirty="0" err="1" smtClean="0"/>
              <a:t>con.prepareCall</a:t>
            </a:r>
            <a:r>
              <a:rPr lang="en-US" sz="1700" dirty="0" smtClean="0"/>
              <a:t>("{call MY_STORED_PROCEDURE(?, ?, ?)}"); </a:t>
            </a:r>
            <a:br>
              <a:rPr lang="en-US" sz="1700" dirty="0" smtClean="0"/>
            </a:br>
            <a:r>
              <a:rPr lang="en-US" sz="1700" dirty="0" smtClean="0"/>
              <a:t>            </a:t>
            </a:r>
            <a:r>
              <a:rPr lang="en-US" sz="1700" dirty="0" err="1" smtClean="0"/>
              <a:t>cs.setInt</a:t>
            </a:r>
            <a:r>
              <a:rPr lang="en-US" sz="1700" dirty="0" smtClean="0"/>
              <a:t>(1, ...); // first argument </a:t>
            </a:r>
            <a:br>
              <a:rPr lang="en-US" sz="1700" dirty="0" smtClean="0"/>
            </a:br>
            <a:r>
              <a:rPr lang="en-US" sz="1700" dirty="0" smtClean="0"/>
              <a:t>            </a:t>
            </a:r>
            <a:r>
              <a:rPr lang="en-US" sz="1700" dirty="0" err="1" smtClean="0"/>
              <a:t>cs.setInt</a:t>
            </a:r>
            <a:r>
              <a:rPr lang="en-US" sz="1700" dirty="0" smtClean="0"/>
              <a:t>(2, ...); // second argument </a:t>
            </a:r>
            <a:br>
              <a:rPr lang="en-US" sz="1700" dirty="0" smtClean="0"/>
            </a:br>
            <a:r>
              <a:rPr lang="en-US" sz="1700" dirty="0" smtClean="0"/>
              <a:t>            </a:t>
            </a:r>
            <a:r>
              <a:rPr lang="en-US" sz="1700" dirty="0" err="1" smtClean="0"/>
              <a:t>cs.setInt</a:t>
            </a:r>
            <a:r>
              <a:rPr lang="en-US" sz="1700" dirty="0" smtClean="0"/>
              <a:t>(3, ...); // third argument </a:t>
            </a:r>
            <a:br>
              <a:rPr lang="en-US" sz="1700" dirty="0" smtClean="0"/>
            </a:br>
            <a:r>
              <a:rPr lang="en-US" sz="1700" dirty="0" smtClean="0"/>
              <a:t>            return </a:t>
            </a:r>
            <a:r>
              <a:rPr lang="en-US" sz="1700" dirty="0" err="1" smtClean="0"/>
              <a:t>cs</a:t>
            </a:r>
            <a:r>
              <a:rPr lang="en-US" sz="1700" dirty="0" smtClean="0"/>
              <a:t>; </a:t>
            </a:r>
            <a:br>
              <a:rPr lang="en-US" sz="1700" dirty="0" smtClean="0"/>
            </a:br>
            <a:r>
              <a:rPr lang="en-US" sz="1700" dirty="0" smtClean="0"/>
              <a:t>        } </a:t>
            </a:r>
            <a:br>
              <a:rPr lang="en-US" sz="1700" dirty="0" smtClean="0"/>
            </a:br>
            <a:r>
              <a:rPr lang="en-US" sz="1700" dirty="0" smtClean="0"/>
              <a:t>    }, </a:t>
            </a:r>
            <a:br>
              <a:rPr lang="en-US" sz="1700" dirty="0" smtClean="0"/>
            </a:br>
            <a:r>
              <a:rPr lang="en-US" sz="1700" dirty="0" smtClean="0"/>
              <a:t>    new </a:t>
            </a:r>
            <a:r>
              <a:rPr lang="en-US" sz="1700" dirty="0" err="1" smtClean="0"/>
              <a:t>CallableStatementCallback</a:t>
            </a:r>
            <a:r>
              <a:rPr lang="en-US" sz="1700" dirty="0" smtClean="0"/>
              <a:t> { </a:t>
            </a:r>
            <a:br>
              <a:rPr lang="en-US" sz="1700" dirty="0" smtClean="0"/>
            </a:br>
            <a:r>
              <a:rPr lang="en-US" sz="1700" dirty="0" smtClean="0"/>
              <a:t>        public Object </a:t>
            </a:r>
            <a:r>
              <a:rPr lang="en-US" sz="1700" dirty="0" err="1" smtClean="0"/>
              <a:t>doInCallableStatement</a:t>
            </a:r>
            <a:r>
              <a:rPr lang="en-US" sz="1700" dirty="0" smtClean="0"/>
              <a:t>(</a:t>
            </a:r>
            <a:r>
              <a:rPr lang="en-US" sz="1700" dirty="0" err="1" smtClean="0"/>
              <a:t>CallableStatement</a:t>
            </a:r>
            <a:r>
              <a:rPr lang="en-US" sz="1700" dirty="0" smtClean="0"/>
              <a:t> </a:t>
            </a:r>
            <a:r>
              <a:rPr lang="en-US" sz="1700" dirty="0" err="1" smtClean="0"/>
              <a:t>cs</a:t>
            </a:r>
            <a:r>
              <a:rPr lang="en-US" sz="1700" dirty="0" smtClean="0"/>
              <a:t>) { </a:t>
            </a:r>
            <a:br>
              <a:rPr lang="en-US" sz="1700" dirty="0" smtClean="0"/>
            </a:br>
            <a:r>
              <a:rPr lang="en-US" sz="1700" dirty="0" smtClean="0"/>
              <a:t>            </a:t>
            </a:r>
            <a:r>
              <a:rPr lang="en-US" sz="1700" dirty="0" err="1" smtClean="0"/>
              <a:t>cs.execute</a:t>
            </a:r>
            <a:r>
              <a:rPr lang="en-US" sz="1700" dirty="0" smtClean="0"/>
              <a:t>(); </a:t>
            </a:r>
            <a:br>
              <a:rPr lang="en-US" sz="1700" dirty="0" smtClean="0"/>
            </a:br>
            <a:r>
              <a:rPr lang="en-US" sz="1700" dirty="0" smtClean="0"/>
              <a:t>            return null; // Whatever is returned here is returned from the 			                       //</a:t>
            </a:r>
            <a:r>
              <a:rPr lang="en-US" sz="1700" dirty="0" err="1" smtClean="0"/>
              <a:t>jdbcTemplate.execute</a:t>
            </a:r>
            <a:r>
              <a:rPr lang="en-US" sz="1700" dirty="0" smtClean="0"/>
              <a:t>() method </a:t>
            </a:r>
            <a:br>
              <a:rPr lang="en-US" sz="1700" dirty="0" smtClean="0"/>
            </a:br>
            <a:r>
              <a:rPr lang="en-US" sz="1700" dirty="0" smtClean="0"/>
              <a:t>        } </a:t>
            </a:r>
            <a:br>
              <a:rPr lang="en-US" sz="1700" dirty="0" smtClean="0"/>
            </a:br>
            <a:r>
              <a:rPr lang="en-US" sz="1700" dirty="0" smtClean="0"/>
              <a:t>    } </a:t>
            </a:r>
            <a:br>
              <a:rPr lang="en-US" sz="1700" dirty="0" smtClean="0"/>
            </a:br>
            <a:r>
              <a:rPr lang="en-US" sz="1700" dirty="0" smtClean="0"/>
              <a: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248</a:t>
            </a:fld>
            <a:endParaRPr lang="en-US" sz="1400" dirty="0"/>
          </a:p>
        </p:txBody>
      </p:sp>
    </p:spTree>
    <p:extLst>
      <p:ext uri="{BB962C8B-B14F-4D97-AF65-F5344CB8AC3E}">
        <p14:creationId xmlns:p14="http://schemas.microsoft.com/office/powerpoint/2010/main" val="333139526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371600" y="76200"/>
            <a:ext cx="7543800" cy="1143000"/>
          </a:xfrm>
        </p:spPr>
        <p:txBody>
          <a:bodyPr/>
          <a:lstStyle/>
          <a:p>
            <a:r>
              <a:rPr lang="en-US" sz="3600" dirty="0" smtClean="0"/>
              <a:t>Handling Exceptions</a:t>
            </a:r>
          </a:p>
        </p:txBody>
      </p:sp>
      <p:sp>
        <p:nvSpPr>
          <p:cNvPr id="45059" name="Content Placeholder 2"/>
          <p:cNvSpPr>
            <a:spLocks noGrp="1"/>
          </p:cNvSpPr>
          <p:nvPr>
            <p:ph idx="1"/>
          </p:nvPr>
        </p:nvSpPr>
        <p:spPr>
          <a:xfrm>
            <a:off x="228600" y="1371600"/>
            <a:ext cx="8915400" cy="1066800"/>
          </a:xfrm>
        </p:spPr>
        <p:txBody>
          <a:bodyPr/>
          <a:lstStyle/>
          <a:p>
            <a:r>
              <a:rPr lang="en-US" dirty="0" smtClean="0"/>
              <a:t>All exceptions thrown by the Spring JDBC framework are subclasses of </a:t>
            </a:r>
            <a:r>
              <a:rPr lang="en-US" b="1" dirty="0" err="1" smtClean="0"/>
              <a:t>DataAccessException</a:t>
            </a:r>
            <a:r>
              <a:rPr lang="en-US" b="1" dirty="0" smtClean="0"/>
              <a:t>, </a:t>
            </a:r>
            <a:r>
              <a:rPr lang="en-US" dirty="0" smtClean="0"/>
              <a:t>a type of </a:t>
            </a:r>
            <a:r>
              <a:rPr lang="en-US" dirty="0" err="1" smtClean="0"/>
              <a:t>RuntimeException</a:t>
            </a:r>
            <a:r>
              <a:rPr lang="en-US" dirty="0" smtClean="0"/>
              <a:t> that you are not forced to catch.</a:t>
            </a:r>
          </a:p>
        </p:txBody>
      </p:sp>
      <p:sp>
        <p:nvSpPr>
          <p:cNvPr id="4506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AC6D44AA-8FFC-48A7-B0A3-0270471EF404}" type="slidenum">
              <a:rPr lang="en-US" b="0" smtClean="0">
                <a:solidFill>
                  <a:srgbClr val="000000"/>
                </a:solidFill>
                <a:latin typeface="Verdana" pitchFamily="34" charset="0"/>
              </a:rPr>
              <a:pPr eaLnBrk="1" hangingPunct="1"/>
              <a:t>249</a:t>
            </a:fld>
            <a:endParaRPr lang="en-US" b="0" smtClean="0">
              <a:solidFill>
                <a:srgbClr val="000000"/>
              </a:solidFill>
              <a:latin typeface="Verdana" pitchFamily="34" charset="0"/>
            </a:endParaRPr>
          </a:p>
        </p:txBody>
      </p:sp>
      <p:sp>
        <p:nvSpPr>
          <p:cNvPr id="5" name="Rectangle 4"/>
          <p:cNvSpPr/>
          <p:nvPr/>
        </p:nvSpPr>
        <p:spPr bwMode="auto">
          <a:xfrm>
            <a:off x="2819400" y="2590800"/>
            <a:ext cx="2438400" cy="3048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RuntimeException</a:t>
            </a:r>
            <a:endParaRPr lang="en-US" sz="1500" dirty="0">
              <a:latin typeface="+mn-lt"/>
            </a:endParaRPr>
          </a:p>
        </p:txBody>
      </p:sp>
      <p:sp>
        <p:nvSpPr>
          <p:cNvPr id="9" name="Rectangle 8"/>
          <p:cNvSpPr/>
          <p:nvPr/>
        </p:nvSpPr>
        <p:spPr bwMode="auto">
          <a:xfrm>
            <a:off x="2819400" y="3124200"/>
            <a:ext cx="2438400" cy="3048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NestedRuntimeException</a:t>
            </a:r>
            <a:endParaRPr lang="en-US" sz="1500" dirty="0">
              <a:latin typeface="+mn-lt"/>
            </a:endParaRPr>
          </a:p>
        </p:txBody>
      </p:sp>
      <p:sp>
        <p:nvSpPr>
          <p:cNvPr id="10" name="Rectangle 9"/>
          <p:cNvSpPr/>
          <p:nvPr/>
        </p:nvSpPr>
        <p:spPr bwMode="auto">
          <a:xfrm>
            <a:off x="2819400" y="3581400"/>
            <a:ext cx="2438400" cy="3048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DataAccessException</a:t>
            </a:r>
            <a:endParaRPr lang="en-US" sz="1500" dirty="0">
              <a:latin typeface="+mn-lt"/>
            </a:endParaRPr>
          </a:p>
        </p:txBody>
      </p:sp>
      <p:sp>
        <p:nvSpPr>
          <p:cNvPr id="11" name="Rectangle 10"/>
          <p:cNvSpPr/>
          <p:nvPr/>
        </p:nvSpPr>
        <p:spPr bwMode="auto">
          <a:xfrm>
            <a:off x="228600" y="4114800"/>
            <a:ext cx="2895600" cy="3048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DataIntegrityViolationException</a:t>
            </a:r>
            <a:endParaRPr lang="en-US" sz="1500" dirty="0">
              <a:latin typeface="+mn-lt"/>
            </a:endParaRPr>
          </a:p>
        </p:txBody>
      </p:sp>
      <p:sp>
        <p:nvSpPr>
          <p:cNvPr id="12" name="Rectangle 11"/>
          <p:cNvSpPr/>
          <p:nvPr/>
        </p:nvSpPr>
        <p:spPr bwMode="auto">
          <a:xfrm>
            <a:off x="5334000" y="4038600"/>
            <a:ext cx="3581400" cy="3048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DataAccessResourceFailureException</a:t>
            </a:r>
            <a:endParaRPr lang="en-US" sz="1500" dirty="0">
              <a:latin typeface="+mn-lt"/>
            </a:endParaRPr>
          </a:p>
        </p:txBody>
      </p:sp>
      <p:cxnSp>
        <p:nvCxnSpPr>
          <p:cNvPr id="45066" name="Straight Arrow Connector 13"/>
          <p:cNvCxnSpPr>
            <a:cxnSpLocks noChangeShapeType="1"/>
            <a:stCxn id="9" idx="0"/>
            <a:endCxn id="5" idx="2"/>
          </p:cNvCxnSpPr>
          <p:nvPr/>
        </p:nvCxnSpPr>
        <p:spPr bwMode="auto">
          <a:xfrm rot="5400000" flipH="1" flipV="1">
            <a:off x="3924301" y="3009900"/>
            <a:ext cx="228600" cy="31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67" name="Straight Arrow Connector 19"/>
          <p:cNvCxnSpPr>
            <a:cxnSpLocks noChangeShapeType="1"/>
            <a:stCxn id="10" idx="0"/>
            <a:endCxn id="9" idx="2"/>
          </p:cNvCxnSpPr>
          <p:nvPr/>
        </p:nvCxnSpPr>
        <p:spPr bwMode="auto">
          <a:xfrm rot="5400000" flipH="1" flipV="1">
            <a:off x="3962401" y="3505200"/>
            <a:ext cx="152400" cy="31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8" name="Rectangle 27"/>
          <p:cNvSpPr/>
          <p:nvPr/>
        </p:nvSpPr>
        <p:spPr bwMode="auto">
          <a:xfrm>
            <a:off x="457200" y="4648200"/>
            <a:ext cx="4191000" cy="3048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InvalidDataAccessResourceUsageException</a:t>
            </a:r>
            <a:endParaRPr lang="en-US" sz="1500" dirty="0">
              <a:latin typeface="+mn-lt"/>
            </a:endParaRPr>
          </a:p>
        </p:txBody>
      </p:sp>
      <p:sp>
        <p:nvSpPr>
          <p:cNvPr id="29" name="Rectangle 28"/>
          <p:cNvSpPr/>
          <p:nvPr/>
        </p:nvSpPr>
        <p:spPr bwMode="auto">
          <a:xfrm>
            <a:off x="4495800" y="5105400"/>
            <a:ext cx="3810000" cy="3048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UncategorizedDataAccessException</a:t>
            </a:r>
            <a:endParaRPr lang="en-US" sz="1500" dirty="0">
              <a:latin typeface="+mn-lt"/>
            </a:endParaRPr>
          </a:p>
        </p:txBody>
      </p:sp>
      <p:sp>
        <p:nvSpPr>
          <p:cNvPr id="30" name="Rectangle 29"/>
          <p:cNvSpPr/>
          <p:nvPr/>
        </p:nvSpPr>
        <p:spPr bwMode="auto">
          <a:xfrm>
            <a:off x="685800" y="5257800"/>
            <a:ext cx="2590800" cy="3048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BadSqlGrammarException</a:t>
            </a:r>
            <a:endParaRPr lang="en-US" sz="1500" dirty="0">
              <a:latin typeface="+mn-lt"/>
            </a:endParaRPr>
          </a:p>
        </p:txBody>
      </p:sp>
      <p:sp>
        <p:nvSpPr>
          <p:cNvPr id="31" name="Rectangle 30"/>
          <p:cNvSpPr/>
          <p:nvPr/>
        </p:nvSpPr>
        <p:spPr bwMode="auto">
          <a:xfrm>
            <a:off x="1524000" y="5791200"/>
            <a:ext cx="3429000" cy="3810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TypeMismatchDataAccessException</a:t>
            </a:r>
            <a:endParaRPr lang="en-US" sz="1500" dirty="0">
              <a:latin typeface="+mn-lt"/>
            </a:endParaRPr>
          </a:p>
        </p:txBody>
      </p:sp>
      <p:sp>
        <p:nvSpPr>
          <p:cNvPr id="32" name="Rectangle 31"/>
          <p:cNvSpPr/>
          <p:nvPr/>
        </p:nvSpPr>
        <p:spPr bwMode="auto">
          <a:xfrm>
            <a:off x="5257800" y="5791200"/>
            <a:ext cx="3429000" cy="381000"/>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r>
              <a:rPr lang="en-US" sz="1500" dirty="0" err="1">
                <a:latin typeface="+mn-lt"/>
              </a:rPr>
              <a:t>UncategorizedSQLException</a:t>
            </a:r>
            <a:endParaRPr lang="en-US" sz="1500" dirty="0">
              <a:latin typeface="+mn-lt"/>
            </a:endParaRPr>
          </a:p>
        </p:txBody>
      </p:sp>
      <p:cxnSp>
        <p:nvCxnSpPr>
          <p:cNvPr id="45073" name="Straight Connector 33"/>
          <p:cNvCxnSpPr>
            <a:cxnSpLocks noChangeShapeType="1"/>
          </p:cNvCxnSpPr>
          <p:nvPr/>
        </p:nvCxnSpPr>
        <p:spPr bwMode="auto">
          <a:xfrm rot="5400000" flipH="1" flipV="1">
            <a:off x="1333500" y="3924300"/>
            <a:ext cx="381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5074" name="Straight Arrow Connector 35"/>
          <p:cNvCxnSpPr>
            <a:cxnSpLocks noChangeShapeType="1"/>
            <a:endCxn id="10" idx="1"/>
          </p:cNvCxnSpPr>
          <p:nvPr/>
        </p:nvCxnSpPr>
        <p:spPr bwMode="auto">
          <a:xfrm>
            <a:off x="1524000" y="3733800"/>
            <a:ext cx="12954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75" name="Straight Arrow Connector 37"/>
          <p:cNvCxnSpPr>
            <a:cxnSpLocks noChangeShapeType="1"/>
          </p:cNvCxnSpPr>
          <p:nvPr/>
        </p:nvCxnSpPr>
        <p:spPr bwMode="auto">
          <a:xfrm rot="5400000" flipH="1" flipV="1">
            <a:off x="3200400" y="3962400"/>
            <a:ext cx="762000" cy="609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76" name="Straight Connector 45"/>
          <p:cNvCxnSpPr>
            <a:cxnSpLocks noChangeShapeType="1"/>
          </p:cNvCxnSpPr>
          <p:nvPr/>
        </p:nvCxnSpPr>
        <p:spPr bwMode="auto">
          <a:xfrm rot="5400000" flipH="1" flipV="1">
            <a:off x="6743700" y="3924300"/>
            <a:ext cx="2286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5077" name="Straight Arrow Connector 47"/>
          <p:cNvCxnSpPr>
            <a:cxnSpLocks noChangeShapeType="1"/>
          </p:cNvCxnSpPr>
          <p:nvPr/>
        </p:nvCxnSpPr>
        <p:spPr bwMode="auto">
          <a:xfrm rot="10800000">
            <a:off x="5257800" y="3810000"/>
            <a:ext cx="16002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78" name="Straight Arrow Connector 49"/>
          <p:cNvCxnSpPr>
            <a:cxnSpLocks noChangeShapeType="1"/>
          </p:cNvCxnSpPr>
          <p:nvPr/>
        </p:nvCxnSpPr>
        <p:spPr bwMode="auto">
          <a:xfrm rot="10800000">
            <a:off x="4648200" y="3886200"/>
            <a:ext cx="1447800" cy="1219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79" name="Straight Arrow Connector 51"/>
          <p:cNvCxnSpPr>
            <a:cxnSpLocks noChangeShapeType="1"/>
            <a:stCxn id="30" idx="0"/>
          </p:cNvCxnSpPr>
          <p:nvPr/>
        </p:nvCxnSpPr>
        <p:spPr bwMode="auto">
          <a:xfrm rot="5400000" flipH="1" flipV="1">
            <a:off x="2019300" y="4914900"/>
            <a:ext cx="304800" cy="381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80" name="Straight Arrow Connector 53"/>
          <p:cNvCxnSpPr>
            <a:cxnSpLocks noChangeShapeType="1"/>
          </p:cNvCxnSpPr>
          <p:nvPr/>
        </p:nvCxnSpPr>
        <p:spPr bwMode="auto">
          <a:xfrm rot="16200000" flipV="1">
            <a:off x="3352800" y="5105400"/>
            <a:ext cx="838200" cy="533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81" name="Straight Arrow Connector 55"/>
          <p:cNvCxnSpPr>
            <a:cxnSpLocks noChangeShapeType="1"/>
          </p:cNvCxnSpPr>
          <p:nvPr/>
        </p:nvCxnSpPr>
        <p:spPr bwMode="auto">
          <a:xfrm rot="16200000" flipV="1">
            <a:off x="6438900" y="5524500"/>
            <a:ext cx="3810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249</a:t>
            </a:fld>
            <a:endParaRPr lang="en-US" sz="1400" dirty="0"/>
          </a:p>
        </p:txBody>
      </p:sp>
    </p:spTree>
    <p:extLst>
      <p:ext uri="{BB962C8B-B14F-4D97-AF65-F5344CB8AC3E}">
        <p14:creationId xmlns:p14="http://schemas.microsoft.com/office/powerpoint/2010/main" val="9822833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Roadmap – Past Releases</a:t>
            </a:r>
          </a:p>
        </p:txBody>
      </p:sp>
      <p:sp>
        <p:nvSpPr>
          <p:cNvPr id="20483" name="Content Placeholder 2"/>
          <p:cNvSpPr>
            <a:spLocks noGrp="1"/>
          </p:cNvSpPr>
          <p:nvPr>
            <p:ph idx="1"/>
          </p:nvPr>
        </p:nvSpPr>
        <p:spPr>
          <a:xfrm>
            <a:off x="228600" y="1447800"/>
            <a:ext cx="8686800" cy="4946650"/>
          </a:xfrm>
        </p:spPr>
        <p:txBody>
          <a:bodyPr/>
          <a:lstStyle/>
          <a:p>
            <a:r>
              <a:rPr lang="en-US" dirty="0" smtClean="0"/>
              <a:t>Spring Framework 1.0 			24.03.04</a:t>
            </a:r>
          </a:p>
          <a:p>
            <a:r>
              <a:rPr lang="en-US" dirty="0" smtClean="0"/>
              <a:t> Spring Framework 2.0 			05.10.05</a:t>
            </a:r>
          </a:p>
          <a:p>
            <a:r>
              <a:rPr lang="en-US" dirty="0" smtClean="0"/>
              <a:t> Spring Framework 2.5 			19.11.07</a:t>
            </a:r>
          </a:p>
        </p:txBody>
      </p:sp>
      <p:sp>
        <p:nvSpPr>
          <p:cNvPr id="2048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A1290EA-EF01-4475-8310-7CA2F3872DEE}" type="slidenum">
              <a:rPr lang="en-US" b="0" smtClean="0">
                <a:solidFill>
                  <a:srgbClr val="000000"/>
                </a:solidFill>
                <a:latin typeface="Verdana" pitchFamily="34" charset="0"/>
              </a:rPr>
              <a:pPr eaLnBrk="1" hangingPunct="1"/>
              <a:t>25</a:t>
            </a:fld>
            <a:endParaRPr lang="en-US" b="0" smtClean="0">
              <a:solidFill>
                <a:srgbClr val="000000"/>
              </a:solidFill>
              <a:latin typeface="Verdana" pitchFamily="34" charset="0"/>
            </a:endParaRPr>
          </a:p>
        </p:txBody>
      </p:sp>
      <p:pic>
        <p:nvPicPr>
          <p:cNvPr id="20485" name="Picture 4" descr="road.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932112"/>
            <a:ext cx="6408738"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56391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z="3600" dirty="0" smtClean="0"/>
              <a:t>Handling Exceptions (Contd.)</a:t>
            </a:r>
          </a:p>
        </p:txBody>
      </p:sp>
      <p:sp>
        <p:nvSpPr>
          <p:cNvPr id="46083" name="Content Placeholder 2"/>
          <p:cNvSpPr>
            <a:spLocks noGrp="1"/>
          </p:cNvSpPr>
          <p:nvPr>
            <p:ph idx="1"/>
          </p:nvPr>
        </p:nvSpPr>
        <p:spPr>
          <a:xfrm>
            <a:off x="228600" y="1447800"/>
            <a:ext cx="8686800" cy="4946650"/>
          </a:xfrm>
        </p:spPr>
        <p:txBody>
          <a:bodyPr/>
          <a:lstStyle/>
          <a:p>
            <a:pPr>
              <a:defRPr/>
            </a:pPr>
            <a:r>
              <a:rPr lang="en-US" b="1" dirty="0" err="1" smtClean="0"/>
              <a:t>DataAccessException</a:t>
            </a:r>
            <a:r>
              <a:rPr lang="en-US" b="1" dirty="0" smtClean="0"/>
              <a:t> </a:t>
            </a:r>
            <a:r>
              <a:rPr lang="en-US" dirty="0" smtClean="0"/>
              <a:t>is an unchecked exception that you are not forced to catch.</a:t>
            </a:r>
          </a:p>
          <a:p>
            <a:pPr>
              <a:defRPr/>
            </a:pPr>
            <a:r>
              <a:rPr lang="en-US" dirty="0" smtClean="0"/>
              <a:t>When you use the classes of the Spring JDBC framework, they will catch </a:t>
            </a:r>
            <a:r>
              <a:rPr lang="en-US" dirty="0" err="1" smtClean="0"/>
              <a:t>SQLException</a:t>
            </a:r>
            <a:r>
              <a:rPr lang="en-US" dirty="0" smtClean="0"/>
              <a:t> for you and wrap it with one of the subclasses of </a:t>
            </a:r>
            <a:r>
              <a:rPr lang="en-US" dirty="0" err="1" smtClean="0"/>
              <a:t>DataAccessException</a:t>
            </a:r>
            <a:r>
              <a:rPr lang="en-US" dirty="0" smtClean="0"/>
              <a:t>.</a:t>
            </a:r>
          </a:p>
          <a:p>
            <a:pPr>
              <a:defRPr/>
            </a:pPr>
            <a:r>
              <a:rPr lang="en-US" dirty="0" smtClean="0">
                <a:solidFill>
                  <a:srgbClr val="002060"/>
                </a:solidFill>
              </a:rPr>
              <a:t>How does the Spring JDBC framework know which concrete exception in the </a:t>
            </a:r>
            <a:r>
              <a:rPr lang="en-US" dirty="0" err="1" smtClean="0">
                <a:solidFill>
                  <a:srgbClr val="002060"/>
                </a:solidFill>
              </a:rPr>
              <a:t>DataAccessException</a:t>
            </a:r>
            <a:r>
              <a:rPr lang="en-US" dirty="0" smtClean="0">
                <a:solidFill>
                  <a:srgbClr val="002060"/>
                </a:solidFill>
              </a:rPr>
              <a:t> hierarchy should be</a:t>
            </a:r>
          </a:p>
          <a:p>
            <a:pPr marL="403225" indent="0">
              <a:buFont typeface="Wingdings" pitchFamily="2" charset="2"/>
              <a:buNone/>
              <a:defRPr/>
            </a:pPr>
            <a:r>
              <a:rPr lang="en-US" dirty="0" smtClean="0">
                <a:solidFill>
                  <a:srgbClr val="002060"/>
                </a:solidFill>
              </a:rPr>
              <a:t>thrown?</a:t>
            </a:r>
          </a:p>
        </p:txBody>
      </p:sp>
      <p:sp>
        <p:nvSpPr>
          <p:cNvPr id="46084"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50D0B4F3-4EAF-49C0-B09F-C1635355FC82}" type="slidenum">
              <a:rPr lang="en-US" b="0" smtClean="0">
                <a:solidFill>
                  <a:srgbClr val="000000"/>
                </a:solidFill>
                <a:latin typeface="Verdana" pitchFamily="34" charset="0"/>
              </a:rPr>
              <a:pPr eaLnBrk="1" hangingPunct="1"/>
              <a:t>250</a:t>
            </a:fld>
            <a:endParaRPr lang="en-US" b="0" smtClean="0">
              <a:solidFill>
                <a:srgbClr val="000000"/>
              </a:solidFill>
              <a:latin typeface="Verdana" pitchFamily="34" charset="0"/>
            </a:endParaRPr>
          </a:p>
        </p:txBody>
      </p:sp>
      <p:pic>
        <p:nvPicPr>
          <p:cNvPr id="46085" name="Picture 6" descr="question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724400"/>
            <a:ext cx="160020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250</a:t>
            </a:fld>
            <a:endParaRPr lang="en-US" sz="1400" dirty="0"/>
          </a:p>
        </p:txBody>
      </p:sp>
    </p:spTree>
    <p:extLst>
      <p:ext uri="{BB962C8B-B14F-4D97-AF65-F5344CB8AC3E}">
        <p14:creationId xmlns:p14="http://schemas.microsoft.com/office/powerpoint/2010/main" val="133345276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z="3600" dirty="0" smtClean="0"/>
              <a:t>Handling Exceptions (Contd.)</a:t>
            </a:r>
          </a:p>
        </p:txBody>
      </p:sp>
      <p:sp>
        <p:nvSpPr>
          <p:cNvPr id="47107" name="Content Placeholder 2"/>
          <p:cNvSpPr>
            <a:spLocks noGrp="1"/>
          </p:cNvSpPr>
          <p:nvPr>
            <p:ph idx="1"/>
          </p:nvPr>
        </p:nvSpPr>
        <p:spPr>
          <a:xfrm>
            <a:off x="152400" y="1447800"/>
            <a:ext cx="8763000" cy="4800600"/>
          </a:xfrm>
        </p:spPr>
        <p:txBody>
          <a:bodyPr/>
          <a:lstStyle/>
          <a:p>
            <a:r>
              <a:rPr lang="en-US" dirty="0" smtClean="0"/>
              <a:t>It’s by looking at the </a:t>
            </a:r>
            <a:r>
              <a:rPr lang="en-US" b="1" dirty="0" err="1" smtClean="0"/>
              <a:t>errorCode</a:t>
            </a:r>
            <a:r>
              <a:rPr lang="en-US" b="1" dirty="0" smtClean="0"/>
              <a:t> and </a:t>
            </a:r>
            <a:r>
              <a:rPr lang="en-US" b="1" dirty="0" err="1" smtClean="0"/>
              <a:t>SQLState</a:t>
            </a:r>
            <a:r>
              <a:rPr lang="en-US" b="1" dirty="0" smtClean="0"/>
              <a:t> </a:t>
            </a:r>
            <a:r>
              <a:rPr lang="en-US" dirty="0" smtClean="0"/>
              <a:t>properties of the caught </a:t>
            </a:r>
            <a:r>
              <a:rPr lang="en-US" b="1" dirty="0" err="1" smtClean="0"/>
              <a:t>SQLException</a:t>
            </a:r>
            <a:r>
              <a:rPr lang="en-US" b="1" dirty="0" smtClean="0"/>
              <a:t>.</a:t>
            </a:r>
          </a:p>
          <a:p>
            <a:endParaRPr lang="en-US" sz="2800" dirty="0" smtClean="0"/>
          </a:p>
          <a:p>
            <a:r>
              <a:rPr lang="en-US" sz="2800" dirty="0" smtClean="0"/>
              <a:t>How </a:t>
            </a:r>
            <a:r>
              <a:rPr lang="en-US" sz="2800" dirty="0"/>
              <a:t>does the Spring JDBC framework know that a state      say 23505 should be mapped to </a:t>
            </a:r>
            <a:r>
              <a:rPr lang="en-US" sz="2800" dirty="0" err="1"/>
              <a:t>DuplicateKeyException</a:t>
            </a:r>
            <a:r>
              <a:rPr lang="en-US" sz="2800" dirty="0"/>
              <a:t>?</a:t>
            </a:r>
          </a:p>
          <a:p>
            <a:endParaRPr lang="en-US" b="1" dirty="0" smtClean="0"/>
          </a:p>
          <a:p>
            <a:pPr>
              <a:buFont typeface="Wingdings" pitchFamily="2" charset="2"/>
              <a:buNone/>
            </a:pPr>
            <a:endParaRPr lang="en-US" b="1" dirty="0" smtClean="0"/>
          </a:p>
          <a:p>
            <a:pPr>
              <a:buFont typeface="Wingdings" pitchFamily="2" charset="2"/>
              <a:buNone/>
            </a:pPr>
            <a:endParaRPr lang="en-US" dirty="0" smtClean="0"/>
          </a:p>
          <a:p>
            <a:pPr>
              <a:buFont typeface="Wingdings" pitchFamily="2" charset="2"/>
              <a:buNone/>
            </a:pPr>
            <a:endParaRPr lang="en-US" dirty="0" smtClean="0"/>
          </a:p>
        </p:txBody>
      </p:sp>
      <p:sp>
        <p:nvSpPr>
          <p:cNvPr id="4710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6655A963-1896-4521-A0D9-21A8F658BE74}" type="slidenum">
              <a:rPr lang="en-US" b="0" smtClean="0">
                <a:solidFill>
                  <a:srgbClr val="000000"/>
                </a:solidFill>
                <a:latin typeface="Verdana" pitchFamily="34" charset="0"/>
              </a:rPr>
              <a:pPr eaLnBrk="1" hangingPunct="1"/>
              <a:t>251</a:t>
            </a:fld>
            <a:endParaRPr lang="en-US" b="0" smtClean="0">
              <a:solidFill>
                <a:srgbClr val="000000"/>
              </a:solidFill>
              <a:latin typeface="Verdana" pitchFamily="34" charset="0"/>
            </a:endParaRPr>
          </a:p>
        </p:txBody>
      </p:sp>
      <p:pic>
        <p:nvPicPr>
          <p:cNvPr id="47109" name="Picture 5" descr="answe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4270996"/>
            <a:ext cx="19050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8" descr="question-mar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7922" y="3990009"/>
            <a:ext cx="16764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251</a:t>
            </a:fld>
            <a:endParaRPr lang="en-US" sz="1400" dirty="0"/>
          </a:p>
        </p:txBody>
      </p:sp>
    </p:spTree>
    <p:extLst>
      <p:ext uri="{BB962C8B-B14F-4D97-AF65-F5344CB8AC3E}">
        <p14:creationId xmlns:p14="http://schemas.microsoft.com/office/powerpoint/2010/main" val="319199983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371600" y="76200"/>
            <a:ext cx="7543800" cy="1143000"/>
          </a:xfrm>
        </p:spPr>
        <p:txBody>
          <a:bodyPr/>
          <a:lstStyle/>
          <a:p>
            <a:r>
              <a:rPr lang="en-US" sz="3600" dirty="0" smtClean="0"/>
              <a:t>Handling Exceptions (Contd.)</a:t>
            </a:r>
          </a:p>
        </p:txBody>
      </p:sp>
      <p:sp>
        <p:nvSpPr>
          <p:cNvPr id="48131" name="Content Placeholder 2"/>
          <p:cNvSpPr>
            <a:spLocks noGrp="1"/>
          </p:cNvSpPr>
          <p:nvPr>
            <p:ph idx="1"/>
          </p:nvPr>
        </p:nvSpPr>
        <p:spPr>
          <a:xfrm>
            <a:off x="1752600" y="1436687"/>
            <a:ext cx="7391400" cy="1447800"/>
          </a:xfrm>
        </p:spPr>
        <p:txBody>
          <a:bodyPr/>
          <a:lstStyle/>
          <a:p>
            <a:pPr>
              <a:defRPr/>
            </a:pPr>
            <a:r>
              <a:rPr lang="en-US" dirty="0" smtClean="0"/>
              <a:t>The mapping is defined in the </a:t>
            </a:r>
            <a:r>
              <a:rPr lang="en-US" b="1" dirty="0" smtClean="0"/>
              <a:t>sql-error-codes.xml</a:t>
            </a:r>
          </a:p>
          <a:p>
            <a:pPr indent="60325">
              <a:buFont typeface="Wingdings" pitchFamily="2" charset="2"/>
              <a:buNone/>
              <a:defRPr/>
            </a:pPr>
            <a:r>
              <a:rPr lang="en-US" dirty="0" smtClean="0"/>
              <a:t>file</a:t>
            </a:r>
            <a:r>
              <a:rPr lang="en-US" b="1" dirty="0" smtClean="0"/>
              <a:t>, </a:t>
            </a:r>
            <a:r>
              <a:rPr lang="en-US" dirty="0" smtClean="0"/>
              <a:t>located in the </a:t>
            </a:r>
            <a:r>
              <a:rPr lang="en-US" dirty="0" err="1" smtClean="0"/>
              <a:t>o</a:t>
            </a:r>
            <a:r>
              <a:rPr lang="en-US" b="1" dirty="0" err="1" smtClean="0"/>
              <a:t>rg.springframework.jdbc.support</a:t>
            </a:r>
            <a:r>
              <a:rPr lang="en-US" b="1" dirty="0" smtClean="0"/>
              <a:t> </a:t>
            </a:r>
            <a:r>
              <a:rPr lang="en-US" dirty="0" smtClean="0"/>
              <a:t>Package.</a:t>
            </a:r>
          </a:p>
          <a:p>
            <a:pPr>
              <a:buFont typeface="Wingdings" pitchFamily="2" charset="2"/>
              <a:buNone/>
              <a:defRPr/>
            </a:pPr>
            <a:endParaRPr lang="en-US" dirty="0" smtClean="0"/>
          </a:p>
        </p:txBody>
      </p:sp>
      <p:sp>
        <p:nvSpPr>
          <p:cNvPr id="48132" name="Slide Number Placeholder 3"/>
          <p:cNvSpPr>
            <a:spLocks noGrp="1"/>
          </p:cNvSpPr>
          <p:nvPr>
            <p:ph type="sldNum" sz="quarter" idx="4294967295"/>
          </p:nvPr>
        </p:nvSpPr>
        <p:spPr>
          <a:xfrm>
            <a:off x="8647113" y="6750050"/>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279EFFE1-D63F-4455-9FC8-F48594021A30}" type="slidenum">
              <a:rPr lang="en-US" b="0" smtClean="0">
                <a:solidFill>
                  <a:srgbClr val="000000"/>
                </a:solidFill>
                <a:latin typeface="Verdana" pitchFamily="34" charset="0"/>
              </a:rPr>
              <a:pPr eaLnBrk="1" hangingPunct="1"/>
              <a:t>252</a:t>
            </a:fld>
            <a:endParaRPr lang="en-US" b="0" smtClean="0">
              <a:solidFill>
                <a:srgbClr val="000000"/>
              </a:solidFill>
              <a:latin typeface="Verdana" pitchFamily="34" charset="0"/>
            </a:endParaRPr>
          </a:p>
        </p:txBody>
      </p:sp>
      <p:pic>
        <p:nvPicPr>
          <p:cNvPr id="48133" name="Picture 4" descr="answer3.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41487"/>
            <a:ext cx="175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Rectangle 5"/>
          <p:cNvSpPr>
            <a:spLocks noChangeArrowheads="1"/>
          </p:cNvSpPr>
          <p:nvPr/>
        </p:nvSpPr>
        <p:spPr bwMode="auto">
          <a:xfrm>
            <a:off x="457200" y="2884487"/>
            <a:ext cx="8153400" cy="3539430"/>
          </a:xfrm>
          <a:prstGeom prst="rect">
            <a:avLst/>
          </a:prstGeom>
          <a:noFill/>
          <a:ln w="9525">
            <a:noFill/>
            <a:miter lim="800000"/>
            <a:headEnd/>
            <a:tailEnd/>
          </a:ln>
        </p:spPr>
        <p:txBody>
          <a:bodyPr>
            <a:spAutoFit/>
          </a:bodyPr>
          <a:lstStyle/>
          <a:p>
            <a:pPr algn="l">
              <a:defRPr/>
            </a:pPr>
            <a:r>
              <a:rPr lang="en-US" sz="1600" dirty="0">
                <a:latin typeface="+mn-lt"/>
              </a:rPr>
              <a:t>&lt;?xml version="1.0" encoding="UTF-8"?&gt;</a:t>
            </a:r>
          </a:p>
          <a:p>
            <a:pPr algn="l">
              <a:defRPr/>
            </a:pPr>
            <a:r>
              <a:rPr lang="en-US" sz="1600" dirty="0">
                <a:latin typeface="+mn-lt"/>
              </a:rPr>
              <a:t>&lt;!DOCTYPE beans PUBLIC "-//SPRING//DTD BEAN 3.0//EN"</a:t>
            </a:r>
          </a:p>
          <a:p>
            <a:pPr algn="l">
              <a:defRPr/>
            </a:pPr>
            <a:r>
              <a:rPr lang="en-US" sz="1600" dirty="0">
                <a:latin typeface="+mn-lt"/>
              </a:rPr>
              <a:t>"http://www.springframework.org/dtd/spring-beans-3.0.dtd"&gt;</a:t>
            </a:r>
          </a:p>
          <a:p>
            <a:pPr algn="l">
              <a:defRPr/>
            </a:pPr>
            <a:r>
              <a:rPr lang="en-US" sz="1600" dirty="0">
                <a:latin typeface="+mn-lt"/>
              </a:rPr>
              <a:t>&lt;beans&gt;</a:t>
            </a:r>
          </a:p>
          <a:p>
            <a:pPr algn="l">
              <a:defRPr/>
            </a:pPr>
            <a:r>
              <a:rPr lang="en-US" sz="1600" dirty="0">
                <a:latin typeface="+mn-lt"/>
              </a:rPr>
              <a:t>...</a:t>
            </a:r>
          </a:p>
          <a:p>
            <a:pPr algn="l">
              <a:defRPr/>
            </a:pPr>
            <a:r>
              <a:rPr lang="en-US" sz="1600" dirty="0">
                <a:latin typeface="+mn-lt"/>
              </a:rPr>
              <a:t>&lt;bean id="Derby" class="</a:t>
            </a:r>
            <a:r>
              <a:rPr lang="en-US" sz="1600" dirty="0" err="1">
                <a:latin typeface="+mn-lt"/>
              </a:rPr>
              <a:t>org.springframework.jdbc.support.SQLErrorCodes</a:t>
            </a:r>
            <a:r>
              <a:rPr lang="en-US" sz="1600" dirty="0">
                <a:latin typeface="+mn-lt"/>
              </a:rPr>
              <a:t>"&gt;</a:t>
            </a:r>
          </a:p>
          <a:p>
            <a:pPr algn="l">
              <a:defRPr/>
            </a:pPr>
            <a:r>
              <a:rPr lang="en-US" sz="1600" dirty="0">
                <a:latin typeface="+mn-lt"/>
              </a:rPr>
              <a:t>	&lt;property name="</a:t>
            </a:r>
            <a:r>
              <a:rPr lang="en-US" sz="1600" dirty="0" err="1">
                <a:latin typeface="+mn-lt"/>
              </a:rPr>
              <a:t>databaseProductName</a:t>
            </a:r>
            <a:r>
              <a:rPr lang="en-US" sz="1600" dirty="0">
                <a:latin typeface="+mn-lt"/>
              </a:rPr>
              <a:t>"&gt;</a:t>
            </a:r>
          </a:p>
          <a:p>
            <a:pPr algn="l">
              <a:defRPr/>
            </a:pPr>
            <a:r>
              <a:rPr lang="en-US" sz="1600" dirty="0">
                <a:latin typeface="+mn-lt"/>
              </a:rPr>
              <a:t>	&lt;value&gt;Apache Derby&lt;/value&gt;</a:t>
            </a:r>
          </a:p>
          <a:p>
            <a:pPr algn="l">
              <a:defRPr/>
            </a:pPr>
            <a:r>
              <a:rPr lang="en-US" sz="1600" dirty="0">
                <a:latin typeface="+mn-lt"/>
              </a:rPr>
              <a:t>	&lt;/property&gt;</a:t>
            </a:r>
          </a:p>
          <a:p>
            <a:pPr algn="l">
              <a:defRPr/>
            </a:pPr>
            <a:r>
              <a:rPr lang="en-US" sz="1600" dirty="0">
                <a:latin typeface="+mn-lt"/>
              </a:rPr>
              <a:t>	&lt;property name="</a:t>
            </a:r>
            <a:r>
              <a:rPr lang="en-US" sz="1600" dirty="0" err="1">
                <a:latin typeface="+mn-lt"/>
              </a:rPr>
              <a:t>duplicateKeyCodes</a:t>
            </a:r>
            <a:r>
              <a:rPr lang="en-US" sz="1600" dirty="0">
                <a:latin typeface="+mn-lt"/>
              </a:rPr>
              <a:t>"&gt;</a:t>
            </a:r>
          </a:p>
          <a:p>
            <a:pPr algn="l">
              <a:defRPr/>
            </a:pPr>
            <a:r>
              <a:rPr lang="en-US" sz="1600" dirty="0">
                <a:latin typeface="+mn-lt"/>
              </a:rPr>
              <a:t>		&lt;value&gt;23505&lt;/value&gt;</a:t>
            </a:r>
          </a:p>
          <a:p>
            <a:pPr algn="l">
              <a:defRPr/>
            </a:pPr>
            <a:r>
              <a:rPr lang="en-US" sz="1600" dirty="0">
                <a:latin typeface="+mn-lt"/>
              </a:rPr>
              <a:t>	&lt;/property&gt;</a:t>
            </a:r>
          </a:p>
          <a:p>
            <a:pPr algn="l">
              <a:defRPr/>
            </a:pPr>
            <a:r>
              <a:rPr lang="en-US" sz="1600" dirty="0">
                <a:latin typeface="+mn-lt"/>
              </a:rPr>
              <a:t>	…</a:t>
            </a:r>
          </a:p>
          <a:p>
            <a:pPr algn="l">
              <a:defRPr/>
            </a:pPr>
            <a:r>
              <a:rPr lang="en-US" sz="1600" dirty="0">
                <a:latin typeface="+mn-lt"/>
              </a:rPr>
              <a:t>&lt;/bean&gt;…&lt;/beans</a:t>
            </a:r>
            <a:r>
              <a:rPr lang="en-US" sz="1600" dirty="0" smtClean="0">
                <a:latin typeface="+mn-lt"/>
              </a:rPr>
              <a:t>&gt;</a:t>
            </a:r>
            <a:endParaRPr lang="en-US" sz="1600" dirty="0"/>
          </a:p>
        </p:txBody>
      </p:sp>
      <p:sp>
        <p:nvSpPr>
          <p:cNvPr id="7"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252</a:t>
            </a:fld>
            <a:endParaRPr lang="en-US" sz="1400" dirty="0"/>
          </a:p>
        </p:txBody>
      </p:sp>
    </p:spTree>
    <p:extLst>
      <p:ext uri="{BB962C8B-B14F-4D97-AF65-F5344CB8AC3E}">
        <p14:creationId xmlns:p14="http://schemas.microsoft.com/office/powerpoint/2010/main" val="32033697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371600" y="152400"/>
            <a:ext cx="7696200" cy="936625"/>
          </a:xfrm>
        </p:spPr>
        <p:txBody>
          <a:bodyPr/>
          <a:lstStyle/>
          <a:p>
            <a:r>
              <a:rPr lang="en-US" sz="3600" dirty="0" smtClean="0"/>
              <a:t>Customizing Data Access Exception Handling (Contd.)</a:t>
            </a:r>
          </a:p>
        </p:txBody>
      </p:sp>
      <p:sp>
        <p:nvSpPr>
          <p:cNvPr id="49156" name="Slide Number Placeholder 3"/>
          <p:cNvSpPr>
            <a:spLocks noGrp="1"/>
          </p:cNvSpPr>
          <p:nvPr>
            <p:ph type="sldNum" sz="quarter" idx="4294967295"/>
          </p:nvPr>
        </p:nvSpPr>
        <p:spPr>
          <a:xfrm>
            <a:off x="8647113" y="6613525"/>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A53418E9-5079-4FDB-996C-742605244087}" type="slidenum">
              <a:rPr lang="en-US" b="0" smtClean="0">
                <a:solidFill>
                  <a:srgbClr val="000000"/>
                </a:solidFill>
                <a:latin typeface="Verdana" pitchFamily="34" charset="0"/>
              </a:rPr>
              <a:pPr eaLnBrk="1" hangingPunct="1"/>
              <a:t>253</a:t>
            </a:fld>
            <a:endParaRPr lang="en-US" b="0" smtClean="0">
              <a:solidFill>
                <a:srgbClr val="000000"/>
              </a:solidFill>
              <a:latin typeface="Verdana" pitchFamily="34" charset="0"/>
            </a:endParaRPr>
          </a:p>
        </p:txBody>
      </p:sp>
      <p:sp>
        <p:nvSpPr>
          <p:cNvPr id="7" name="Content Placeholder 2"/>
          <p:cNvSpPr>
            <a:spLocks noGrp="1"/>
          </p:cNvSpPr>
          <p:nvPr>
            <p:ph idx="1"/>
          </p:nvPr>
        </p:nvSpPr>
        <p:spPr>
          <a:xfrm>
            <a:off x="228600" y="1447800"/>
            <a:ext cx="8686800" cy="4946650"/>
          </a:xfrm>
        </p:spPr>
        <p:txBody>
          <a:bodyPr/>
          <a:lstStyle/>
          <a:p>
            <a:pPr>
              <a:spcBef>
                <a:spcPts val="0"/>
              </a:spcBef>
            </a:pPr>
            <a:r>
              <a:rPr lang="en-US" dirty="0" smtClean="0"/>
              <a:t>Sometimes, you may wish to customize the mapping yourself.</a:t>
            </a:r>
          </a:p>
          <a:p>
            <a:pPr>
              <a:spcBef>
                <a:spcPts val="0"/>
              </a:spcBef>
            </a:pPr>
            <a:r>
              <a:rPr lang="en-US" dirty="0" smtClean="0"/>
              <a:t>Suppose that you want to create a custom exception type </a:t>
            </a:r>
          </a:p>
          <a:p>
            <a:pPr>
              <a:spcBef>
                <a:spcPts val="0"/>
              </a:spcBef>
              <a:buFont typeface="Wingdings" pitchFamily="2" charset="2"/>
              <a:buNone/>
            </a:pPr>
            <a:r>
              <a:rPr lang="en-US" b="1" dirty="0" smtClean="0"/>
              <a:t>     </a:t>
            </a:r>
            <a:r>
              <a:rPr lang="en-US" b="1" dirty="0" err="1" smtClean="0"/>
              <a:t>MyDuplicateKeyException</a:t>
            </a:r>
            <a:r>
              <a:rPr lang="en-US" b="1" dirty="0" smtClean="0"/>
              <a:t>, for the error 23505.</a:t>
            </a:r>
          </a:p>
          <a:p>
            <a:pPr>
              <a:spcBef>
                <a:spcPts val="0"/>
              </a:spcBef>
            </a:pPr>
            <a:r>
              <a:rPr lang="en-US" dirty="0" smtClean="0"/>
              <a:t>It should extend </a:t>
            </a:r>
            <a:r>
              <a:rPr lang="en-US" b="1" dirty="0" err="1" smtClean="0"/>
              <a:t>DataIntegrityViolationException</a:t>
            </a:r>
            <a:r>
              <a:rPr lang="en-US" b="1" dirty="0" smtClean="0"/>
              <a:t> </a:t>
            </a:r>
            <a:r>
              <a:rPr lang="en-US" dirty="0" smtClean="0"/>
              <a:t>because it is also a kind of data integrity violation error</a:t>
            </a:r>
          </a:p>
        </p:txBody>
      </p:sp>
      <p:sp>
        <p:nvSpPr>
          <p:cNvPr id="8" name="Rectangle 4"/>
          <p:cNvSpPr>
            <a:spLocks noChangeArrowheads="1"/>
          </p:cNvSpPr>
          <p:nvPr/>
        </p:nvSpPr>
        <p:spPr bwMode="auto">
          <a:xfrm>
            <a:off x="685800" y="3962400"/>
            <a:ext cx="7315200" cy="2554288"/>
          </a:xfrm>
          <a:prstGeom prst="rect">
            <a:avLst/>
          </a:prstGeom>
          <a:noFill/>
          <a:ln w="9525">
            <a:noFill/>
            <a:miter lim="800000"/>
            <a:headEnd/>
            <a:tailEnd/>
          </a:ln>
        </p:spPr>
        <p:txBody>
          <a:bodyPr wrap="square">
            <a:spAutoFit/>
          </a:bodyPr>
          <a:lstStyle/>
          <a:p>
            <a:pPr algn="l">
              <a:defRPr/>
            </a:pPr>
            <a:r>
              <a:rPr lang="en-US" sz="1600" b="0" dirty="0">
                <a:latin typeface="+mn-lt"/>
              </a:rPr>
              <a:t>import </a:t>
            </a:r>
            <a:r>
              <a:rPr lang="en-US" sz="1600" b="0" dirty="0" err="1">
                <a:latin typeface="+mn-lt"/>
              </a:rPr>
              <a:t>org.springframework.dao.DataIntegrityViolationException</a:t>
            </a:r>
            <a:r>
              <a:rPr lang="en-US" sz="1600" b="0" dirty="0">
                <a:latin typeface="+mn-lt"/>
              </a:rPr>
              <a:t>;</a:t>
            </a:r>
          </a:p>
          <a:p>
            <a:pPr algn="l">
              <a:defRPr/>
            </a:pPr>
            <a:r>
              <a:rPr lang="en-US" sz="1600" b="0" dirty="0">
                <a:latin typeface="+mn-lt"/>
              </a:rPr>
              <a:t>public class </a:t>
            </a:r>
            <a:r>
              <a:rPr lang="en-US" sz="1600" b="0" dirty="0" err="1">
                <a:latin typeface="+mn-lt"/>
              </a:rPr>
              <a:t>MyDuplicateKeyException</a:t>
            </a:r>
            <a:r>
              <a:rPr lang="en-US" sz="1600" b="0" dirty="0">
                <a:latin typeface="+mn-lt"/>
              </a:rPr>
              <a:t> extends </a:t>
            </a:r>
            <a:r>
              <a:rPr lang="en-US" sz="1600" b="0" dirty="0" err="1">
                <a:latin typeface="+mn-lt"/>
              </a:rPr>
              <a:t>DataIntegrityViolationException</a:t>
            </a:r>
            <a:r>
              <a:rPr lang="en-US" sz="1600" b="0" dirty="0">
                <a:latin typeface="+mn-lt"/>
              </a:rPr>
              <a:t> {</a:t>
            </a:r>
          </a:p>
          <a:p>
            <a:pPr algn="l">
              <a:defRPr/>
            </a:pPr>
            <a:r>
              <a:rPr lang="en-US" sz="1600" b="0" dirty="0">
                <a:latin typeface="+mn-lt"/>
              </a:rPr>
              <a:t>	public </a:t>
            </a:r>
            <a:r>
              <a:rPr lang="en-US" sz="1600" b="0" dirty="0" err="1">
                <a:latin typeface="+mn-lt"/>
              </a:rPr>
              <a:t>MyDuplicateKeyException</a:t>
            </a:r>
            <a:r>
              <a:rPr lang="en-US" sz="1600" b="0" dirty="0">
                <a:latin typeface="+mn-lt"/>
              </a:rPr>
              <a:t>(String </a:t>
            </a:r>
            <a:r>
              <a:rPr lang="en-US" sz="1600" b="0" dirty="0" err="1">
                <a:latin typeface="+mn-lt"/>
              </a:rPr>
              <a:t>msg</a:t>
            </a:r>
            <a:r>
              <a:rPr lang="en-US" sz="1600" b="0" dirty="0">
                <a:latin typeface="+mn-lt"/>
              </a:rPr>
              <a:t>) {</a:t>
            </a:r>
          </a:p>
          <a:p>
            <a:pPr algn="l">
              <a:defRPr/>
            </a:pPr>
            <a:r>
              <a:rPr lang="en-US" sz="1600" b="0" dirty="0">
                <a:latin typeface="+mn-lt"/>
              </a:rPr>
              <a:t>	super(</a:t>
            </a:r>
            <a:r>
              <a:rPr lang="en-US" sz="1600" b="0" dirty="0" err="1">
                <a:latin typeface="+mn-lt"/>
              </a:rPr>
              <a:t>msg</a:t>
            </a:r>
            <a:r>
              <a:rPr lang="en-US" sz="1600" b="0" dirty="0">
                <a:latin typeface="+mn-lt"/>
              </a:rPr>
              <a:t>);</a:t>
            </a:r>
          </a:p>
          <a:p>
            <a:pPr algn="l">
              <a:defRPr/>
            </a:pPr>
            <a:r>
              <a:rPr lang="en-US" sz="1600" b="0" dirty="0">
                <a:latin typeface="+mn-lt"/>
              </a:rPr>
              <a:t>	}</a:t>
            </a:r>
          </a:p>
          <a:p>
            <a:pPr algn="l">
              <a:defRPr/>
            </a:pPr>
            <a:endParaRPr lang="en-US" sz="1600" b="0" dirty="0">
              <a:latin typeface="+mn-lt"/>
            </a:endParaRPr>
          </a:p>
          <a:p>
            <a:pPr algn="l">
              <a:defRPr/>
            </a:pPr>
            <a:r>
              <a:rPr lang="en-US" sz="1600" b="0" dirty="0">
                <a:latin typeface="+mn-lt"/>
              </a:rPr>
              <a:t>	public </a:t>
            </a:r>
            <a:r>
              <a:rPr lang="en-US" sz="1600" b="0" dirty="0" err="1">
                <a:latin typeface="+mn-lt"/>
              </a:rPr>
              <a:t>MyDuplicateKeyException</a:t>
            </a:r>
            <a:r>
              <a:rPr lang="en-US" sz="1600" b="0" dirty="0">
                <a:latin typeface="+mn-lt"/>
              </a:rPr>
              <a:t>(String </a:t>
            </a:r>
            <a:r>
              <a:rPr lang="en-US" sz="1600" b="0" dirty="0" err="1">
                <a:latin typeface="+mn-lt"/>
              </a:rPr>
              <a:t>msg</a:t>
            </a:r>
            <a:r>
              <a:rPr lang="en-US" sz="1600" b="0" dirty="0">
                <a:latin typeface="+mn-lt"/>
              </a:rPr>
              <a:t>, </a:t>
            </a:r>
            <a:r>
              <a:rPr lang="en-US" sz="1600" b="0" dirty="0" err="1">
                <a:latin typeface="+mn-lt"/>
              </a:rPr>
              <a:t>Throwable</a:t>
            </a:r>
            <a:r>
              <a:rPr lang="en-US" sz="1600" b="0" dirty="0">
                <a:latin typeface="+mn-lt"/>
              </a:rPr>
              <a:t> cause) {</a:t>
            </a:r>
          </a:p>
          <a:p>
            <a:pPr algn="l">
              <a:defRPr/>
            </a:pPr>
            <a:r>
              <a:rPr lang="en-US" sz="1600" b="0" dirty="0">
                <a:latin typeface="+mn-lt"/>
              </a:rPr>
              <a:t>	super(</a:t>
            </a:r>
            <a:r>
              <a:rPr lang="en-US" sz="1600" b="0" dirty="0" err="1">
                <a:latin typeface="+mn-lt"/>
              </a:rPr>
              <a:t>msg</a:t>
            </a:r>
            <a:r>
              <a:rPr lang="en-US" sz="1600" b="0" dirty="0">
                <a:latin typeface="+mn-lt"/>
              </a:rPr>
              <a:t>, cause);</a:t>
            </a:r>
          </a:p>
          <a:p>
            <a:pPr algn="l">
              <a:defRPr/>
            </a:pPr>
            <a:r>
              <a:rPr lang="en-US" sz="1600" b="0" dirty="0">
                <a:latin typeface="+mn-lt"/>
              </a:rPr>
              <a:t>	}</a:t>
            </a:r>
          </a:p>
          <a:p>
            <a:pPr algn="l">
              <a:defRPr/>
            </a:pPr>
            <a:r>
              <a:rPr lang="en-US" sz="1600" b="0" dirty="0">
                <a:latin typeface="+mn-lt"/>
              </a:rPr>
              <a:t>}</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253</a:t>
            </a:fld>
            <a:endParaRPr lang="en-US" sz="1400" dirty="0"/>
          </a:p>
        </p:txBody>
      </p:sp>
    </p:spTree>
    <p:extLst>
      <p:ext uri="{BB962C8B-B14F-4D97-AF65-F5344CB8AC3E}">
        <p14:creationId xmlns:p14="http://schemas.microsoft.com/office/powerpoint/2010/main" val="257450084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371600" y="76200"/>
            <a:ext cx="7543800" cy="1143000"/>
          </a:xfrm>
        </p:spPr>
        <p:txBody>
          <a:bodyPr/>
          <a:lstStyle/>
          <a:p>
            <a:r>
              <a:rPr lang="en-US" sz="3600" dirty="0" smtClean="0"/>
              <a:t>Customizing Data Access Exception Handling (Contd.)</a:t>
            </a:r>
          </a:p>
        </p:txBody>
      </p:sp>
      <p:sp>
        <p:nvSpPr>
          <p:cNvPr id="50179" name="Content Placeholder 2"/>
          <p:cNvSpPr>
            <a:spLocks noGrp="1"/>
          </p:cNvSpPr>
          <p:nvPr>
            <p:ph idx="1"/>
          </p:nvPr>
        </p:nvSpPr>
        <p:spPr>
          <a:xfrm>
            <a:off x="228600" y="1447800"/>
            <a:ext cx="8686800" cy="4946650"/>
          </a:xfrm>
        </p:spPr>
        <p:txBody>
          <a:bodyPr/>
          <a:lstStyle/>
          <a:p>
            <a:r>
              <a:rPr lang="en-US" dirty="0" smtClean="0"/>
              <a:t>By default, Spring will look up an exception from the sql-error-codes.xml file located in the </a:t>
            </a:r>
            <a:r>
              <a:rPr lang="en-US" dirty="0" err="1" smtClean="0"/>
              <a:t>org.springframework.jdbc.support</a:t>
            </a:r>
            <a:r>
              <a:rPr lang="en-US" dirty="0" smtClean="0"/>
              <a:t> package.</a:t>
            </a:r>
          </a:p>
          <a:p>
            <a:r>
              <a:rPr lang="en-US" dirty="0" smtClean="0"/>
              <a:t>However, you can override some of the mappings </a:t>
            </a:r>
            <a:r>
              <a:rPr lang="en-US" i="1" dirty="0" smtClean="0"/>
              <a:t>by providing a file with the same name in the root of the </a:t>
            </a:r>
            <a:r>
              <a:rPr lang="en-US" i="1" dirty="0" err="1" smtClean="0"/>
              <a:t>classpath</a:t>
            </a:r>
            <a:r>
              <a:rPr lang="en-US" i="1" dirty="0" smtClean="0"/>
              <a:t>.</a:t>
            </a:r>
          </a:p>
          <a:p>
            <a:r>
              <a:rPr lang="en-US" dirty="0" smtClean="0"/>
              <a:t>If Spring can find your custom file, it will look up an exception from your mapping first. However, if it does not find a suitable exception there, Spring will look up the default mapping.</a:t>
            </a:r>
          </a:p>
          <a:p>
            <a:endParaRPr lang="en-US" dirty="0" smtClean="0"/>
          </a:p>
        </p:txBody>
      </p:sp>
      <p:sp>
        <p:nvSpPr>
          <p:cNvPr id="5018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E5BE4B8-6274-4979-BAE6-5BCB4C8ADC45}" type="slidenum">
              <a:rPr lang="en-US" b="0" smtClean="0">
                <a:solidFill>
                  <a:srgbClr val="000000"/>
                </a:solidFill>
                <a:latin typeface="Verdana" pitchFamily="34" charset="0"/>
              </a:rPr>
              <a:pPr eaLnBrk="1" hangingPunct="1"/>
              <a:t>254</a:t>
            </a:fld>
            <a:endParaRPr lang="en-US" b="0" smtClean="0">
              <a:solidFill>
                <a:srgbClr val="000000"/>
              </a:solidFill>
              <a:latin typeface="Verdana" pitchFamily="34" charset="0"/>
            </a:endParaRPr>
          </a:p>
        </p:txBody>
      </p:sp>
      <p:sp>
        <p:nvSpPr>
          <p:cNvPr id="5"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254</a:t>
            </a:fld>
            <a:endParaRPr lang="en-US" sz="1400" dirty="0"/>
          </a:p>
        </p:txBody>
      </p:sp>
    </p:spTree>
    <p:extLst>
      <p:ext uri="{BB962C8B-B14F-4D97-AF65-F5344CB8AC3E}">
        <p14:creationId xmlns:p14="http://schemas.microsoft.com/office/powerpoint/2010/main" val="168725283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371600" y="76200"/>
            <a:ext cx="7543800" cy="1143000"/>
          </a:xfrm>
        </p:spPr>
        <p:txBody>
          <a:bodyPr/>
          <a:lstStyle/>
          <a:p>
            <a:r>
              <a:rPr lang="en-US" sz="3600" dirty="0" smtClean="0">
                <a:solidFill>
                  <a:schemeClr val="tx2"/>
                </a:solidFill>
              </a:rPr>
              <a:t>Customizing Data Access Exception Handling (Contd.)</a:t>
            </a:r>
            <a:endParaRPr lang="en-US" dirty="0" smtClean="0">
              <a:solidFill>
                <a:schemeClr val="tx2"/>
              </a:solidFill>
            </a:endParaRPr>
          </a:p>
        </p:txBody>
      </p:sp>
      <p:sp>
        <p:nvSpPr>
          <p:cNvPr id="51203"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0832019-1BA1-4B3C-9BAC-2387AF59432D}" type="slidenum">
              <a:rPr lang="en-US" b="0" smtClean="0">
                <a:solidFill>
                  <a:srgbClr val="000000"/>
                </a:solidFill>
                <a:latin typeface="Verdana" pitchFamily="34" charset="0"/>
              </a:rPr>
              <a:pPr eaLnBrk="1" hangingPunct="1"/>
              <a:t>255</a:t>
            </a:fld>
            <a:endParaRPr lang="en-US" b="0" smtClean="0">
              <a:solidFill>
                <a:srgbClr val="000000"/>
              </a:solidFill>
              <a:latin typeface="Verdana" pitchFamily="34" charset="0"/>
            </a:endParaRPr>
          </a:p>
        </p:txBody>
      </p:sp>
      <p:sp>
        <p:nvSpPr>
          <p:cNvPr id="51204" name="Rectangle 4"/>
          <p:cNvSpPr>
            <a:spLocks noChangeArrowheads="1"/>
          </p:cNvSpPr>
          <p:nvPr/>
        </p:nvSpPr>
        <p:spPr bwMode="auto">
          <a:xfrm>
            <a:off x="381000" y="1981200"/>
            <a:ext cx="8382000" cy="4278313"/>
          </a:xfrm>
          <a:prstGeom prst="rect">
            <a:avLst/>
          </a:prstGeom>
          <a:noFill/>
          <a:ln w="9525">
            <a:noFill/>
            <a:miter lim="800000"/>
            <a:headEnd/>
            <a:tailEnd/>
          </a:ln>
        </p:spPr>
        <p:txBody>
          <a:bodyPr>
            <a:spAutoFit/>
          </a:bodyPr>
          <a:lstStyle/>
          <a:p>
            <a:pPr algn="l">
              <a:defRPr/>
            </a:pPr>
            <a:r>
              <a:rPr lang="en-US" sz="1600" dirty="0">
                <a:latin typeface="+mn-lt"/>
              </a:rPr>
              <a:t>&lt;?xml version="1.0" encoding="UTF-8"?&gt;</a:t>
            </a:r>
          </a:p>
          <a:p>
            <a:pPr algn="l">
              <a:defRPr/>
            </a:pPr>
            <a:r>
              <a:rPr lang="en-US" sz="1600" dirty="0">
                <a:latin typeface="+mn-lt"/>
              </a:rPr>
              <a:t>&lt;!DOCTYPE beans PUBLIC "-//SPRING//DTD BEAN 2.0//EN"</a:t>
            </a:r>
          </a:p>
          <a:p>
            <a:pPr algn="l">
              <a:defRPr/>
            </a:pPr>
            <a:r>
              <a:rPr lang="en-US" sz="1600" dirty="0">
                <a:latin typeface="+mn-lt"/>
              </a:rPr>
              <a:t>	"http://www.springframework.org/dtd/spring-beans-2.0.dtd"&gt;</a:t>
            </a:r>
          </a:p>
          <a:p>
            <a:pPr algn="l">
              <a:defRPr/>
            </a:pPr>
            <a:r>
              <a:rPr lang="en-US" sz="1600" dirty="0">
                <a:latin typeface="+mn-lt"/>
              </a:rPr>
              <a:t>&lt;beans&gt;</a:t>
            </a:r>
          </a:p>
          <a:p>
            <a:pPr algn="l">
              <a:defRPr/>
            </a:pPr>
            <a:r>
              <a:rPr lang="en-US" sz="1600" dirty="0">
                <a:latin typeface="+mn-lt"/>
              </a:rPr>
              <a:t>    &lt;bean id="Derby” class="</a:t>
            </a:r>
            <a:r>
              <a:rPr lang="en-US" sz="1600" dirty="0" err="1">
                <a:latin typeface="+mn-lt"/>
              </a:rPr>
              <a:t>org.springframework.jdbc.support.SQLErrorCodes</a:t>
            </a:r>
            <a:r>
              <a:rPr lang="en-US" sz="1600" dirty="0">
                <a:latin typeface="+mn-lt"/>
              </a:rPr>
              <a:t>"&gt;</a:t>
            </a:r>
          </a:p>
          <a:p>
            <a:pPr algn="l">
              <a:defRPr/>
            </a:pPr>
            <a:r>
              <a:rPr lang="en-US" sz="1600" dirty="0">
                <a:latin typeface="+mn-lt"/>
              </a:rPr>
              <a:t>        &lt;property name="</a:t>
            </a:r>
            <a:r>
              <a:rPr lang="en-US" sz="1600" dirty="0" err="1">
                <a:latin typeface="+mn-lt"/>
              </a:rPr>
              <a:t>databaseProductName</a:t>
            </a:r>
            <a:r>
              <a:rPr lang="en-US" sz="1600" dirty="0">
                <a:latin typeface="+mn-lt"/>
              </a:rPr>
              <a:t>"&gt;</a:t>
            </a:r>
          </a:p>
          <a:p>
            <a:pPr algn="l">
              <a:defRPr/>
            </a:pPr>
            <a:r>
              <a:rPr lang="en-US" sz="1600" dirty="0">
                <a:latin typeface="+mn-lt"/>
              </a:rPr>
              <a:t>            &lt;value&gt;Apache Derby&lt;/value&gt;</a:t>
            </a:r>
          </a:p>
          <a:p>
            <a:pPr algn="l">
              <a:defRPr/>
            </a:pPr>
            <a:r>
              <a:rPr lang="en-US" sz="1600" dirty="0">
                <a:latin typeface="+mn-lt"/>
              </a:rPr>
              <a:t>        &lt;/property&gt;</a:t>
            </a:r>
          </a:p>
          <a:p>
            <a:pPr algn="l">
              <a:defRPr/>
            </a:pPr>
            <a:r>
              <a:rPr lang="en-US" sz="1600" dirty="0">
                <a:latin typeface="+mn-lt"/>
              </a:rPr>
              <a:t>       &lt;property name="</a:t>
            </a:r>
            <a:r>
              <a:rPr lang="en-US" sz="1600" dirty="0" err="1">
                <a:latin typeface="+mn-lt"/>
              </a:rPr>
              <a:t>useSqlStateForTranslation</a:t>
            </a:r>
            <a:r>
              <a:rPr lang="en-US" sz="1600" dirty="0">
                <a:latin typeface="+mn-lt"/>
              </a:rPr>
              <a:t>"&gt;</a:t>
            </a:r>
          </a:p>
          <a:p>
            <a:pPr algn="l">
              <a:defRPr/>
            </a:pPr>
            <a:r>
              <a:rPr lang="en-US" sz="1600" dirty="0">
                <a:latin typeface="+mn-lt"/>
              </a:rPr>
              <a:t>            &lt;value&gt;true&lt;/value&gt;</a:t>
            </a:r>
          </a:p>
          <a:p>
            <a:pPr algn="l">
              <a:defRPr/>
            </a:pPr>
            <a:r>
              <a:rPr lang="en-US" sz="1600" dirty="0">
                <a:latin typeface="+mn-lt"/>
              </a:rPr>
              <a:t>       &lt;/property&gt;</a:t>
            </a:r>
          </a:p>
          <a:p>
            <a:pPr algn="l">
              <a:defRPr/>
            </a:pPr>
            <a:r>
              <a:rPr lang="en-US" sz="1600" dirty="0">
                <a:latin typeface="+mn-lt"/>
              </a:rPr>
              <a:t>       &lt;property name="</a:t>
            </a:r>
            <a:r>
              <a:rPr lang="en-US" sz="1600" dirty="0" err="1">
                <a:latin typeface="+mn-lt"/>
              </a:rPr>
              <a:t>customTranslations</a:t>
            </a:r>
            <a:r>
              <a:rPr lang="en-US" sz="1600" dirty="0">
                <a:latin typeface="+mn-lt"/>
              </a:rPr>
              <a:t>"&gt;</a:t>
            </a:r>
          </a:p>
          <a:p>
            <a:pPr algn="l">
              <a:defRPr/>
            </a:pPr>
            <a:r>
              <a:rPr lang="en-US" sz="1600" dirty="0">
                <a:latin typeface="+mn-lt"/>
              </a:rPr>
              <a:t>           &lt;list&gt;</a:t>
            </a:r>
          </a:p>
          <a:p>
            <a:pPr algn="l">
              <a:defRPr/>
            </a:pPr>
            <a:r>
              <a:rPr lang="en-US" sz="1600" dirty="0">
                <a:latin typeface="+mn-lt"/>
              </a:rPr>
              <a:t>                 &lt;ref local="</a:t>
            </a:r>
            <a:r>
              <a:rPr lang="en-US" sz="1600" dirty="0" err="1">
                <a:latin typeface="+mn-lt"/>
              </a:rPr>
              <a:t>myDuplicateKeyTranslation</a:t>
            </a:r>
            <a:r>
              <a:rPr lang="en-US" sz="1600" dirty="0">
                <a:latin typeface="+mn-lt"/>
              </a:rPr>
              <a:t>" /&gt;</a:t>
            </a:r>
          </a:p>
          <a:p>
            <a:pPr algn="l">
              <a:defRPr/>
            </a:pPr>
            <a:r>
              <a:rPr lang="en-US" sz="1600" dirty="0">
                <a:latin typeface="+mn-lt"/>
              </a:rPr>
              <a:t>          &lt;/list&gt;</a:t>
            </a:r>
          </a:p>
          <a:p>
            <a:pPr algn="l">
              <a:defRPr/>
            </a:pPr>
            <a:r>
              <a:rPr lang="en-US" sz="1600" dirty="0">
                <a:latin typeface="+mn-lt"/>
              </a:rPr>
              <a:t>      &lt;/property&gt;</a:t>
            </a:r>
          </a:p>
          <a:p>
            <a:pPr algn="l">
              <a:defRPr/>
            </a:pPr>
            <a:r>
              <a:rPr lang="en-US" sz="1600" dirty="0">
                <a:latin typeface="+mn-lt"/>
              </a:rPr>
              <a:t>&lt;/bean&gt;</a:t>
            </a:r>
          </a:p>
        </p:txBody>
      </p:sp>
      <p:sp>
        <p:nvSpPr>
          <p:cNvPr id="51205" name="Rectangle 5"/>
          <p:cNvSpPr>
            <a:spLocks noChangeArrowheads="1"/>
          </p:cNvSpPr>
          <p:nvPr/>
        </p:nvSpPr>
        <p:spPr bwMode="auto">
          <a:xfrm>
            <a:off x="3048000" y="1447800"/>
            <a:ext cx="3276600" cy="369888"/>
          </a:xfrm>
          <a:prstGeom prst="rect">
            <a:avLst/>
          </a:prstGeom>
          <a:noFill/>
          <a:ln w="9525">
            <a:noFill/>
            <a:miter lim="800000"/>
            <a:headEnd/>
            <a:tailEnd/>
          </a:ln>
        </p:spPr>
        <p:txBody>
          <a:bodyPr>
            <a:spAutoFit/>
          </a:bodyPr>
          <a:lstStyle/>
          <a:p>
            <a:pPr>
              <a:defRPr/>
            </a:pPr>
            <a:r>
              <a:rPr lang="en-US" dirty="0">
                <a:latin typeface="+mn-lt"/>
              </a:rPr>
              <a:t>sql-error-codes.xml</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255</a:t>
            </a:fld>
            <a:endParaRPr lang="en-US" sz="1400" dirty="0"/>
          </a:p>
        </p:txBody>
      </p:sp>
    </p:spTree>
    <p:extLst>
      <p:ext uri="{BB962C8B-B14F-4D97-AF65-F5344CB8AC3E}">
        <p14:creationId xmlns:p14="http://schemas.microsoft.com/office/powerpoint/2010/main" val="89809532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z="3600" dirty="0" smtClean="0"/>
              <a:t>Customizing Data Access Exception Handling (Contd.)</a:t>
            </a:r>
            <a:endParaRPr lang="en-US" dirty="0" smtClean="0"/>
          </a:p>
        </p:txBody>
      </p:sp>
      <p:sp>
        <p:nvSpPr>
          <p:cNvPr id="52227"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238A168-A6EE-4FED-BAE7-CBF8BDA91E91}" type="slidenum">
              <a:rPr lang="en-US" b="0" smtClean="0">
                <a:solidFill>
                  <a:srgbClr val="000000"/>
                </a:solidFill>
                <a:latin typeface="Verdana" pitchFamily="34" charset="0"/>
              </a:rPr>
              <a:pPr eaLnBrk="1" hangingPunct="1"/>
              <a:t>256</a:t>
            </a:fld>
            <a:endParaRPr lang="en-US" b="0" smtClean="0">
              <a:solidFill>
                <a:srgbClr val="000000"/>
              </a:solidFill>
              <a:latin typeface="Verdana" pitchFamily="34" charset="0"/>
            </a:endParaRPr>
          </a:p>
        </p:txBody>
      </p:sp>
      <p:sp>
        <p:nvSpPr>
          <p:cNvPr id="52228" name="Rectangle 4"/>
          <p:cNvSpPr>
            <a:spLocks noChangeArrowheads="1"/>
          </p:cNvSpPr>
          <p:nvPr/>
        </p:nvSpPr>
        <p:spPr bwMode="auto">
          <a:xfrm>
            <a:off x="457200" y="2133600"/>
            <a:ext cx="8458200" cy="2554288"/>
          </a:xfrm>
          <a:prstGeom prst="rect">
            <a:avLst/>
          </a:prstGeom>
          <a:noFill/>
          <a:ln w="9525">
            <a:noFill/>
            <a:miter lim="800000"/>
            <a:headEnd/>
            <a:tailEnd/>
          </a:ln>
        </p:spPr>
        <p:txBody>
          <a:bodyPr>
            <a:spAutoFit/>
          </a:bodyPr>
          <a:lstStyle/>
          <a:p>
            <a:pPr algn="l">
              <a:defRPr/>
            </a:pPr>
            <a:r>
              <a:rPr lang="en-US" sz="1600" dirty="0">
                <a:latin typeface="+mn-lt"/>
              </a:rPr>
              <a:t>&lt;bean id="</a:t>
            </a:r>
            <a:r>
              <a:rPr lang="en-US" sz="1600" dirty="0" err="1">
                <a:latin typeface="+mn-lt"/>
              </a:rPr>
              <a:t>myDuplicateKeyTranslation</a:t>
            </a:r>
            <a:r>
              <a:rPr lang="en-US" sz="1600" dirty="0">
                <a:latin typeface="+mn-lt"/>
              </a:rPr>
              <a:t>"</a:t>
            </a:r>
          </a:p>
          <a:p>
            <a:pPr algn="l">
              <a:defRPr/>
            </a:pPr>
            <a:r>
              <a:rPr lang="en-US" sz="1600" dirty="0">
                <a:latin typeface="+mn-lt"/>
              </a:rPr>
              <a:t>        class="</a:t>
            </a:r>
            <a:r>
              <a:rPr lang="en-US" sz="1600" dirty="0" err="1">
                <a:latin typeface="+mn-lt"/>
              </a:rPr>
              <a:t>org.springframework.jdbc.support.CustomSQLErrorCodesTranslation</a:t>
            </a:r>
            <a:r>
              <a:rPr lang="en-US" sz="1600" dirty="0">
                <a:latin typeface="+mn-lt"/>
              </a:rPr>
              <a:t>"&gt;</a:t>
            </a:r>
          </a:p>
          <a:p>
            <a:pPr algn="l">
              <a:defRPr/>
            </a:pPr>
            <a:r>
              <a:rPr lang="en-US" sz="1600" dirty="0">
                <a:latin typeface="+mn-lt"/>
              </a:rPr>
              <a:t>         &lt;property name="</a:t>
            </a:r>
            <a:r>
              <a:rPr lang="en-US" sz="1600" dirty="0" err="1">
                <a:latin typeface="+mn-lt"/>
              </a:rPr>
              <a:t>errorCodes</a:t>
            </a:r>
            <a:r>
              <a:rPr lang="en-US" sz="1600" dirty="0">
                <a:latin typeface="+mn-lt"/>
              </a:rPr>
              <a:t>"&gt;</a:t>
            </a:r>
          </a:p>
          <a:p>
            <a:pPr algn="l">
              <a:defRPr/>
            </a:pPr>
            <a:r>
              <a:rPr lang="en-US" sz="1600" dirty="0">
                <a:latin typeface="+mn-lt"/>
              </a:rPr>
              <a:t>               &lt;value&gt;23505&lt;/value&gt;</a:t>
            </a:r>
          </a:p>
          <a:p>
            <a:pPr algn="l">
              <a:defRPr/>
            </a:pPr>
            <a:r>
              <a:rPr lang="en-US" sz="1600" dirty="0">
                <a:latin typeface="+mn-lt"/>
              </a:rPr>
              <a:t>         &lt;/property&gt;</a:t>
            </a:r>
          </a:p>
          <a:p>
            <a:pPr algn="l">
              <a:defRPr/>
            </a:pPr>
            <a:r>
              <a:rPr lang="en-US" sz="1600" dirty="0">
                <a:latin typeface="+mn-lt"/>
              </a:rPr>
              <a:t>        &lt;property name="</a:t>
            </a:r>
            <a:r>
              <a:rPr lang="en-US" sz="1600" dirty="0" err="1">
                <a:latin typeface="+mn-lt"/>
              </a:rPr>
              <a:t>exceptionClass</a:t>
            </a:r>
            <a:r>
              <a:rPr lang="en-US" sz="1600" dirty="0">
                <a:latin typeface="+mn-lt"/>
              </a:rPr>
              <a:t>"&gt;</a:t>
            </a:r>
          </a:p>
          <a:p>
            <a:pPr algn="l">
              <a:defRPr/>
            </a:pPr>
            <a:r>
              <a:rPr lang="en-US" sz="1600" dirty="0">
                <a:latin typeface="+mn-lt"/>
              </a:rPr>
              <a:t>              &lt;value&gt;</a:t>
            </a:r>
            <a:r>
              <a:rPr lang="en-US" sz="1600" dirty="0" err="1">
                <a:latin typeface="+mn-lt"/>
              </a:rPr>
              <a:t>com.spring.d`ao.MyDuplicateKeyException</a:t>
            </a:r>
            <a:r>
              <a:rPr lang="en-US" sz="1600" dirty="0">
                <a:latin typeface="+mn-lt"/>
              </a:rPr>
              <a:t>&lt;/value&gt;</a:t>
            </a:r>
          </a:p>
          <a:p>
            <a:pPr algn="l">
              <a:defRPr/>
            </a:pPr>
            <a:r>
              <a:rPr lang="en-US" sz="1600" dirty="0">
                <a:latin typeface="+mn-lt"/>
              </a:rPr>
              <a:t>        &lt;/property&gt;</a:t>
            </a:r>
          </a:p>
          <a:p>
            <a:pPr algn="l">
              <a:defRPr/>
            </a:pPr>
            <a:r>
              <a:rPr lang="en-US" sz="1600" dirty="0">
                <a:latin typeface="+mn-lt"/>
              </a:rPr>
              <a:t> &lt;/bean&gt;</a:t>
            </a:r>
          </a:p>
          <a:p>
            <a:pPr algn="l">
              <a:defRPr/>
            </a:pPr>
            <a:r>
              <a:rPr lang="en-US" sz="1600" dirty="0">
                <a:latin typeface="+mn-lt"/>
              </a:rPr>
              <a:t>&lt;/beans&gt;</a:t>
            </a:r>
          </a:p>
        </p:txBody>
      </p:sp>
      <p:sp>
        <p:nvSpPr>
          <p:cNvPr id="52229" name="Rectangle 5"/>
          <p:cNvSpPr>
            <a:spLocks noChangeArrowheads="1"/>
          </p:cNvSpPr>
          <p:nvPr/>
        </p:nvSpPr>
        <p:spPr bwMode="auto">
          <a:xfrm>
            <a:off x="3048000" y="1447800"/>
            <a:ext cx="3276600" cy="369888"/>
          </a:xfrm>
          <a:prstGeom prst="rect">
            <a:avLst/>
          </a:prstGeom>
          <a:noFill/>
          <a:ln w="9525">
            <a:noFill/>
            <a:miter lim="800000"/>
            <a:headEnd/>
            <a:tailEnd/>
          </a:ln>
        </p:spPr>
        <p:txBody>
          <a:bodyPr>
            <a:spAutoFit/>
          </a:bodyPr>
          <a:lstStyle/>
          <a:p>
            <a:pPr>
              <a:defRPr/>
            </a:pPr>
            <a:r>
              <a:rPr lang="en-US" dirty="0">
                <a:latin typeface="+mn-lt"/>
              </a:rPr>
              <a:t>sql-error-codes.xml</a:t>
            </a:r>
          </a:p>
        </p:txBody>
      </p:sp>
      <p:sp>
        <p:nvSpPr>
          <p:cNvPr id="6"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256</a:t>
            </a:fld>
            <a:endParaRPr lang="en-US" sz="1400" dirty="0"/>
          </a:p>
        </p:txBody>
      </p:sp>
    </p:spTree>
    <p:extLst>
      <p:ext uri="{BB962C8B-B14F-4D97-AF65-F5344CB8AC3E}">
        <p14:creationId xmlns:p14="http://schemas.microsoft.com/office/powerpoint/2010/main" val="156311768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C64FA10-6E92-4512-891B-FD828CB02CAC}" type="slidenum">
              <a:rPr lang="en-US" b="0" smtClean="0">
                <a:solidFill>
                  <a:srgbClr val="000000"/>
                </a:solidFill>
                <a:latin typeface="Verdana" pitchFamily="34" charset="0"/>
              </a:rPr>
              <a:pPr eaLnBrk="1" hangingPunct="1"/>
              <a:t>257</a:t>
            </a:fld>
            <a:endParaRPr lang="en-US" b="0" smtClean="0">
              <a:solidFill>
                <a:srgbClr val="000000"/>
              </a:solidFill>
              <a:latin typeface="Verdana" pitchFamily="34" charset="0"/>
            </a:endParaRPr>
          </a:p>
        </p:txBody>
      </p:sp>
      <p:sp>
        <p:nvSpPr>
          <p:cNvPr id="53251" name="Rectangle 2"/>
          <p:cNvSpPr>
            <a:spLocks noGrp="1" noChangeArrowheads="1"/>
          </p:cNvSpPr>
          <p:nvPr>
            <p:ph type="title"/>
          </p:nvPr>
        </p:nvSpPr>
        <p:spPr/>
        <p:txBody>
          <a:bodyPr/>
          <a:lstStyle/>
          <a:p>
            <a:pPr eaLnBrk="1" hangingPunct="1"/>
            <a:r>
              <a:rPr lang="en-US" sz="3600" dirty="0" smtClean="0"/>
              <a:t>Lend a Hand</a:t>
            </a:r>
          </a:p>
        </p:txBody>
      </p:sp>
      <p:sp>
        <p:nvSpPr>
          <p:cNvPr id="53252" name="Rectangle 3"/>
          <p:cNvSpPr>
            <a:spLocks noGrp="1" noChangeArrowheads="1"/>
          </p:cNvSpPr>
          <p:nvPr>
            <p:ph type="body" idx="1"/>
          </p:nvPr>
        </p:nvSpPr>
        <p:spPr>
          <a:xfrm>
            <a:off x="228600" y="1447800"/>
            <a:ext cx="8575675" cy="4943475"/>
          </a:xfrm>
        </p:spPr>
        <p:txBody>
          <a:bodyPr/>
          <a:lstStyle/>
          <a:p>
            <a:pPr eaLnBrk="1" hangingPunct="1"/>
            <a:r>
              <a:rPr lang="en-US" dirty="0" smtClean="0"/>
              <a:t>Write a custom exception for </a:t>
            </a:r>
            <a:r>
              <a:rPr lang="en-US" dirty="0" err="1" smtClean="0"/>
              <a:t>badSqlGrammarCodes</a:t>
            </a:r>
            <a:r>
              <a:rPr lang="en-US" dirty="0" smtClean="0"/>
              <a:t> (42802,42821,42X01,42X02,42X03,42X04,42X05,42X06,42X07,42X08) and include in the application</a:t>
            </a:r>
          </a:p>
        </p:txBody>
      </p:sp>
      <p:pic>
        <p:nvPicPr>
          <p:cNvPr id="5325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3254"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048000"/>
            <a:ext cx="36671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257</a:t>
            </a:fld>
            <a:endParaRPr lang="en-US" sz="1400" dirty="0"/>
          </a:p>
        </p:txBody>
      </p:sp>
    </p:spTree>
    <p:extLst>
      <p:ext uri="{BB962C8B-B14F-4D97-AF65-F5344CB8AC3E}">
        <p14:creationId xmlns:p14="http://schemas.microsoft.com/office/powerpoint/2010/main" val="313164201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066800"/>
          </a:xfrm>
        </p:spPr>
        <p:txBody>
          <a:bodyPr/>
          <a:lstStyle/>
          <a:p>
            <a:r>
              <a:rPr lang="en-US" dirty="0" smtClean="0">
                <a:solidFill>
                  <a:schemeClr val="tx2">
                    <a:lumMod val="75000"/>
                  </a:schemeClr>
                </a:solidFill>
              </a:rPr>
              <a:t>Questions</a:t>
            </a:r>
            <a:endParaRPr lang="en-US" dirty="0">
              <a:solidFill>
                <a:schemeClr val="tx2">
                  <a:lumMod val="75000"/>
                </a:schemeClr>
              </a:solidFill>
            </a:endParaRPr>
          </a:p>
        </p:txBody>
      </p:sp>
      <p:pic>
        <p:nvPicPr>
          <p:cNvPr id="5" name="Picture 6"/>
          <p:cNvPicPr>
            <a:picLocks noChangeAspect="1" noChangeArrowheads="1"/>
          </p:cNvPicPr>
          <p:nvPr/>
        </p:nvPicPr>
        <p:blipFill>
          <a:blip r:embed="rId2" cstate="print"/>
          <a:srcRect/>
          <a:stretch>
            <a:fillRect/>
          </a:stretch>
        </p:blipFill>
        <p:spPr bwMode="auto">
          <a:xfrm>
            <a:off x="4054366" y="2924502"/>
            <a:ext cx="1023938" cy="1023938"/>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258</a:t>
            </a:fld>
            <a:endParaRPr lang="en-US" sz="1400" dirty="0"/>
          </a:p>
        </p:txBody>
      </p:sp>
      <p:sp>
        <p:nvSpPr>
          <p:cNvPr id="6" name="Slide Number Placeholder 8"/>
          <p:cNvSpPr txBox="1">
            <a:spLocks/>
          </p:cNvSpPr>
          <p:nvPr/>
        </p:nvSpPr>
        <p:spPr>
          <a:xfrm>
            <a:off x="110706" y="6432158"/>
            <a:ext cx="457200" cy="276999"/>
          </a:xfrm>
          <a:prstGeom prst="rect">
            <a:avLst/>
          </a:prstGeom>
          <a:ln/>
        </p:spPr>
        <p:txBody>
          <a:bodyPr/>
          <a:lstStyle>
            <a:defPPr>
              <a:defRPr lang="en-US"/>
            </a:defPPr>
            <a:lvl1pPr marL="0" algn="l" defTabSz="914400" rtl="0" eaLnBrk="1" latinLnBrk="0" hangingPunct="1">
              <a:defRPr sz="1400" b="0" kern="1200">
                <a:solidFill>
                  <a:srgbClr val="A446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B22A88-73BA-4B00-905C-A309951F5147}" type="slidenum">
              <a:rPr lang="en-US" smtClean="0"/>
              <a:pPr>
                <a:defRPr/>
              </a:pPr>
              <a:t>258</a:t>
            </a:fld>
            <a:endParaRPr lang="en-US" dirty="0"/>
          </a:p>
        </p:txBody>
      </p:sp>
    </p:spTree>
    <p:extLst>
      <p:ext uri="{BB962C8B-B14F-4D97-AF65-F5344CB8AC3E}">
        <p14:creationId xmlns:p14="http://schemas.microsoft.com/office/powerpoint/2010/main" val="2103219155"/>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110706"/>
            <a:ext cx="7543800" cy="1066800"/>
          </a:xfrm>
        </p:spPr>
        <p:txBody>
          <a:bodyPr/>
          <a:lstStyle/>
          <a:p>
            <a:r>
              <a:rPr lang="en-US" dirty="0" smtClean="0">
                <a:solidFill>
                  <a:schemeClr val="tx2">
                    <a:lumMod val="75000"/>
                  </a:schemeClr>
                </a:solidFill>
              </a:rPr>
              <a:t>Welcome Break</a:t>
            </a:r>
            <a:endParaRPr lang="en-US" dirty="0">
              <a:solidFill>
                <a:schemeClr val="tx2">
                  <a:lumMod val="75000"/>
                </a:schemeClr>
              </a:solidFill>
            </a:endParaRPr>
          </a:p>
        </p:txBody>
      </p:sp>
      <p:pic>
        <p:nvPicPr>
          <p:cNvPr id="5" name="Picture 20"/>
          <p:cNvPicPr>
            <a:picLocks noChangeAspect="1" noChangeArrowheads="1"/>
          </p:cNvPicPr>
          <p:nvPr/>
        </p:nvPicPr>
        <p:blipFill>
          <a:blip r:embed="rId2" cstate="print"/>
          <a:srcRect/>
          <a:stretch>
            <a:fillRect/>
          </a:stretch>
        </p:blipFill>
        <p:spPr bwMode="auto">
          <a:xfrm>
            <a:off x="4191000" y="2743200"/>
            <a:ext cx="963613" cy="1066800"/>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259</a:t>
            </a:fld>
            <a:endParaRPr lang="en-US" sz="1400" dirty="0"/>
          </a:p>
        </p:txBody>
      </p:sp>
    </p:spTree>
    <p:extLst>
      <p:ext uri="{BB962C8B-B14F-4D97-AF65-F5344CB8AC3E}">
        <p14:creationId xmlns:p14="http://schemas.microsoft.com/office/powerpoint/2010/main" val="1975381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Roadmap – Spring 3.0</a:t>
            </a:r>
          </a:p>
        </p:txBody>
      </p:sp>
      <p:sp>
        <p:nvSpPr>
          <p:cNvPr id="21507" name="Content Placeholder 2"/>
          <p:cNvSpPr>
            <a:spLocks noGrp="1"/>
          </p:cNvSpPr>
          <p:nvPr>
            <p:ph idx="1"/>
          </p:nvPr>
        </p:nvSpPr>
        <p:spPr>
          <a:xfrm>
            <a:off x="228600" y="1454150"/>
            <a:ext cx="8686800" cy="4946650"/>
          </a:xfrm>
        </p:spPr>
        <p:txBody>
          <a:bodyPr/>
          <a:lstStyle/>
          <a:p>
            <a:r>
              <a:rPr lang="en-US" dirty="0" smtClean="0"/>
              <a:t>Spring Framework 3.0 M1 		08.12.08</a:t>
            </a:r>
          </a:p>
          <a:p>
            <a:r>
              <a:rPr lang="en-US" dirty="0" smtClean="0"/>
              <a:t> Spring Framework 3.0 M2		 01.03.09</a:t>
            </a:r>
          </a:p>
          <a:p>
            <a:r>
              <a:rPr lang="en-US" dirty="0" smtClean="0"/>
              <a:t> Spring Framework 3.0 M3 		06.05.09</a:t>
            </a:r>
          </a:p>
          <a:p>
            <a:r>
              <a:rPr lang="en-US" dirty="0" smtClean="0"/>
              <a:t> Spring Framework 3.0 RELEASE 	July 2009</a:t>
            </a:r>
          </a:p>
          <a:p>
            <a:pPr>
              <a:buFont typeface="Wingdings" pitchFamily="2" charset="2"/>
              <a:buNone/>
            </a:pPr>
            <a:endParaRPr lang="en-US" dirty="0" smtClean="0"/>
          </a:p>
        </p:txBody>
      </p:sp>
      <p:sp>
        <p:nvSpPr>
          <p:cNvPr id="2150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E1A7DE0D-1E13-4595-B5FF-4C7106C6F119}" type="slidenum">
              <a:rPr lang="en-US" b="0" smtClean="0">
                <a:solidFill>
                  <a:srgbClr val="000000"/>
                </a:solidFill>
                <a:latin typeface="Verdana" pitchFamily="34" charset="0"/>
              </a:rPr>
              <a:pPr eaLnBrk="1" hangingPunct="1"/>
              <a:t>26</a:t>
            </a:fld>
            <a:endParaRPr lang="en-US" b="0" smtClean="0">
              <a:solidFill>
                <a:srgbClr val="000000"/>
              </a:solidFill>
              <a:latin typeface="Verdana" pitchFamily="34" charset="0"/>
            </a:endParaRPr>
          </a:p>
        </p:txBody>
      </p:sp>
    </p:spTree>
    <p:extLst>
      <p:ext uri="{BB962C8B-B14F-4D97-AF65-F5344CB8AC3E}">
        <p14:creationId xmlns:p14="http://schemas.microsoft.com/office/powerpoint/2010/main" val="232065170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89105D97-C1E3-4558-B6F8-120C62F21A38}" type="slidenum">
              <a:rPr lang="en-US" b="0" smtClean="0">
                <a:solidFill>
                  <a:srgbClr val="000000"/>
                </a:solidFill>
                <a:latin typeface="Verdana" pitchFamily="34" charset="0"/>
              </a:rPr>
              <a:pPr eaLnBrk="1" hangingPunct="1"/>
              <a:t>260</a:t>
            </a:fld>
            <a:endParaRPr lang="en-US" b="0" smtClean="0">
              <a:solidFill>
                <a:srgbClr val="000000"/>
              </a:solidFill>
              <a:latin typeface="Verdana" pitchFamily="34" charset="0"/>
            </a:endParaRPr>
          </a:p>
        </p:txBody>
      </p:sp>
      <p:sp>
        <p:nvSpPr>
          <p:cNvPr id="56323" name="Rectangle 2"/>
          <p:cNvSpPr>
            <a:spLocks noGrp="1" noChangeArrowheads="1"/>
          </p:cNvSpPr>
          <p:nvPr>
            <p:ph type="title"/>
          </p:nvPr>
        </p:nvSpPr>
        <p:spPr/>
        <p:txBody>
          <a:bodyPr/>
          <a:lstStyle/>
          <a:p>
            <a:pPr eaLnBrk="1" hangingPunct="1"/>
            <a:r>
              <a:rPr lang="en-US" sz="3600" dirty="0" smtClean="0"/>
              <a:t>Test Your Understanding</a:t>
            </a:r>
          </a:p>
        </p:txBody>
      </p:sp>
      <p:sp>
        <p:nvSpPr>
          <p:cNvPr id="56324" name="Rectangle 3"/>
          <p:cNvSpPr>
            <a:spLocks noGrp="1" noChangeArrowheads="1"/>
          </p:cNvSpPr>
          <p:nvPr>
            <p:ph type="body" idx="1"/>
          </p:nvPr>
        </p:nvSpPr>
        <p:spPr>
          <a:xfrm>
            <a:off x="228600" y="1447800"/>
            <a:ext cx="8686800" cy="4946650"/>
          </a:xfrm>
        </p:spPr>
        <p:txBody>
          <a:bodyPr/>
          <a:lstStyle/>
          <a:p>
            <a:pPr marL="457200" indent="-457200" eaLnBrk="1" hangingPunct="1">
              <a:buFont typeface="Wingdings" pitchFamily="2" charset="2"/>
              <a:buAutoNum type="arabicParenR"/>
            </a:pPr>
            <a:r>
              <a:rPr lang="en-US" dirty="0" smtClean="0"/>
              <a:t>What  template is preferred to update a database when using JDK 1.5 or above?</a:t>
            </a:r>
          </a:p>
          <a:p>
            <a:pPr marL="457200" indent="-457200" eaLnBrk="1" hangingPunct="1">
              <a:buFont typeface="Wingdings" pitchFamily="2" charset="2"/>
              <a:buAutoNum type="arabicParenR"/>
            </a:pPr>
            <a:r>
              <a:rPr lang="en-US" dirty="0" smtClean="0"/>
              <a:t>What is the root exception that will be thrown for Spring DAO operations?</a:t>
            </a:r>
          </a:p>
          <a:p>
            <a:pPr marL="457200" indent="-457200" eaLnBrk="1" hangingPunct="1">
              <a:buFont typeface="Wingdings" pitchFamily="2" charset="2"/>
              <a:buAutoNum type="arabicParenR"/>
            </a:pPr>
            <a:r>
              <a:rPr lang="en-US" dirty="0" smtClean="0"/>
              <a:t>Name the interface that is used for querying a data base and converting the result into a list of domain objects.</a:t>
            </a:r>
          </a:p>
          <a:p>
            <a:pPr lvl="1">
              <a:defRPr/>
            </a:pPr>
            <a:r>
              <a:rPr lang="en-US" dirty="0"/>
              <a:t>Raise your hand if you wish to respond.</a:t>
            </a:r>
          </a:p>
          <a:p>
            <a:pPr lvl="1">
              <a:defRPr/>
            </a:pPr>
            <a:r>
              <a:rPr lang="en-US" dirty="0"/>
              <a:t>Type in your response in the chat window.</a:t>
            </a:r>
          </a:p>
          <a:p>
            <a:pPr lvl="1">
              <a:defRPr/>
            </a:pPr>
            <a:r>
              <a:rPr lang="en-US" dirty="0"/>
              <a:t>Be prepared to speak to explain your response.</a:t>
            </a:r>
          </a:p>
          <a:p>
            <a:pPr lvl="1">
              <a:defRPr/>
            </a:pPr>
            <a:r>
              <a:rPr lang="en-US" dirty="0"/>
              <a:t>Begin now.</a:t>
            </a:r>
          </a:p>
          <a:p>
            <a:pPr marL="457200" indent="-457200" eaLnBrk="1" hangingPunct="1">
              <a:buFont typeface="Wingdings" pitchFamily="2" charset="2"/>
              <a:buAutoNum type="arabicParenR"/>
            </a:pPr>
            <a:endParaRPr lang="en-US" dirty="0" smtClean="0"/>
          </a:p>
        </p:txBody>
      </p:sp>
      <p:pic>
        <p:nvPicPr>
          <p:cNvPr id="5632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6326" name="Picture 5" descr="test.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4268" y="3962400"/>
            <a:ext cx="1433513"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260</a:t>
            </a:fld>
            <a:endParaRPr lang="en-US" sz="1400" dirty="0"/>
          </a:p>
        </p:txBody>
      </p:sp>
    </p:spTree>
    <p:extLst>
      <p:ext uri="{BB962C8B-B14F-4D97-AF65-F5344CB8AC3E}">
        <p14:creationId xmlns:p14="http://schemas.microsoft.com/office/powerpoint/2010/main" val="118576072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1601049-E8FF-4A9F-AC5C-0E67E1CC251A}" type="slidenum">
              <a:rPr lang="en-US" b="0" smtClean="0">
                <a:solidFill>
                  <a:srgbClr val="000000"/>
                </a:solidFill>
                <a:latin typeface="Verdana" pitchFamily="34" charset="0"/>
              </a:rPr>
              <a:pPr eaLnBrk="1" hangingPunct="1"/>
              <a:t>261</a:t>
            </a:fld>
            <a:endParaRPr lang="en-US" b="0" smtClean="0">
              <a:solidFill>
                <a:srgbClr val="000000"/>
              </a:solidFill>
              <a:latin typeface="Verdana" pitchFamily="34" charset="0"/>
            </a:endParaRPr>
          </a:p>
        </p:txBody>
      </p:sp>
      <p:sp>
        <p:nvSpPr>
          <p:cNvPr id="57347" name="Rectangle 2"/>
          <p:cNvSpPr>
            <a:spLocks noGrp="1" noChangeArrowheads="1"/>
          </p:cNvSpPr>
          <p:nvPr>
            <p:ph type="title"/>
          </p:nvPr>
        </p:nvSpPr>
        <p:spPr>
          <a:xfrm>
            <a:off x="1371600" y="76200"/>
            <a:ext cx="7543800" cy="1143000"/>
          </a:xfrm>
        </p:spPr>
        <p:txBody>
          <a:bodyPr/>
          <a:lstStyle/>
          <a:p>
            <a:pPr eaLnBrk="1" hangingPunct="1"/>
            <a:r>
              <a:rPr lang="en-US" sz="3600" dirty="0" smtClean="0"/>
              <a:t>Summary</a:t>
            </a:r>
          </a:p>
        </p:txBody>
      </p:sp>
      <p:sp>
        <p:nvSpPr>
          <p:cNvPr id="57348" name="Rectangle 3"/>
          <p:cNvSpPr>
            <a:spLocks noGrp="1" noChangeArrowheads="1"/>
          </p:cNvSpPr>
          <p:nvPr>
            <p:ph type="body" idx="1"/>
          </p:nvPr>
        </p:nvSpPr>
        <p:spPr>
          <a:xfrm>
            <a:off x="152400" y="1447800"/>
            <a:ext cx="8686800" cy="4946650"/>
          </a:xfrm>
        </p:spPr>
        <p:txBody>
          <a:bodyPr/>
          <a:lstStyle/>
          <a:p>
            <a:pPr eaLnBrk="1" hangingPunct="1"/>
            <a:r>
              <a:rPr lang="en-US" dirty="0" smtClean="0"/>
              <a:t>In this module, we have discussed how to use Spring’s support for JDBC.</a:t>
            </a:r>
          </a:p>
          <a:p>
            <a:r>
              <a:rPr lang="en-US" dirty="0" smtClean="0"/>
              <a:t>You have learned how to configure a </a:t>
            </a:r>
            <a:r>
              <a:rPr lang="en-US" dirty="0" err="1" smtClean="0"/>
              <a:t>DataSource</a:t>
            </a:r>
            <a:r>
              <a:rPr lang="en-US" dirty="0" smtClean="0"/>
              <a:t> to connect to a database and how to use Spring’s </a:t>
            </a:r>
            <a:r>
              <a:rPr lang="en-US" dirty="0" err="1" smtClean="0"/>
              <a:t>JdbcTemplate</a:t>
            </a:r>
            <a:r>
              <a:rPr lang="en-US" dirty="0" smtClean="0"/>
              <a:t>.</a:t>
            </a:r>
          </a:p>
          <a:p>
            <a:r>
              <a:rPr lang="en-US" dirty="0" smtClean="0"/>
              <a:t>You have learned how to use the utility base classes to build DAO classes with JDBC.</a:t>
            </a:r>
          </a:p>
          <a:p>
            <a:endParaRPr lang="en-US" dirty="0" smtClean="0"/>
          </a:p>
        </p:txBody>
      </p:sp>
      <p:sp>
        <p:nvSpPr>
          <p:cNvPr id="5"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261</a:t>
            </a:fld>
            <a:endParaRPr lang="en-US" sz="1400" dirty="0"/>
          </a:p>
        </p:txBody>
      </p:sp>
    </p:spTree>
    <p:extLst>
      <p:ext uri="{BB962C8B-B14F-4D97-AF65-F5344CB8AC3E}">
        <p14:creationId xmlns:p14="http://schemas.microsoft.com/office/powerpoint/2010/main" val="20797685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0A0EE1D-52CA-4ADA-9520-B2400749623E}" type="slidenum">
              <a:rPr lang="en-US" b="0" smtClean="0">
                <a:solidFill>
                  <a:srgbClr val="000000"/>
                </a:solidFill>
                <a:latin typeface="Verdana" pitchFamily="34" charset="0"/>
              </a:rPr>
              <a:pPr eaLnBrk="1" hangingPunct="1"/>
              <a:t>262</a:t>
            </a:fld>
            <a:endParaRPr lang="en-US" b="0" smtClean="0">
              <a:solidFill>
                <a:srgbClr val="000000"/>
              </a:solidFill>
              <a:latin typeface="Verdana" pitchFamily="34" charset="0"/>
            </a:endParaRPr>
          </a:p>
        </p:txBody>
      </p:sp>
      <p:sp>
        <p:nvSpPr>
          <p:cNvPr id="58371" name="Rectangle 2"/>
          <p:cNvSpPr>
            <a:spLocks noGrp="1" noChangeArrowheads="1"/>
          </p:cNvSpPr>
          <p:nvPr>
            <p:ph type="title"/>
          </p:nvPr>
        </p:nvSpPr>
        <p:spPr>
          <a:xfrm>
            <a:off x="1371600" y="76200"/>
            <a:ext cx="7543800" cy="1143000"/>
          </a:xfrm>
        </p:spPr>
        <p:txBody>
          <a:bodyPr/>
          <a:lstStyle/>
          <a:p>
            <a:pPr eaLnBrk="1" hangingPunct="1"/>
            <a:r>
              <a:rPr lang="en-US" sz="3600" dirty="0" smtClean="0"/>
              <a:t>Source</a:t>
            </a:r>
          </a:p>
        </p:txBody>
      </p:sp>
      <p:sp>
        <p:nvSpPr>
          <p:cNvPr id="58372" name="Rectangle 3"/>
          <p:cNvSpPr>
            <a:spLocks noGrp="1" noChangeArrowheads="1"/>
          </p:cNvSpPr>
          <p:nvPr>
            <p:ph type="body" idx="1"/>
          </p:nvPr>
        </p:nvSpPr>
        <p:spPr/>
        <p:txBody>
          <a:bodyPr/>
          <a:lstStyle/>
          <a:p>
            <a:pPr eaLnBrk="1" hangingPunct="1"/>
            <a:r>
              <a:rPr lang="en-US" dirty="0" smtClean="0"/>
              <a:t>http://www.springframework.org</a:t>
            </a:r>
          </a:p>
          <a:p>
            <a:pPr eaLnBrk="1" hangingPunct="1">
              <a:buFont typeface="Wingdings" pitchFamily="2" charset="2"/>
              <a:buNone/>
            </a:pPr>
            <a:endParaRPr lang="en-US" dirty="0" smtClean="0"/>
          </a:p>
        </p:txBody>
      </p:sp>
      <p:sp>
        <p:nvSpPr>
          <p:cNvPr id="58373" name="Text Box 4"/>
          <p:cNvSpPr txBox="1">
            <a:spLocks noChangeArrowheads="1"/>
          </p:cNvSpPr>
          <p:nvPr/>
        </p:nvSpPr>
        <p:spPr bwMode="auto">
          <a:xfrm>
            <a:off x="381000" y="52197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a:r>
              <a:rPr lang="en-US" sz="1400">
                <a:solidFill>
                  <a:schemeClr val="tx2"/>
                </a:solidFill>
              </a:rPr>
              <a:t>Disclaimer</a:t>
            </a:r>
            <a:r>
              <a:rPr lang="en-US" sz="1400" b="0"/>
              <a:t>: </a:t>
            </a:r>
            <a:r>
              <a:rPr lang="en-US" sz="1400" b="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pic>
        <p:nvPicPr>
          <p:cNvPr id="5837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8375" name="Picture 6" descr="sour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133600"/>
            <a:ext cx="2314575"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8"/>
          <p:cNvSpPr>
            <a:spLocks noGrp="1"/>
          </p:cNvSpPr>
          <p:nvPr>
            <p:ph type="sldNum" sz="quarter" idx="10"/>
          </p:nvPr>
        </p:nvSpPr>
        <p:spPr>
          <a:xfrm>
            <a:off x="110706" y="6432158"/>
            <a:ext cx="457200" cy="276999"/>
          </a:xfrm>
          <a:prstGeom prst="rect">
            <a:avLst/>
          </a:prstGeom>
        </p:spPr>
        <p:txBody>
          <a:bodyPr/>
          <a:lstStyle/>
          <a:p>
            <a:pPr>
              <a:defRPr/>
            </a:pPr>
            <a:fld id="{ACB22A88-73BA-4B00-905C-A309951F5147}" type="slidenum">
              <a:rPr lang="en-US" sz="1400" smtClean="0"/>
              <a:pPr>
                <a:defRPr/>
              </a:pPr>
              <a:t>262</a:t>
            </a:fld>
            <a:endParaRPr lang="en-US" sz="1400" dirty="0"/>
          </a:p>
        </p:txBody>
      </p:sp>
    </p:spTree>
    <p:extLst>
      <p:ext uri="{BB962C8B-B14F-4D97-AF65-F5344CB8AC3E}">
        <p14:creationId xmlns:p14="http://schemas.microsoft.com/office/powerpoint/2010/main" val="397220198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chemeClr val="tx1"/>
                </a:solidFill>
                <a:latin typeface="Myriad Pro" pitchFamily="34" charset="0"/>
                <a:cs typeface="Arial" pitchFamily="34" charset="0"/>
              </a:rPr>
              <a:t>Core Spring</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76200" y="28956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schemeClr val="bg1"/>
                </a:solidFill>
                <a:latin typeface="Cambria" pitchFamily="18" charset="0"/>
                <a:ea typeface="+mj-ea"/>
                <a:cs typeface="+mj-cs"/>
              </a:rPr>
              <a:t>You have successfully completed - </a:t>
            </a:r>
          </a:p>
          <a:p>
            <a:pPr lvl="1" fontAlgn="auto">
              <a:spcBef>
                <a:spcPts val="0"/>
              </a:spcBef>
              <a:spcAft>
                <a:spcPts val="0"/>
              </a:spcAft>
              <a:defRPr/>
            </a:pPr>
            <a:r>
              <a:rPr lang="en-US" sz="2400" dirty="0">
                <a:solidFill>
                  <a:schemeClr val="bg1"/>
                </a:solidFill>
                <a:latin typeface="Cambria" pitchFamily="18" charset="0"/>
                <a:ea typeface="+mj-ea"/>
                <a:cs typeface="+mj-cs"/>
              </a:rPr>
              <a:t>Spring JDBC</a:t>
            </a:r>
          </a:p>
        </p:txBody>
      </p:sp>
    </p:spTree>
    <p:extLst>
      <p:ext uri="{BB962C8B-B14F-4D97-AF65-F5344CB8AC3E}">
        <p14:creationId xmlns:p14="http://schemas.microsoft.com/office/powerpoint/2010/main" val="1043799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chemeClr val="tx1"/>
                </a:solidFill>
                <a:latin typeface="Myriad Pro" pitchFamily="34" charset="0"/>
                <a:cs typeface="Arial" pitchFamily="34" charset="0"/>
              </a:rPr>
              <a:t>Core Spring</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76200" y="27432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smtClean="0">
                <a:solidFill>
                  <a:schemeClr val="bg1"/>
                </a:solidFill>
                <a:latin typeface="Cambria" pitchFamily="18" charset="0"/>
                <a:ea typeface="+mj-ea"/>
                <a:cs typeface="+mj-cs"/>
              </a:rPr>
              <a:t>Spring with Hibernate</a:t>
            </a:r>
            <a:endParaRPr lang="en-US" sz="2400" dirty="0">
              <a:solidFill>
                <a:schemeClr val="bg1"/>
              </a:solidFill>
              <a:latin typeface="Cambria" pitchFamily="18" charset="0"/>
              <a:ea typeface="+mj-ea"/>
              <a:cs typeface="+mj-cs"/>
            </a:endParaRPr>
          </a:p>
        </p:txBody>
      </p:sp>
      <p:sp>
        <p:nvSpPr>
          <p:cNvPr id="4" name="Rectangle 3"/>
          <p:cNvSpPr/>
          <p:nvPr/>
        </p:nvSpPr>
        <p:spPr>
          <a:xfrm>
            <a:off x="498797" y="3962400"/>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u="none" strike="noStrike" kern="1200" cap="none" spc="0" normalizeH="0" baseline="0" noProof="0" dirty="0" smtClean="0">
                <a:ln>
                  <a:noFill/>
                </a:ln>
                <a:solidFill>
                  <a:srgbClr val="692D56"/>
                </a:solidFill>
                <a:effectLst/>
                <a:uLnTx/>
                <a:uFillTx/>
                <a:latin typeface="Arial Narrow" pitchFamily="34" charset="0"/>
                <a:cs typeface="Arial" pitchFamily="34" charset="0"/>
              </a:rPr>
              <a:t>LEVEL – </a:t>
            </a:r>
            <a:r>
              <a:rPr lang="en-US" sz="1400" b="1" dirty="0" smtClean="0">
                <a:solidFill>
                  <a:srgbClr val="692D56"/>
                </a:solidFill>
                <a:latin typeface="Arial Narrow" pitchFamily="34" charset="0"/>
                <a:cs typeface="Arial" pitchFamily="34" charset="0"/>
              </a:rPr>
              <a:t>PRACTITIONER</a:t>
            </a:r>
            <a:endParaRPr kumimoji="0" lang="en-GB" sz="1400" b="1" u="none" strike="noStrike" kern="1200" cap="none" spc="0" normalizeH="0" baseline="0" noProof="0" dirty="0">
              <a:ln>
                <a:noFill/>
              </a:ln>
              <a:solidFill>
                <a:srgbClr val="692D56"/>
              </a:solidFill>
              <a:effectLst/>
              <a:uLnTx/>
              <a:uFillTx/>
              <a:latin typeface="Arial Narrow" pitchFamily="34" charset="0"/>
              <a:cs typeface="Arial" pitchFamily="34" charset="0"/>
            </a:endParaRPr>
          </a:p>
        </p:txBody>
      </p:sp>
    </p:spTree>
    <p:extLst>
      <p:ext uri="{BB962C8B-B14F-4D97-AF65-F5344CB8AC3E}">
        <p14:creationId xmlns:p14="http://schemas.microsoft.com/office/powerpoint/2010/main" val="55117893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24000"/>
            <a:ext cx="8686800" cy="4946650"/>
          </a:xfrm>
        </p:spPr>
        <p:txBody>
          <a:bodyPr/>
          <a:lstStyle/>
          <a:p>
            <a:r>
              <a:rPr lang="en-US" dirty="0"/>
              <a:t>How does using JDBC Template classes simplify your Spring </a:t>
            </a:r>
            <a:r>
              <a:rPr lang="en-US" dirty="0" smtClean="0"/>
              <a:t>application?</a:t>
            </a:r>
          </a:p>
          <a:p>
            <a:pPr lvl="2">
              <a:buFont typeface="Arial" pitchFamily="34" charset="0"/>
              <a:buChar char="–"/>
              <a:defRPr/>
            </a:pPr>
            <a:r>
              <a:rPr lang="en-US" sz="2200" dirty="0"/>
              <a:t>Type in your response in the chat window.</a:t>
            </a:r>
          </a:p>
          <a:p>
            <a:pPr lvl="2">
              <a:buFont typeface="Arial" pitchFamily="34" charset="0"/>
              <a:buChar char="–"/>
              <a:defRPr/>
            </a:pPr>
            <a:r>
              <a:rPr lang="en-US" sz="2200" dirty="0"/>
              <a:t>When asked, submit your response.</a:t>
            </a:r>
          </a:p>
          <a:p>
            <a:pPr lvl="2">
              <a:buFont typeface="Arial" pitchFamily="34" charset="0"/>
              <a:buChar char="–"/>
              <a:defRPr/>
            </a:pPr>
            <a:r>
              <a:rPr lang="en-US" sz="2200" dirty="0"/>
              <a:t>Begin now.</a:t>
            </a:r>
          </a:p>
          <a:p>
            <a:endParaRPr lang="en-US" dirty="0"/>
          </a:p>
        </p:txBody>
      </p:sp>
      <p:sp>
        <p:nvSpPr>
          <p:cNvPr id="3" name="Title 2"/>
          <p:cNvSpPr>
            <a:spLocks noGrp="1"/>
          </p:cNvSpPr>
          <p:nvPr>
            <p:ph type="title"/>
          </p:nvPr>
        </p:nvSpPr>
        <p:spPr>
          <a:xfrm>
            <a:off x="1371600" y="76200"/>
            <a:ext cx="7543800" cy="1066800"/>
          </a:xfrm>
        </p:spPr>
        <p:txBody>
          <a:bodyPr/>
          <a:lstStyle/>
          <a:p>
            <a:r>
              <a:rPr lang="en-US" dirty="0" smtClean="0">
                <a:solidFill>
                  <a:schemeClr val="tx2">
                    <a:lumMod val="75000"/>
                  </a:schemeClr>
                </a:solidFill>
              </a:rPr>
              <a:t>Icebreaker Activity</a:t>
            </a:r>
            <a:endParaRPr lang="en-US" dirty="0">
              <a:solidFill>
                <a:schemeClr val="tx2">
                  <a:lumMod val="75000"/>
                </a:schemeClr>
              </a:solidFill>
            </a:endParaRPr>
          </a:p>
        </p:txBody>
      </p:sp>
      <p:pic>
        <p:nvPicPr>
          <p:cNvPr id="2050" name="Picture 2" descr="C:\Documents and Settings\148282\Desktop\Icebreaker-Activity.png"/>
          <p:cNvPicPr>
            <a:picLocks noChangeAspect="1" noChangeArrowheads="1"/>
          </p:cNvPicPr>
          <p:nvPr/>
        </p:nvPicPr>
        <p:blipFill>
          <a:blip r:embed="rId3" cstate="print"/>
          <a:srcRect/>
          <a:stretch>
            <a:fillRect/>
          </a:stretch>
        </p:blipFill>
        <p:spPr bwMode="auto">
          <a:xfrm>
            <a:off x="7162800" y="304800"/>
            <a:ext cx="1524000" cy="960073"/>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265</a:t>
            </a:fld>
            <a:endParaRPr lang="en-US" sz="1400" dirty="0"/>
          </a:p>
        </p:txBody>
      </p:sp>
    </p:spTree>
    <p:extLst>
      <p:ext uri="{BB962C8B-B14F-4D97-AF65-F5344CB8AC3E}">
        <p14:creationId xmlns:p14="http://schemas.microsoft.com/office/powerpoint/2010/main" val="62833724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63894F26-DDA8-4FF7-B4EE-A70FE97C82DA}" type="slidenum">
              <a:rPr lang="en-US" b="0" smtClean="0">
                <a:solidFill>
                  <a:srgbClr val="000000"/>
                </a:solidFill>
                <a:latin typeface="Verdana" pitchFamily="34" charset="0"/>
              </a:rPr>
              <a:pPr eaLnBrk="1" hangingPunct="1"/>
              <a:t>266</a:t>
            </a:fld>
            <a:endParaRPr lang="en-US" b="0" smtClean="0">
              <a:solidFill>
                <a:srgbClr val="000000"/>
              </a:solidFill>
              <a:latin typeface="Verdana" pitchFamily="34" charset="0"/>
            </a:endParaRPr>
          </a:p>
        </p:txBody>
      </p:sp>
      <p:sp>
        <p:nvSpPr>
          <p:cNvPr id="6147" name="Rectangle 2"/>
          <p:cNvSpPr>
            <a:spLocks noGrp="1" noChangeArrowheads="1"/>
          </p:cNvSpPr>
          <p:nvPr>
            <p:ph type="title"/>
          </p:nvPr>
        </p:nvSpPr>
        <p:spPr>
          <a:xfrm>
            <a:off x="1371600" y="76200"/>
            <a:ext cx="7543800" cy="1143000"/>
          </a:xfrm>
        </p:spPr>
        <p:txBody>
          <a:bodyPr/>
          <a:lstStyle/>
          <a:p>
            <a:r>
              <a:rPr lang="en-US" sz="3600" dirty="0" smtClean="0"/>
              <a:t>Overview</a:t>
            </a:r>
          </a:p>
        </p:txBody>
      </p:sp>
      <p:sp>
        <p:nvSpPr>
          <p:cNvPr id="6" name="Rectangle 3"/>
          <p:cNvSpPr>
            <a:spLocks noGrp="1" noChangeArrowheads="1"/>
          </p:cNvSpPr>
          <p:nvPr>
            <p:ph idx="1"/>
          </p:nvPr>
        </p:nvSpPr>
        <p:spPr>
          <a:xfrm>
            <a:off x="228600" y="1609725"/>
            <a:ext cx="8686800" cy="4946650"/>
          </a:xfrm>
        </p:spPr>
        <p:txBody>
          <a:bodyPr/>
          <a:lstStyle/>
          <a:p>
            <a:pPr eaLnBrk="1" hangingPunct="1"/>
            <a:r>
              <a:rPr lang="en-US" dirty="0" smtClean="0"/>
              <a:t>Spring can simplify your Hibernate application. Spring’s Hibernate integration uses the same generic transaction infrastructure and DAO exception hierarchy that it uses for JDBC, JDO, </a:t>
            </a:r>
            <a:r>
              <a:rPr lang="en-US" dirty="0" err="1" smtClean="0"/>
              <a:t>iBATIS</a:t>
            </a:r>
            <a:r>
              <a:rPr lang="en-US" dirty="0" smtClean="0"/>
              <a:t>, and </a:t>
            </a:r>
            <a:r>
              <a:rPr lang="en-US" dirty="0" err="1" smtClean="0"/>
              <a:t>TopLink</a:t>
            </a:r>
            <a:r>
              <a:rPr lang="en-US" dirty="0" smtClean="0"/>
              <a:t>. This makes it easy to mix and match persistence methodologies, if necessary.</a:t>
            </a:r>
          </a:p>
        </p:txBody>
      </p:sp>
      <p:sp>
        <p:nvSpPr>
          <p:cNvPr id="5"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266</a:t>
            </a:fld>
            <a:endParaRPr lang="en-US" sz="1400" dirty="0"/>
          </a:p>
        </p:txBody>
      </p:sp>
    </p:spTree>
    <p:extLst>
      <p:ext uri="{BB962C8B-B14F-4D97-AF65-F5344CB8AC3E}">
        <p14:creationId xmlns:p14="http://schemas.microsoft.com/office/powerpoint/2010/main" val="26698760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4D50F8A6-53C1-43BC-A7FF-ECCD5AC1D567}" type="slidenum">
              <a:rPr lang="en-US" b="0" smtClean="0">
                <a:solidFill>
                  <a:srgbClr val="000000"/>
                </a:solidFill>
                <a:latin typeface="Verdana" pitchFamily="34" charset="0"/>
              </a:rPr>
              <a:pPr eaLnBrk="1" hangingPunct="1"/>
              <a:t>267</a:t>
            </a:fld>
            <a:endParaRPr lang="en-US" b="0" smtClean="0">
              <a:solidFill>
                <a:srgbClr val="000000"/>
              </a:solidFill>
              <a:latin typeface="Verdana" pitchFamily="34" charset="0"/>
            </a:endParaRPr>
          </a:p>
        </p:txBody>
      </p:sp>
      <p:sp>
        <p:nvSpPr>
          <p:cNvPr id="7171" name="Rectangle 2"/>
          <p:cNvSpPr>
            <a:spLocks noGrp="1" noChangeArrowheads="1"/>
          </p:cNvSpPr>
          <p:nvPr>
            <p:ph type="title"/>
          </p:nvPr>
        </p:nvSpPr>
        <p:spPr>
          <a:xfrm>
            <a:off x="1371600" y="76200"/>
            <a:ext cx="7543800" cy="1143000"/>
          </a:xfrm>
        </p:spPr>
        <p:txBody>
          <a:bodyPr/>
          <a:lstStyle/>
          <a:p>
            <a:pPr eaLnBrk="1" hangingPunct="1"/>
            <a:r>
              <a:rPr lang="en-US" sz="3600" dirty="0" smtClean="0"/>
              <a:t>Objectives</a:t>
            </a:r>
          </a:p>
        </p:txBody>
      </p:sp>
      <p:sp>
        <p:nvSpPr>
          <p:cNvPr id="7172" name="Rectangle 3"/>
          <p:cNvSpPr>
            <a:spLocks noGrp="1" noChangeArrowheads="1"/>
          </p:cNvSpPr>
          <p:nvPr>
            <p:ph type="body" idx="1"/>
          </p:nvPr>
        </p:nvSpPr>
        <p:spPr>
          <a:xfrm>
            <a:off x="228600" y="1530350"/>
            <a:ext cx="8686800" cy="4946650"/>
          </a:xfrm>
        </p:spPr>
        <p:txBody>
          <a:bodyPr/>
          <a:lstStyle/>
          <a:p>
            <a:pPr eaLnBrk="1" hangingPunct="1"/>
            <a:r>
              <a:rPr lang="en-US" dirty="0" smtClean="0"/>
              <a:t>After completing this chapter, you will be able to:</a:t>
            </a:r>
          </a:p>
          <a:p>
            <a:pPr lvl="1" eaLnBrk="1" hangingPunct="1"/>
            <a:r>
              <a:rPr lang="en-US" dirty="0" smtClean="0"/>
              <a:t>Recognize the benefits of integrating Spring with Hibernate.</a:t>
            </a:r>
          </a:p>
          <a:p>
            <a:pPr lvl="1" eaLnBrk="1" hangingPunct="1"/>
            <a:r>
              <a:rPr lang="en-US" dirty="0" smtClean="0"/>
              <a:t>Identify how to use </a:t>
            </a:r>
            <a:r>
              <a:rPr lang="en-US" dirty="0" err="1" smtClean="0"/>
              <a:t>HibernateTemplate</a:t>
            </a:r>
            <a:r>
              <a:rPr lang="en-US" dirty="0" smtClean="0"/>
              <a:t> to do database operations.</a:t>
            </a:r>
          </a:p>
          <a:p>
            <a:pPr lvl="1" eaLnBrk="1" hangingPunct="1"/>
            <a:r>
              <a:rPr lang="en-US" dirty="0" smtClean="0"/>
              <a:t>Use Hibernate contextual session.</a:t>
            </a:r>
          </a:p>
        </p:txBody>
      </p:sp>
      <p:pic>
        <p:nvPicPr>
          <p:cNvPr id="7173" name="Picture 5" descr="objectives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135701"/>
            <a:ext cx="2955135"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267</a:t>
            </a:fld>
            <a:endParaRPr lang="en-US" sz="1400" dirty="0"/>
          </a:p>
        </p:txBody>
      </p:sp>
    </p:spTree>
    <p:extLst>
      <p:ext uri="{BB962C8B-B14F-4D97-AF65-F5344CB8AC3E}">
        <p14:creationId xmlns:p14="http://schemas.microsoft.com/office/powerpoint/2010/main" val="267261001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47800"/>
            <a:ext cx="8686800" cy="4946650"/>
          </a:xfrm>
        </p:spPr>
        <p:txBody>
          <a:bodyPr/>
          <a:lstStyle/>
          <a:p>
            <a:r>
              <a:rPr lang="en-US" dirty="0"/>
              <a:t>What is ORM?</a:t>
            </a:r>
          </a:p>
          <a:p>
            <a:r>
              <a:rPr lang="en-US" dirty="0"/>
              <a:t>Name some famous ORM </a:t>
            </a:r>
            <a:r>
              <a:rPr lang="en-US" dirty="0" smtClean="0"/>
              <a:t>tools.</a:t>
            </a:r>
          </a:p>
          <a:p>
            <a:pPr lvl="2">
              <a:buFont typeface="Arial" pitchFamily="34" charset="0"/>
              <a:buChar char="–"/>
              <a:defRPr/>
            </a:pPr>
            <a:r>
              <a:rPr lang="en-US" sz="2400" dirty="0"/>
              <a:t>Type in your response in the chat window.</a:t>
            </a:r>
          </a:p>
          <a:p>
            <a:pPr lvl="2">
              <a:buFont typeface="Arial" pitchFamily="34" charset="0"/>
              <a:buChar char="–"/>
              <a:defRPr/>
            </a:pPr>
            <a:r>
              <a:rPr lang="en-US" sz="2400" dirty="0"/>
              <a:t>When asked, submit your response.</a:t>
            </a:r>
          </a:p>
          <a:p>
            <a:pPr lvl="2">
              <a:buFont typeface="Arial" pitchFamily="34" charset="0"/>
              <a:buChar char="–"/>
              <a:defRPr/>
            </a:pPr>
            <a:r>
              <a:rPr lang="en-US" sz="2400" dirty="0"/>
              <a:t>Begin now.</a:t>
            </a:r>
          </a:p>
          <a:p>
            <a:endParaRPr lang="en-US" dirty="0"/>
          </a:p>
        </p:txBody>
      </p:sp>
      <p:sp>
        <p:nvSpPr>
          <p:cNvPr id="2" name="Title 1"/>
          <p:cNvSpPr>
            <a:spLocks noGrp="1"/>
          </p:cNvSpPr>
          <p:nvPr>
            <p:ph type="title"/>
          </p:nvPr>
        </p:nvSpPr>
        <p:spPr>
          <a:xfrm>
            <a:off x="1371600" y="152400"/>
            <a:ext cx="7543800" cy="1066800"/>
          </a:xfrm>
        </p:spPr>
        <p:txBody>
          <a:bodyPr/>
          <a:lstStyle/>
          <a:p>
            <a:r>
              <a:rPr lang="en-US" dirty="0">
                <a:solidFill>
                  <a:schemeClr val="tx2"/>
                </a:solidFill>
              </a:rPr>
              <a:t>Do You Know</a:t>
            </a:r>
          </a:p>
        </p:txBody>
      </p:sp>
      <p:pic>
        <p:nvPicPr>
          <p:cNvPr id="8197" name="Picture 5" descr="do you kno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243832"/>
            <a:ext cx="1752600" cy="148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268</a:t>
            </a:fld>
            <a:endParaRPr lang="en-US" sz="1400" dirty="0"/>
          </a:p>
        </p:txBody>
      </p:sp>
    </p:spTree>
    <p:extLst>
      <p:ext uri="{BB962C8B-B14F-4D97-AF65-F5344CB8AC3E}">
        <p14:creationId xmlns:p14="http://schemas.microsoft.com/office/powerpoint/2010/main" val="135425791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79ED66AD-9CC4-499D-978C-517545F87E80}" type="slidenum">
              <a:rPr lang="en-US" b="0" smtClean="0">
                <a:solidFill>
                  <a:srgbClr val="000000"/>
                </a:solidFill>
                <a:latin typeface="Verdana" pitchFamily="34" charset="0"/>
              </a:rPr>
              <a:pPr eaLnBrk="1" hangingPunct="1"/>
              <a:t>269</a:t>
            </a:fld>
            <a:endParaRPr lang="en-US" b="0" smtClean="0">
              <a:solidFill>
                <a:srgbClr val="000000"/>
              </a:solidFill>
              <a:latin typeface="Verdana" pitchFamily="34" charset="0"/>
            </a:endParaRPr>
          </a:p>
        </p:txBody>
      </p:sp>
      <p:sp>
        <p:nvSpPr>
          <p:cNvPr id="9219" name="Rectangle 2"/>
          <p:cNvSpPr>
            <a:spLocks noGrp="1" noChangeArrowheads="1"/>
          </p:cNvSpPr>
          <p:nvPr>
            <p:ph type="title"/>
          </p:nvPr>
        </p:nvSpPr>
        <p:spPr>
          <a:xfrm>
            <a:off x="1371600" y="76200"/>
            <a:ext cx="7543800" cy="1143000"/>
          </a:xfrm>
        </p:spPr>
        <p:txBody>
          <a:bodyPr/>
          <a:lstStyle/>
          <a:p>
            <a:pPr eaLnBrk="1" hangingPunct="1"/>
            <a:r>
              <a:rPr lang="en-US" sz="3600" smtClean="0"/>
              <a:t>What is Hibernate?</a:t>
            </a:r>
          </a:p>
        </p:txBody>
      </p:sp>
      <p:sp>
        <p:nvSpPr>
          <p:cNvPr id="9220" name="Rectangle 3"/>
          <p:cNvSpPr>
            <a:spLocks noGrp="1" noChangeArrowheads="1"/>
          </p:cNvSpPr>
          <p:nvPr>
            <p:ph type="body" idx="1"/>
          </p:nvPr>
        </p:nvSpPr>
        <p:spPr>
          <a:xfrm>
            <a:off x="152400" y="1447800"/>
            <a:ext cx="8686800" cy="4946650"/>
          </a:xfrm>
        </p:spPr>
        <p:txBody>
          <a:bodyPr/>
          <a:lstStyle/>
          <a:p>
            <a:pPr eaLnBrk="1" hangingPunct="1">
              <a:defRPr/>
            </a:pPr>
            <a:r>
              <a:rPr lang="en-US" dirty="0" smtClean="0"/>
              <a:t>It is the object/relational mapping framework for Java.</a:t>
            </a:r>
          </a:p>
          <a:p>
            <a:pPr>
              <a:defRPr/>
            </a:pPr>
            <a:r>
              <a:rPr lang="en-US" dirty="0" smtClean="0"/>
              <a:t>It builds persistent objects following common Java idioms:</a:t>
            </a:r>
          </a:p>
          <a:p>
            <a:pPr lvl="1">
              <a:defRPr/>
            </a:pPr>
            <a:r>
              <a:rPr lang="en-US" dirty="0" smtClean="0">
                <a:ea typeface="+mn-ea"/>
                <a:cs typeface="+mn-cs"/>
              </a:rPr>
              <a:t> Association</a:t>
            </a:r>
          </a:p>
          <a:p>
            <a:pPr lvl="1">
              <a:defRPr/>
            </a:pPr>
            <a:r>
              <a:rPr lang="en-US" dirty="0" smtClean="0">
                <a:ea typeface="+mn-ea"/>
                <a:cs typeface="+mn-cs"/>
              </a:rPr>
              <a:t> Inheritance</a:t>
            </a:r>
          </a:p>
          <a:p>
            <a:pPr lvl="1">
              <a:defRPr/>
            </a:pPr>
            <a:r>
              <a:rPr lang="en-US" dirty="0" smtClean="0">
                <a:ea typeface="+mn-ea"/>
                <a:cs typeface="+mn-cs"/>
              </a:rPr>
              <a:t> Polymorphism</a:t>
            </a:r>
          </a:p>
          <a:p>
            <a:pPr lvl="1">
              <a:defRPr/>
            </a:pPr>
            <a:r>
              <a:rPr lang="en-US" dirty="0" smtClean="0">
                <a:ea typeface="+mn-ea"/>
                <a:cs typeface="+mn-cs"/>
              </a:rPr>
              <a:t> Composition</a:t>
            </a:r>
          </a:p>
          <a:p>
            <a:pPr lvl="1">
              <a:defRPr/>
            </a:pPr>
            <a:r>
              <a:rPr lang="en-US" dirty="0" smtClean="0"/>
              <a:t>Collections API for “many” relationships.</a:t>
            </a:r>
          </a:p>
        </p:txBody>
      </p:sp>
      <p:pic>
        <p:nvPicPr>
          <p:cNvPr id="9221" name="Picture 4" descr="question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2514600"/>
            <a:ext cx="267446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269</a:t>
            </a:fld>
            <a:endParaRPr lang="en-US" sz="1400" dirty="0"/>
          </a:p>
        </p:txBody>
      </p:sp>
    </p:spTree>
    <p:extLst>
      <p:ext uri="{BB962C8B-B14F-4D97-AF65-F5344CB8AC3E}">
        <p14:creationId xmlns:p14="http://schemas.microsoft.com/office/powerpoint/2010/main" val="11525260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Learn How – </a:t>
            </a:r>
            <a:br>
              <a:rPr lang="en-US" sz="3400" dirty="0" smtClean="0">
                <a:solidFill>
                  <a:schemeClr val="tx2">
                    <a:lumMod val="75000"/>
                  </a:schemeClr>
                </a:solidFill>
              </a:rPr>
            </a:br>
            <a:r>
              <a:rPr lang="en-US" sz="3400" dirty="0" smtClean="0">
                <a:solidFill>
                  <a:schemeClr val="tx2">
                    <a:lumMod val="75000"/>
                  </a:schemeClr>
                </a:solidFill>
              </a:rPr>
              <a:t>Demonstration</a:t>
            </a:r>
            <a:endParaRPr lang="en-US" sz="3400" dirty="0">
              <a:solidFill>
                <a:schemeClr val="tx2">
                  <a:lumMod val="75000"/>
                </a:schemeClr>
              </a:solidFill>
            </a:endParaRPr>
          </a:p>
        </p:txBody>
      </p:sp>
      <p:pic>
        <p:nvPicPr>
          <p:cNvPr id="5" name="Picture 31"/>
          <p:cNvPicPr>
            <a:picLocks noChangeAspect="1" noChangeArrowheads="1"/>
          </p:cNvPicPr>
          <p:nvPr/>
        </p:nvPicPr>
        <p:blipFill>
          <a:blip r:embed="rId2" cstate="print"/>
          <a:srcRect/>
          <a:stretch>
            <a:fillRect/>
          </a:stretch>
        </p:blipFill>
        <p:spPr bwMode="auto">
          <a:xfrm>
            <a:off x="3657600" y="2847975"/>
            <a:ext cx="1752600" cy="1419225"/>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27</a:t>
            </a:fld>
            <a:endParaRPr lang="en-US" sz="1400" dirty="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0FA3584-2C38-46CF-A18F-2EBA27EF49BF}" type="slidenum">
              <a:rPr lang="en-US" b="0" smtClean="0">
                <a:solidFill>
                  <a:srgbClr val="000000"/>
                </a:solidFill>
                <a:latin typeface="Verdana" pitchFamily="34" charset="0"/>
              </a:rPr>
              <a:pPr eaLnBrk="1" hangingPunct="1"/>
              <a:t>270</a:t>
            </a:fld>
            <a:endParaRPr lang="en-US" b="0" smtClean="0">
              <a:solidFill>
                <a:srgbClr val="000000"/>
              </a:solidFill>
              <a:latin typeface="Verdana" pitchFamily="34" charset="0"/>
            </a:endParaRPr>
          </a:p>
        </p:txBody>
      </p:sp>
      <p:sp>
        <p:nvSpPr>
          <p:cNvPr id="10243" name="Rectangle 2"/>
          <p:cNvSpPr>
            <a:spLocks noGrp="1" noChangeArrowheads="1"/>
          </p:cNvSpPr>
          <p:nvPr>
            <p:ph type="title"/>
          </p:nvPr>
        </p:nvSpPr>
        <p:spPr>
          <a:xfrm>
            <a:off x="1371600" y="76200"/>
            <a:ext cx="7543800" cy="1143000"/>
          </a:xfrm>
        </p:spPr>
        <p:txBody>
          <a:bodyPr/>
          <a:lstStyle/>
          <a:p>
            <a:pPr eaLnBrk="1" hangingPunct="1"/>
            <a:r>
              <a:rPr lang="en-US" sz="3600" dirty="0" smtClean="0"/>
              <a:t>Why Hibernate?</a:t>
            </a:r>
          </a:p>
        </p:txBody>
      </p:sp>
      <p:sp>
        <p:nvSpPr>
          <p:cNvPr id="10244" name="Rectangle 3"/>
          <p:cNvSpPr>
            <a:spLocks noGrp="1" noChangeArrowheads="1"/>
          </p:cNvSpPr>
          <p:nvPr>
            <p:ph type="body" idx="1"/>
          </p:nvPr>
        </p:nvSpPr>
        <p:spPr/>
        <p:txBody>
          <a:bodyPr/>
          <a:lstStyle/>
          <a:p>
            <a:pPr>
              <a:defRPr/>
            </a:pPr>
            <a:r>
              <a:rPr lang="en-US" dirty="0" smtClean="0"/>
              <a:t>Focus on domain object modeling.</a:t>
            </a:r>
          </a:p>
          <a:p>
            <a:pPr>
              <a:defRPr/>
            </a:pPr>
            <a:r>
              <a:rPr lang="en-US" dirty="0" smtClean="0"/>
              <a:t> Performance.</a:t>
            </a:r>
          </a:p>
          <a:p>
            <a:pPr lvl="1">
              <a:defRPr/>
            </a:pPr>
            <a:r>
              <a:rPr lang="en-US" dirty="0" smtClean="0">
                <a:ea typeface="+mn-ea"/>
                <a:cs typeface="+mn-cs"/>
              </a:rPr>
              <a:t>High performance object caching.</a:t>
            </a:r>
          </a:p>
          <a:p>
            <a:pPr>
              <a:defRPr/>
            </a:pPr>
            <a:r>
              <a:rPr lang="en-US" dirty="0" smtClean="0"/>
              <a:t>Sophisticated query facilities</a:t>
            </a:r>
          </a:p>
          <a:p>
            <a:pPr lvl="1">
              <a:defRPr/>
            </a:pPr>
            <a:r>
              <a:rPr lang="en-US" dirty="0" smtClean="0">
                <a:ea typeface="+mn-ea"/>
                <a:cs typeface="+mn-cs"/>
              </a:rPr>
              <a:t>Hibernate Query Language (HQL)</a:t>
            </a:r>
          </a:p>
          <a:p>
            <a:pPr lvl="1">
              <a:defRPr/>
            </a:pPr>
            <a:r>
              <a:rPr lang="en-US" dirty="0" smtClean="0">
                <a:ea typeface="+mn-ea"/>
                <a:cs typeface="+mn-cs"/>
              </a:rPr>
              <a:t>Criteria </a:t>
            </a:r>
            <a:r>
              <a:rPr lang="en-US" dirty="0" smtClean="0">
                <a:solidFill>
                  <a:srgbClr val="002060"/>
                </a:solidFill>
                <a:ea typeface="+mn-ea"/>
                <a:cs typeface="+mn-cs"/>
              </a:rPr>
              <a:t>API </a:t>
            </a:r>
            <a:r>
              <a:rPr lang="en-US" dirty="0" smtClean="0">
                <a:ea typeface="+mn-ea"/>
                <a:cs typeface="+mn-cs"/>
              </a:rPr>
              <a:t>and Query by Criteria</a:t>
            </a:r>
          </a:p>
          <a:p>
            <a:pPr lvl="1">
              <a:defRPr/>
            </a:pPr>
            <a:r>
              <a:rPr lang="en-US" dirty="0" smtClean="0">
                <a:ea typeface="+mn-ea"/>
                <a:cs typeface="+mn-cs"/>
              </a:rPr>
              <a:t>Query by Example.</a:t>
            </a:r>
            <a:endParaRPr lang="en-US" dirty="0" smtClean="0"/>
          </a:p>
        </p:txBody>
      </p:sp>
      <p:pic>
        <p:nvPicPr>
          <p:cNvPr id="10245" name="Picture 5" descr="question-mar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4027" y="1828800"/>
            <a:ext cx="32575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270</a:t>
            </a:fld>
            <a:endParaRPr lang="en-US" sz="1400" dirty="0"/>
          </a:p>
        </p:txBody>
      </p:sp>
    </p:spTree>
    <p:extLst>
      <p:ext uri="{BB962C8B-B14F-4D97-AF65-F5344CB8AC3E}">
        <p14:creationId xmlns:p14="http://schemas.microsoft.com/office/powerpoint/2010/main" val="272475532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371600" y="76200"/>
            <a:ext cx="7543800" cy="1143000"/>
          </a:xfrm>
        </p:spPr>
        <p:txBody>
          <a:bodyPr/>
          <a:lstStyle/>
          <a:p>
            <a:r>
              <a:rPr lang="en-US" sz="3600" dirty="0" smtClean="0"/>
              <a:t>High Level Architecture of Hibernate </a:t>
            </a:r>
          </a:p>
        </p:txBody>
      </p:sp>
      <p:sp>
        <p:nvSpPr>
          <p:cNvPr id="1126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9F561D6E-5104-415F-8AB3-7D414CB32324}" type="slidenum">
              <a:rPr lang="en-US" b="0" smtClean="0">
                <a:solidFill>
                  <a:srgbClr val="000000"/>
                </a:solidFill>
                <a:latin typeface="Verdana" pitchFamily="34" charset="0"/>
              </a:rPr>
              <a:pPr eaLnBrk="1" hangingPunct="1"/>
              <a:t>271</a:t>
            </a:fld>
            <a:endParaRPr lang="en-US" b="0" smtClean="0">
              <a:solidFill>
                <a:srgbClr val="000000"/>
              </a:solidFill>
              <a:latin typeface="Verdana" pitchFamily="34" charset="0"/>
            </a:endParaRPr>
          </a:p>
        </p:txBody>
      </p:sp>
      <p:sp>
        <p:nvSpPr>
          <p:cNvPr id="7" name="Content Placeholder 2"/>
          <p:cNvSpPr>
            <a:spLocks noGrp="1"/>
          </p:cNvSpPr>
          <p:nvPr>
            <p:ph idx="1"/>
          </p:nvPr>
        </p:nvSpPr>
        <p:spPr>
          <a:xfrm>
            <a:off x="228600" y="1447800"/>
            <a:ext cx="8686800" cy="4946650"/>
          </a:xfrm>
        </p:spPr>
        <p:txBody>
          <a:bodyPr/>
          <a:lstStyle/>
          <a:p>
            <a:r>
              <a:rPr lang="en-US" dirty="0" smtClean="0"/>
              <a:t>Role of Hibernate in a Java Application</a:t>
            </a:r>
            <a:endParaRPr lang="en-US" dirty="0"/>
          </a:p>
        </p:txBody>
      </p:sp>
      <p:pic>
        <p:nvPicPr>
          <p:cNvPr id="8" name="Content Placeholder 4" descr="hibernate_1.gif"/>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749420" y="2327988"/>
            <a:ext cx="2905125" cy="3333750"/>
          </a:xfrm>
          <a:prstGeom prst="rect">
            <a:avLst/>
          </a:prstGeom>
          <a:noFill/>
          <a:ln w="9525">
            <a:noFill/>
            <a:miter lim="800000"/>
            <a:headEnd/>
            <a:tailEnd/>
          </a:ln>
        </p:spPr>
      </p:pic>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271</a:t>
            </a:fld>
            <a:endParaRPr lang="en-US" sz="1400" dirty="0"/>
          </a:p>
        </p:txBody>
      </p:sp>
    </p:spTree>
    <p:extLst>
      <p:ext uri="{BB962C8B-B14F-4D97-AF65-F5344CB8AC3E}">
        <p14:creationId xmlns:p14="http://schemas.microsoft.com/office/powerpoint/2010/main" val="184314474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71600" y="381000"/>
            <a:ext cx="6858000" cy="533400"/>
          </a:xfrm>
        </p:spPr>
        <p:txBody>
          <a:bodyPr/>
          <a:lstStyle/>
          <a:p>
            <a:pPr eaLnBrk="1" hangingPunct="1"/>
            <a:r>
              <a:rPr lang="en-US" dirty="0" smtClean="0"/>
              <a:t>Hibernate Application</a:t>
            </a:r>
          </a:p>
        </p:txBody>
      </p:sp>
      <p:sp>
        <p:nvSpPr>
          <p:cNvPr id="12292" name="Slide Number Placeholder 3"/>
          <p:cNvSpPr>
            <a:spLocks noGrp="1"/>
          </p:cNvSpPr>
          <p:nvPr>
            <p:ph type="sldNum" sz="quarter" idx="4294967295"/>
          </p:nvPr>
        </p:nvSpPr>
        <p:spPr>
          <a:xfrm>
            <a:off x="8639175" y="6515100"/>
            <a:ext cx="463550" cy="2730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4D499D6E-C69B-42A2-B46D-A830AD45444A}" type="slidenum">
              <a:rPr lang="en-US" b="0" smtClean="0">
                <a:solidFill>
                  <a:srgbClr val="000000"/>
                </a:solidFill>
                <a:latin typeface="Verdana" pitchFamily="34" charset="0"/>
              </a:rPr>
              <a:pPr eaLnBrk="1" hangingPunct="1"/>
              <a:t>272</a:t>
            </a:fld>
            <a:endParaRPr lang="en-US" b="0" smtClean="0">
              <a:solidFill>
                <a:srgbClr val="000000"/>
              </a:solidFill>
              <a:latin typeface="Verdana" pitchFamily="34" charset="0"/>
            </a:endParaRPr>
          </a:p>
        </p:txBody>
      </p:sp>
      <p:sp>
        <p:nvSpPr>
          <p:cNvPr id="6" name="Rectangle 3"/>
          <p:cNvSpPr>
            <a:spLocks noGrp="1" noChangeArrowheads="1"/>
          </p:cNvSpPr>
          <p:nvPr>
            <p:ph idx="1"/>
          </p:nvPr>
        </p:nvSpPr>
        <p:spPr>
          <a:xfrm>
            <a:off x="228600" y="1447800"/>
            <a:ext cx="8686800" cy="4946650"/>
          </a:xfrm>
        </p:spPr>
        <p:txBody>
          <a:bodyPr/>
          <a:lstStyle/>
          <a:p>
            <a:pPr eaLnBrk="1" hangingPunct="1"/>
            <a:r>
              <a:rPr lang="en-US" dirty="0" smtClean="0"/>
              <a:t>A Hibernate application consists of three parts:</a:t>
            </a:r>
          </a:p>
          <a:p>
            <a:pPr lvl="1" eaLnBrk="1" hangingPunct="1"/>
            <a:r>
              <a:rPr lang="en-US" dirty="0" smtClean="0"/>
              <a:t>Hibernate Mapping (XML) File</a:t>
            </a:r>
          </a:p>
          <a:p>
            <a:pPr lvl="1" eaLnBrk="1" hangingPunct="1"/>
            <a:r>
              <a:rPr lang="en-US" dirty="0" smtClean="0"/>
              <a:t>Hibernate Properties File/xml file</a:t>
            </a:r>
          </a:p>
          <a:p>
            <a:pPr lvl="1" eaLnBrk="1" hangingPunct="1"/>
            <a:r>
              <a:rPr lang="en-US" dirty="0" smtClean="0"/>
              <a:t>Hibernate Java Library</a:t>
            </a:r>
          </a:p>
          <a:p>
            <a:pPr marL="457200" lvl="1" indent="0" eaLnBrk="1" hangingPunct="1">
              <a:buNone/>
            </a:pPr>
            <a:endParaRPr lang="en-US" dirty="0" smtClean="0"/>
          </a:p>
          <a:p>
            <a:r>
              <a:rPr lang="en-US" dirty="0"/>
              <a:t>And (of course):</a:t>
            </a:r>
          </a:p>
          <a:p>
            <a:pPr lvl="1"/>
            <a:r>
              <a:rPr lang="en-US" dirty="0"/>
              <a:t>Java Class Files (Persistent Objects)</a:t>
            </a:r>
          </a:p>
          <a:p>
            <a:pPr lvl="1"/>
            <a:r>
              <a:rPr lang="en-US" dirty="0"/>
              <a:t>Database Schema</a:t>
            </a:r>
          </a:p>
          <a:p>
            <a:pPr eaLnBrk="1" hangingPunct="1">
              <a:buFontTx/>
              <a:buNone/>
            </a:pPr>
            <a:endParaRPr lang="en-US" sz="2000" dirty="0" smtClean="0"/>
          </a:p>
        </p:txBody>
      </p:sp>
      <p:sp>
        <p:nvSpPr>
          <p:cNvPr id="5"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272</a:t>
            </a:fld>
            <a:endParaRPr lang="en-US" sz="1400" dirty="0"/>
          </a:p>
        </p:txBody>
      </p:sp>
    </p:spTree>
    <p:extLst>
      <p:ext uri="{BB962C8B-B14F-4D97-AF65-F5344CB8AC3E}">
        <p14:creationId xmlns:p14="http://schemas.microsoft.com/office/powerpoint/2010/main" val="4256175486"/>
      </p:ext>
    </p:extLst>
  </p:cSld>
  <p:clrMapOvr>
    <a:masterClrMapping/>
  </p:clrMapOvr>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143000"/>
          </a:xfrm>
        </p:spPr>
        <p:txBody>
          <a:bodyPr/>
          <a:lstStyle/>
          <a:p>
            <a:r>
              <a:rPr lang="en-US" sz="3600" dirty="0"/>
              <a:t>Course Management System: Problem Statement</a:t>
            </a:r>
            <a:endParaRPr lang="en-US" dirty="0"/>
          </a:p>
        </p:txBody>
      </p:sp>
      <p:sp>
        <p:nvSpPr>
          <p:cNvPr id="8" name="Content Placeholder 2"/>
          <p:cNvSpPr>
            <a:spLocks noGrp="1"/>
          </p:cNvSpPr>
          <p:nvPr>
            <p:ph idx="1"/>
          </p:nvPr>
        </p:nvSpPr>
        <p:spPr>
          <a:xfrm>
            <a:off x="228600" y="1447800"/>
            <a:ext cx="8686800" cy="4946650"/>
          </a:xfrm>
        </p:spPr>
        <p:txBody>
          <a:bodyPr/>
          <a:lstStyle/>
          <a:p>
            <a:pPr>
              <a:spcBef>
                <a:spcPts val="0"/>
              </a:spcBef>
              <a:defRPr/>
            </a:pPr>
            <a:r>
              <a:rPr lang="en-US" dirty="0" smtClean="0"/>
              <a:t>You are going to develop a course management system,</a:t>
            </a:r>
          </a:p>
          <a:p>
            <a:pPr indent="4763">
              <a:spcBef>
                <a:spcPts val="0"/>
              </a:spcBef>
              <a:buFont typeface="Wingdings" pitchFamily="2" charset="2"/>
              <a:buNone/>
              <a:defRPr/>
            </a:pPr>
            <a:r>
              <a:rPr lang="en-US" dirty="0" smtClean="0"/>
              <a:t>whose major functions are to insert a new course, delete the </a:t>
            </a:r>
          </a:p>
          <a:p>
            <a:pPr indent="4763">
              <a:spcBef>
                <a:spcPts val="0"/>
              </a:spcBef>
              <a:buFont typeface="Wingdings" pitchFamily="2" charset="2"/>
              <a:buNone/>
              <a:defRPr/>
            </a:pPr>
            <a:r>
              <a:rPr lang="en-US" dirty="0" smtClean="0"/>
              <a:t>existing course, find a course by id , list all the available course.</a:t>
            </a:r>
          </a:p>
          <a:p>
            <a:pPr indent="4763">
              <a:spcBef>
                <a:spcPts val="0"/>
              </a:spcBef>
              <a:buFont typeface="Wingdings" pitchFamily="2" charset="2"/>
              <a:buNone/>
              <a:defRPr/>
            </a:pPr>
            <a:endParaRPr lang="en-US" dirty="0" smtClean="0"/>
          </a:p>
          <a:p>
            <a:pPr algn="just">
              <a:spcBef>
                <a:spcPts val="0"/>
              </a:spcBef>
              <a:defRPr/>
            </a:pPr>
            <a:r>
              <a:rPr lang="en-US" dirty="0" smtClean="0"/>
              <a:t>Refer to Case Study 5 in Hands-on document.</a:t>
            </a:r>
          </a:p>
          <a:p>
            <a:pPr>
              <a:spcBef>
                <a:spcPts val="0"/>
              </a:spcBef>
              <a:buFont typeface="Wingdings" pitchFamily="2" charset="2"/>
              <a:buNone/>
              <a:defRPr/>
            </a:pPr>
            <a:endParaRPr lang="en-US" dirty="0" smtClean="0"/>
          </a:p>
        </p:txBody>
      </p:sp>
      <p:pic>
        <p:nvPicPr>
          <p:cNvPr id="13317" name="Picture 7" descr="courses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0539" y="4187825"/>
            <a:ext cx="31750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8" descr="training_image.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51416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273</a:t>
            </a:fld>
            <a:endParaRPr lang="en-US" sz="1400" dirty="0"/>
          </a:p>
        </p:txBody>
      </p:sp>
    </p:spTree>
    <p:extLst>
      <p:ext uri="{BB962C8B-B14F-4D97-AF65-F5344CB8AC3E}">
        <p14:creationId xmlns:p14="http://schemas.microsoft.com/office/powerpoint/2010/main" val="3300671279"/>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6200"/>
            <a:ext cx="6858000" cy="1111250"/>
          </a:xfrm>
        </p:spPr>
        <p:txBody>
          <a:bodyPr/>
          <a:lstStyle/>
          <a:p>
            <a:pPr lvl="1" eaLnBrk="1" hangingPunct="1">
              <a:defRPr/>
            </a:pPr>
            <a:r>
              <a:rPr lang="en-US" dirty="0" smtClean="0">
                <a:solidFill>
                  <a:schemeClr val="tx2"/>
                </a:solidFill>
                <a:latin typeface="Verdana" pitchFamily="34" charset="0"/>
                <a:ea typeface="Verdana" pitchFamily="34" charset="0"/>
                <a:cs typeface="Verdana" pitchFamily="34" charset="0"/>
              </a:rPr>
              <a:t>Hibernate Mapping</a:t>
            </a:r>
          </a:p>
        </p:txBody>
      </p:sp>
      <p:sp>
        <p:nvSpPr>
          <p:cNvPr id="14339"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237FD768-406B-4AB9-B0E5-4EF617963DB5}" type="slidenum">
              <a:rPr lang="en-US" b="0" smtClean="0">
                <a:solidFill>
                  <a:srgbClr val="000000"/>
                </a:solidFill>
                <a:latin typeface="Verdana" pitchFamily="34" charset="0"/>
              </a:rPr>
              <a:pPr eaLnBrk="1" hangingPunct="1"/>
              <a:t>274</a:t>
            </a:fld>
            <a:endParaRPr lang="en-US" b="0" smtClean="0">
              <a:solidFill>
                <a:srgbClr val="000000"/>
              </a:solidFill>
              <a:latin typeface="Verdana" pitchFamily="34" charset="0"/>
            </a:endParaRPr>
          </a:p>
        </p:txBody>
      </p:sp>
      <p:pic>
        <p:nvPicPr>
          <p:cNvPr id="24" name="Picture 23"/>
          <p:cNvPicPr>
            <a:picLocks noChangeAspect="1" noChangeArrowheads="1"/>
          </p:cNvPicPr>
          <p:nvPr/>
        </p:nvPicPr>
        <p:blipFill>
          <a:blip r:embed="rId3" cstate="print"/>
          <a:srcRect/>
          <a:stretch>
            <a:fillRect/>
          </a:stretch>
        </p:blipFill>
        <p:spPr bwMode="auto">
          <a:xfrm>
            <a:off x="8074025" y="76200"/>
            <a:ext cx="841375" cy="1111250"/>
          </a:xfrm>
          <a:prstGeom prst="rect">
            <a:avLst/>
          </a:prstGeom>
          <a:noFill/>
          <a:ln w="9525" algn="ctr">
            <a:noFill/>
            <a:miter lim="800000"/>
            <a:headEnd/>
            <a:tailEnd/>
          </a:ln>
        </p:spPr>
      </p:pic>
      <p:grpSp>
        <p:nvGrpSpPr>
          <p:cNvPr id="25" name="Content Placeholder 4"/>
          <p:cNvGrpSpPr>
            <a:grpSpLocks noGrp="1"/>
          </p:cNvGrpSpPr>
          <p:nvPr/>
        </p:nvGrpSpPr>
        <p:grpSpPr bwMode="auto">
          <a:xfrm>
            <a:off x="228600" y="1600200"/>
            <a:ext cx="8686800" cy="4697413"/>
            <a:chOff x="815" y="1150"/>
            <a:chExt cx="4390" cy="2121"/>
          </a:xfrm>
        </p:grpSpPr>
        <p:grpSp>
          <p:nvGrpSpPr>
            <p:cNvPr id="26" name="Group 5"/>
            <p:cNvGrpSpPr>
              <a:grpSpLocks/>
            </p:cNvGrpSpPr>
            <p:nvPr/>
          </p:nvGrpSpPr>
          <p:grpSpPr bwMode="auto">
            <a:xfrm>
              <a:off x="815" y="1150"/>
              <a:ext cx="1489" cy="2020"/>
              <a:chOff x="815" y="1150"/>
              <a:chExt cx="1489" cy="2020"/>
            </a:xfrm>
          </p:grpSpPr>
          <p:sp>
            <p:nvSpPr>
              <p:cNvPr id="38" name="AutoShape 6"/>
              <p:cNvSpPr>
                <a:spLocks noChangeArrowheads="1"/>
              </p:cNvSpPr>
              <p:nvPr/>
            </p:nvSpPr>
            <p:spPr bwMode="auto">
              <a:xfrm>
                <a:off x="815" y="1150"/>
                <a:ext cx="1463" cy="1927"/>
              </a:xfrm>
              <a:prstGeom prst="roundRect">
                <a:avLst>
                  <a:gd name="adj" fmla="val 65"/>
                </a:avLst>
              </a:prstGeom>
              <a:solidFill>
                <a:schemeClr val="accent3">
                  <a:lumMod val="60000"/>
                  <a:lumOff val="40000"/>
                </a:schemeClr>
              </a:solidFill>
              <a:ln w="9360">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endParaRPr lang="en-US"/>
              </a:p>
            </p:txBody>
          </p:sp>
          <p:grpSp>
            <p:nvGrpSpPr>
              <p:cNvPr id="39" name="Group 7"/>
              <p:cNvGrpSpPr>
                <a:grpSpLocks/>
              </p:cNvGrpSpPr>
              <p:nvPr/>
            </p:nvGrpSpPr>
            <p:grpSpPr bwMode="auto">
              <a:xfrm>
                <a:off x="929" y="1159"/>
                <a:ext cx="853" cy="217"/>
                <a:chOff x="929" y="1159"/>
                <a:chExt cx="853" cy="217"/>
              </a:xfrm>
            </p:grpSpPr>
            <p:sp>
              <p:nvSpPr>
                <p:cNvPr id="43" name="AutoShape 8"/>
                <p:cNvSpPr>
                  <a:spLocks noChangeArrowheads="1"/>
                </p:cNvSpPr>
                <p:nvPr/>
              </p:nvSpPr>
              <p:spPr bwMode="auto">
                <a:xfrm>
                  <a:off x="929" y="1159"/>
                  <a:ext cx="853" cy="217"/>
                </a:xfrm>
                <a:prstGeom prst="roundRect">
                  <a:avLst>
                    <a:gd name="adj" fmla="val 46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4" name="AutoShape 9"/>
                <p:cNvSpPr>
                  <a:spLocks noChangeArrowheads="1"/>
                </p:cNvSpPr>
                <p:nvPr/>
              </p:nvSpPr>
              <p:spPr bwMode="auto">
                <a:xfrm>
                  <a:off x="1007" y="1159"/>
                  <a:ext cx="698" cy="158"/>
                </a:xfrm>
                <a:prstGeom prst="roundRect">
                  <a:avLst>
                    <a:gd name="adj" fmla="val 463"/>
                  </a:avLst>
                </a:prstGeom>
                <a:noFill/>
                <a:ln w="9525">
                  <a:noFill/>
                  <a:round/>
                  <a:headEnd/>
                  <a:tailEnd/>
                </a:ln>
              </p:spPr>
              <p:txBody>
                <a:bodyPr lIns="0" tIns="0" rIns="0" bIns="0">
                  <a:spAutoFit/>
                </a:bodyPr>
                <a:lstStyle/>
                <a:p>
                  <a:pPr>
                    <a:lnSpc>
                      <a:spcPct val="95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400" b="0" u="sng" dirty="0" err="1">
                      <a:latin typeface="+mn-lt"/>
                    </a:rPr>
                    <a:t>JavaObject</a:t>
                  </a:r>
                  <a:endParaRPr lang="en-GB" sz="2400" b="0" u="sng" dirty="0">
                    <a:latin typeface="+mn-lt"/>
                  </a:endParaRPr>
                </a:p>
              </p:txBody>
            </p:sp>
          </p:grpSp>
          <p:grpSp>
            <p:nvGrpSpPr>
              <p:cNvPr id="40" name="Group 10"/>
              <p:cNvGrpSpPr>
                <a:grpSpLocks/>
              </p:cNvGrpSpPr>
              <p:nvPr/>
            </p:nvGrpSpPr>
            <p:grpSpPr bwMode="auto">
              <a:xfrm>
                <a:off x="839" y="1420"/>
                <a:ext cx="1465" cy="1750"/>
                <a:chOff x="839" y="1420"/>
                <a:chExt cx="1465" cy="1750"/>
              </a:xfrm>
            </p:grpSpPr>
            <p:sp>
              <p:nvSpPr>
                <p:cNvPr id="41" name="AutoShape 11"/>
                <p:cNvSpPr>
                  <a:spLocks noChangeArrowheads="1"/>
                </p:cNvSpPr>
                <p:nvPr/>
              </p:nvSpPr>
              <p:spPr bwMode="auto">
                <a:xfrm>
                  <a:off x="929" y="1420"/>
                  <a:ext cx="1342" cy="748"/>
                </a:xfrm>
                <a:prstGeom prst="roundRect">
                  <a:avLst>
                    <a:gd name="adj" fmla="val 13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 name="AutoShape 12"/>
                <p:cNvSpPr>
                  <a:spLocks noChangeArrowheads="1"/>
                </p:cNvSpPr>
                <p:nvPr/>
              </p:nvSpPr>
              <p:spPr bwMode="auto">
                <a:xfrm>
                  <a:off x="839" y="1420"/>
                  <a:ext cx="1465" cy="1750"/>
                </a:xfrm>
                <a:prstGeom prst="roundRect">
                  <a:avLst>
                    <a:gd name="adj" fmla="val 130"/>
                  </a:avLst>
                </a:prstGeom>
                <a:noFill/>
                <a:ln w="9525">
                  <a:noFill/>
                  <a:round/>
                  <a:headEnd/>
                  <a:tailEnd/>
                </a:ln>
              </p:spPr>
              <p:txBody>
                <a:bodyPr lIns="0" tIns="0" rIns="0" bIns="0">
                  <a:spAutoFit/>
                </a:bodyPr>
                <a:lstStyle/>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public class Course {</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600" dirty="0">
                    <a:solidFill>
                      <a:srgbClr val="C00000"/>
                    </a:solidFill>
                    <a:latin typeface="+mn-lt"/>
                    <a:cs typeface="Arial" pitchFamily="34" charset="0"/>
                  </a:endParaRP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private Long id;</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private String title;</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private Date </a:t>
                  </a:r>
                  <a:r>
                    <a:rPr lang="en-US" sz="1600" dirty="0" err="1">
                      <a:solidFill>
                        <a:srgbClr val="C00000"/>
                      </a:solidFill>
                      <a:latin typeface="+mn-lt"/>
                      <a:cs typeface="Arial" pitchFamily="34" charset="0"/>
                    </a:rPr>
                    <a:t>beginDate</a:t>
                  </a:r>
                  <a:r>
                    <a:rPr lang="en-US" sz="1600" dirty="0">
                      <a:solidFill>
                        <a:srgbClr val="C00000"/>
                      </a:solidFill>
                      <a:latin typeface="+mn-lt"/>
                      <a:cs typeface="Arial" pitchFamily="34" charset="0"/>
                    </a:rPr>
                    <a:t>;</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private Date </a:t>
                  </a:r>
                  <a:r>
                    <a:rPr lang="en-US" sz="1600" dirty="0" err="1">
                      <a:solidFill>
                        <a:srgbClr val="C00000"/>
                      </a:solidFill>
                      <a:latin typeface="+mn-lt"/>
                      <a:cs typeface="Arial" pitchFamily="34" charset="0"/>
                    </a:rPr>
                    <a:t>endDate</a:t>
                  </a:r>
                  <a:r>
                    <a:rPr lang="en-US" sz="1600" dirty="0">
                      <a:solidFill>
                        <a:srgbClr val="C00000"/>
                      </a:solidFill>
                      <a:latin typeface="+mn-lt"/>
                      <a:cs typeface="Arial" pitchFamily="34" charset="0"/>
                    </a:rPr>
                    <a:t>;</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private </a:t>
                  </a:r>
                  <a:r>
                    <a:rPr lang="en-US" sz="1600" dirty="0" err="1">
                      <a:solidFill>
                        <a:srgbClr val="C00000"/>
                      </a:solidFill>
                      <a:latin typeface="+mn-lt"/>
                      <a:cs typeface="Arial" pitchFamily="34" charset="0"/>
                    </a:rPr>
                    <a:t>int</a:t>
                  </a:r>
                  <a:r>
                    <a:rPr lang="en-US" sz="1600" dirty="0">
                      <a:solidFill>
                        <a:srgbClr val="C00000"/>
                      </a:solidFill>
                      <a:latin typeface="+mn-lt"/>
                      <a:cs typeface="Arial" pitchFamily="34" charset="0"/>
                    </a:rPr>
                    <a:t> fee;</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    …</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C00000"/>
                      </a:solidFill>
                      <a:latin typeface="+mn-lt"/>
                      <a:cs typeface="Arial" pitchFamily="34" charset="0"/>
                    </a:rPr>
                    <a:t>}</a:t>
                  </a: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400" dirty="0">
                    <a:solidFill>
                      <a:srgbClr val="C00000"/>
                    </a:solidFill>
                    <a:cs typeface="Arial" pitchFamily="34" charset="0"/>
                  </a:endParaRPr>
                </a:p>
                <a:p>
                  <a:pPr algn="l">
                    <a:lnSpc>
                      <a:spcPct val="89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400" dirty="0">
                      <a:solidFill>
                        <a:srgbClr val="C00000"/>
                      </a:solidFill>
                      <a:cs typeface="Arial" pitchFamily="34" charset="0"/>
                    </a:rPr>
                    <a:t>	</a:t>
                  </a:r>
                </a:p>
                <a:p>
                  <a:pPr algn="l">
                    <a:lnSpc>
                      <a:spcPct val="95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GB" sz="1400" dirty="0">
                    <a:solidFill>
                      <a:srgbClr val="C00000"/>
                    </a:solidFill>
                    <a:cs typeface="Arial" pitchFamily="34" charset="0"/>
                  </a:endParaRPr>
                </a:p>
              </p:txBody>
            </p:sp>
          </p:grpSp>
        </p:grpSp>
        <p:grpSp>
          <p:nvGrpSpPr>
            <p:cNvPr id="27" name="Group 13"/>
            <p:cNvGrpSpPr>
              <a:grpSpLocks/>
            </p:cNvGrpSpPr>
            <p:nvPr/>
          </p:nvGrpSpPr>
          <p:grpSpPr bwMode="auto">
            <a:xfrm>
              <a:off x="3318" y="1252"/>
              <a:ext cx="1642" cy="1240"/>
              <a:chOff x="3318" y="1252"/>
              <a:chExt cx="1642" cy="1240"/>
            </a:xfrm>
          </p:grpSpPr>
          <p:sp>
            <p:nvSpPr>
              <p:cNvPr id="33" name="AutoShape 14"/>
              <p:cNvSpPr>
                <a:spLocks noChangeArrowheads="1"/>
              </p:cNvSpPr>
              <p:nvPr/>
            </p:nvSpPr>
            <p:spPr bwMode="auto">
              <a:xfrm>
                <a:off x="3318" y="1322"/>
                <a:ext cx="1642" cy="1170"/>
              </a:xfrm>
              <a:prstGeom prst="roundRect">
                <a:avLst>
                  <a:gd name="adj" fmla="val 83"/>
                </a:avLst>
              </a:prstGeom>
              <a:solidFill>
                <a:schemeClr val="accent3">
                  <a:lumMod val="60000"/>
                  <a:lumOff val="40000"/>
                </a:schemeClr>
              </a:solidFill>
              <a:ln w="9360">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l"/>
                <a:endParaRPr lang="en-US"/>
              </a:p>
            </p:txBody>
          </p:sp>
          <p:grpSp>
            <p:nvGrpSpPr>
              <p:cNvPr id="34" name="Group 15"/>
              <p:cNvGrpSpPr>
                <a:grpSpLocks/>
              </p:cNvGrpSpPr>
              <p:nvPr/>
            </p:nvGrpSpPr>
            <p:grpSpPr bwMode="auto">
              <a:xfrm>
                <a:off x="3625" y="1252"/>
                <a:ext cx="847" cy="297"/>
                <a:chOff x="3625" y="1252"/>
                <a:chExt cx="847" cy="297"/>
              </a:xfrm>
            </p:grpSpPr>
            <p:sp>
              <p:nvSpPr>
                <p:cNvPr id="36" name="AutoShape 16"/>
                <p:cNvSpPr>
                  <a:spLocks noChangeArrowheads="1"/>
                </p:cNvSpPr>
                <p:nvPr/>
              </p:nvSpPr>
              <p:spPr bwMode="auto">
                <a:xfrm>
                  <a:off x="3625" y="1252"/>
                  <a:ext cx="847" cy="217"/>
                </a:xfrm>
                <a:prstGeom prst="roundRect">
                  <a:avLst>
                    <a:gd name="adj" fmla="val 46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7" name="AutoShape 17"/>
                <p:cNvSpPr>
                  <a:spLocks noChangeArrowheads="1"/>
                </p:cNvSpPr>
                <p:nvPr/>
              </p:nvSpPr>
              <p:spPr bwMode="auto">
                <a:xfrm>
                  <a:off x="3703" y="1391"/>
                  <a:ext cx="655" cy="158"/>
                </a:xfrm>
                <a:prstGeom prst="roundRect">
                  <a:avLst>
                    <a:gd name="adj" fmla="val 463"/>
                  </a:avLst>
                </a:prstGeom>
                <a:noFill/>
                <a:ln w="9525">
                  <a:noFill/>
                  <a:round/>
                  <a:headEnd/>
                  <a:tailEnd/>
                </a:ln>
              </p:spPr>
              <p:txBody>
                <a:bodyPr wrap="none" lIns="0" tIns="0" rIns="0" bIns="0">
                  <a:spAutoFit/>
                </a:bodyPr>
                <a:lstStyle/>
                <a:p>
                  <a:pPr>
                    <a:lnSpc>
                      <a:spcPct val="95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400" b="0" u="sng" dirty="0">
                      <a:latin typeface="+mn-lt"/>
                    </a:rPr>
                    <a:t>SQL Table</a:t>
                  </a:r>
                </a:p>
              </p:txBody>
            </p:sp>
          </p:grpSp>
          <p:sp>
            <p:nvSpPr>
              <p:cNvPr id="35" name="Text Box 18"/>
              <p:cNvSpPr txBox="1">
                <a:spLocks noChangeArrowheads="1"/>
              </p:cNvSpPr>
              <p:nvPr/>
            </p:nvSpPr>
            <p:spPr bwMode="auto">
              <a:xfrm>
                <a:off x="3357" y="1563"/>
                <a:ext cx="1593" cy="550"/>
              </a:xfrm>
              <a:prstGeom prst="rect">
                <a:avLst/>
              </a:prstGeom>
              <a:noFill/>
              <a:ln w="9525">
                <a:noFill/>
                <a:miter lim="800000"/>
                <a:headEnd/>
                <a:tailEnd/>
              </a:ln>
            </p:spPr>
            <p:txBody>
              <a:bodyPr lIns="0" tIns="0" rIns="0" bIns="0">
                <a:spAutoFit/>
              </a:bodyPr>
              <a:lstStyle/>
              <a:p>
                <a:pPr algn="just">
                  <a:lnSpc>
                    <a:spcPct val="95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dirty="0">
                    <a:solidFill>
                      <a:srgbClr val="C00000"/>
                    </a:solidFill>
                    <a:latin typeface="+mn-lt"/>
                  </a:rPr>
                  <a:t>ID [long] primary key,</a:t>
                </a:r>
              </a:p>
              <a:p>
                <a:pPr algn="jus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dirty="0">
                    <a:solidFill>
                      <a:srgbClr val="C00000"/>
                    </a:solidFill>
                    <a:latin typeface="+mn-lt"/>
                  </a:rPr>
                  <a:t>TITLE[String]</a:t>
                </a:r>
              </a:p>
              <a:p>
                <a:pPr algn="jus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dirty="0">
                    <a:solidFill>
                      <a:srgbClr val="C00000"/>
                    </a:solidFill>
                    <a:latin typeface="+mn-lt"/>
                  </a:rPr>
                  <a:t>BEGIN_DATE[date]</a:t>
                </a:r>
              </a:p>
              <a:p>
                <a:pPr algn="jus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dirty="0">
                    <a:solidFill>
                      <a:srgbClr val="C00000"/>
                    </a:solidFill>
                    <a:latin typeface="+mn-lt"/>
                  </a:rPr>
                  <a:t>END_DATE[date]</a:t>
                </a:r>
              </a:p>
              <a:p>
                <a:pPr algn="jus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dirty="0">
                    <a:solidFill>
                      <a:srgbClr val="C00000"/>
                    </a:solidFill>
                    <a:latin typeface="+mn-lt"/>
                  </a:rPr>
                  <a:t>FEE[</a:t>
                </a:r>
                <a:r>
                  <a:rPr lang="en-GB" sz="1600" dirty="0" err="1">
                    <a:solidFill>
                      <a:srgbClr val="C00000"/>
                    </a:solidFill>
                    <a:latin typeface="+mn-lt"/>
                  </a:rPr>
                  <a:t>int</a:t>
                </a:r>
                <a:r>
                  <a:rPr lang="en-GB" sz="1600" dirty="0">
                    <a:solidFill>
                      <a:srgbClr val="C00000"/>
                    </a:solidFill>
                    <a:latin typeface="+mn-lt"/>
                  </a:rPr>
                  <a:t>]</a:t>
                </a:r>
              </a:p>
            </p:txBody>
          </p:sp>
        </p:grpSp>
        <p:sp>
          <p:nvSpPr>
            <p:cNvPr id="28" name="Line 19"/>
            <p:cNvSpPr>
              <a:spLocks noChangeShapeType="1"/>
            </p:cNvSpPr>
            <p:nvPr/>
          </p:nvSpPr>
          <p:spPr bwMode="auto">
            <a:xfrm>
              <a:off x="2292" y="1760"/>
              <a:ext cx="998" cy="6"/>
            </a:xfrm>
            <a:prstGeom prst="line">
              <a:avLst/>
            </a:prstGeom>
            <a:noFill/>
            <a:ln w="3672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9" name="Group 20"/>
            <p:cNvGrpSpPr>
              <a:grpSpLocks/>
            </p:cNvGrpSpPr>
            <p:nvPr/>
          </p:nvGrpSpPr>
          <p:grpSpPr bwMode="auto">
            <a:xfrm>
              <a:off x="2686" y="2828"/>
              <a:ext cx="2519" cy="443"/>
              <a:chOff x="2686" y="2828"/>
              <a:chExt cx="2519" cy="443"/>
            </a:xfrm>
          </p:grpSpPr>
          <p:sp>
            <p:nvSpPr>
              <p:cNvPr id="31" name="AutoShape 21"/>
              <p:cNvSpPr>
                <a:spLocks noChangeArrowheads="1"/>
              </p:cNvSpPr>
              <p:nvPr/>
            </p:nvSpPr>
            <p:spPr bwMode="auto">
              <a:xfrm>
                <a:off x="2877" y="2828"/>
                <a:ext cx="2328" cy="443"/>
              </a:xfrm>
              <a:prstGeom prst="roundRect">
                <a:avLst>
                  <a:gd name="adj" fmla="val 22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2" name="AutoShape 22"/>
              <p:cNvSpPr>
                <a:spLocks noChangeArrowheads="1"/>
              </p:cNvSpPr>
              <p:nvPr/>
            </p:nvSpPr>
            <p:spPr bwMode="auto">
              <a:xfrm>
                <a:off x="2686" y="2836"/>
                <a:ext cx="1970" cy="325"/>
              </a:xfrm>
              <a:prstGeom prst="roundRect">
                <a:avLst>
                  <a:gd name="adj" fmla="val 222"/>
                </a:avLst>
              </a:prstGeom>
              <a:noFill/>
              <a:ln w="9525">
                <a:noFill/>
                <a:round/>
                <a:headEnd/>
                <a:tailEnd/>
              </a:ln>
            </p:spPr>
            <p:txBody>
              <a:bodyPr wrap="none" lIns="0" tIns="0" rIns="0" bIns="0">
                <a:spAutoFit/>
              </a:bodyPr>
              <a:lstStyle/>
              <a:p>
                <a:pPr>
                  <a:lnSpc>
                    <a:spcPct val="95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400" b="0" dirty="0">
                    <a:latin typeface="+mn-lt"/>
                  </a:rPr>
                  <a:t>Magic Happens Here</a:t>
                </a:r>
              </a:p>
              <a:p>
                <a:pPr>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400" b="0" dirty="0">
                    <a:latin typeface="+mn-lt"/>
                  </a:rPr>
                  <a:t>(O/R </a:t>
                </a:r>
                <a:r>
                  <a:rPr lang="en-GB" sz="2400" b="0" dirty="0" err="1">
                    <a:latin typeface="+mn-lt"/>
                  </a:rPr>
                  <a:t>Mapper</a:t>
                </a:r>
                <a:r>
                  <a:rPr lang="en-GB" sz="2400" b="0" dirty="0">
                    <a:latin typeface="+mn-lt"/>
                  </a:rPr>
                  <a:t> – i.e. Hibernate)</a:t>
                </a:r>
              </a:p>
            </p:txBody>
          </p:sp>
        </p:grpSp>
        <p:sp>
          <p:nvSpPr>
            <p:cNvPr id="30" name="Line 23"/>
            <p:cNvSpPr>
              <a:spLocks noChangeShapeType="1"/>
            </p:cNvSpPr>
            <p:nvPr/>
          </p:nvSpPr>
          <p:spPr bwMode="auto">
            <a:xfrm flipH="1" flipV="1">
              <a:off x="2856" y="1804"/>
              <a:ext cx="234" cy="955"/>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5"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274</a:t>
            </a:fld>
            <a:endParaRPr lang="en-US" sz="1400" dirty="0"/>
          </a:p>
        </p:txBody>
      </p:sp>
    </p:spTree>
    <p:extLst>
      <p:ext uri="{BB962C8B-B14F-4D97-AF65-F5344CB8AC3E}">
        <p14:creationId xmlns:p14="http://schemas.microsoft.com/office/powerpoint/2010/main" val="160902792"/>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1438"/>
            <a:ext cx="6858000" cy="1147762"/>
          </a:xfrm>
        </p:spPr>
        <p:txBody>
          <a:bodyPr/>
          <a:lstStyle/>
          <a:p>
            <a:pPr lvl="1">
              <a:defRPr/>
            </a:pPr>
            <a:r>
              <a:rPr lang="en-US" dirty="0" smtClean="0">
                <a:solidFill>
                  <a:schemeClr val="tx2"/>
                </a:solidFill>
                <a:latin typeface="Verdana" pitchFamily="34" charset="0"/>
                <a:ea typeface="Verdana" pitchFamily="34" charset="0"/>
                <a:cs typeface="Verdana" pitchFamily="34" charset="0"/>
              </a:rPr>
              <a:t>Hibernate Mapping (XML) File</a:t>
            </a:r>
          </a:p>
        </p:txBody>
      </p:sp>
      <p:sp>
        <p:nvSpPr>
          <p:cNvPr id="14340" name="Rectangle 4"/>
          <p:cNvSpPr>
            <a:spLocks noChangeArrowheads="1"/>
          </p:cNvSpPr>
          <p:nvPr/>
        </p:nvSpPr>
        <p:spPr bwMode="auto">
          <a:xfrm>
            <a:off x="228600" y="1828800"/>
            <a:ext cx="8686800" cy="4524315"/>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t>&lt;?xml version="1.0" encoding="UTF-8"?&gt;</a:t>
            </a:r>
          </a:p>
          <a:p>
            <a:pPr algn="l">
              <a:defRPr/>
            </a:pPr>
            <a:r>
              <a:rPr lang="en-US" dirty="0"/>
              <a:t>&lt;!DOCTYPE hibernate-mapping PUBLIC "-//Hibernate/Hibernate Mapping DTD 3.0//EN" 	"http://hibernate.sourceforge.net/hibernate-mapping-3.0.dtd"&gt;</a:t>
            </a:r>
          </a:p>
          <a:p>
            <a:pPr algn="l">
              <a:defRPr/>
            </a:pPr>
            <a:r>
              <a:rPr lang="en-US" dirty="0"/>
              <a:t>&lt;hibernate-mapping package="</a:t>
            </a:r>
            <a:r>
              <a:rPr lang="en-US" dirty="0" err="1"/>
              <a:t>com.spring.course</a:t>
            </a:r>
            <a:r>
              <a:rPr lang="en-US" dirty="0"/>
              <a:t>"&gt;</a:t>
            </a:r>
          </a:p>
          <a:p>
            <a:pPr algn="l">
              <a:defRPr/>
            </a:pPr>
            <a:r>
              <a:rPr lang="en-US" dirty="0"/>
              <a:t>  &lt;class name="Course" table="COURSE"&gt;</a:t>
            </a:r>
          </a:p>
          <a:p>
            <a:pPr algn="l">
              <a:defRPr/>
            </a:pPr>
            <a:r>
              <a:rPr lang="en-US" dirty="0"/>
              <a:t>    &lt;id column="ID" name="id" type="long"&gt;</a:t>
            </a:r>
          </a:p>
          <a:p>
            <a:pPr algn="l">
              <a:defRPr/>
            </a:pPr>
            <a:r>
              <a:rPr lang="en-US" dirty="0"/>
              <a:t>      &lt;generator class=“increment"/&gt;</a:t>
            </a:r>
          </a:p>
          <a:p>
            <a:pPr algn="l">
              <a:defRPr/>
            </a:pPr>
            <a:r>
              <a:rPr lang="en-US" dirty="0"/>
              <a:t>    &lt;/id&gt;</a:t>
            </a:r>
          </a:p>
          <a:p>
            <a:pPr algn="l">
              <a:defRPr/>
            </a:pPr>
            <a:r>
              <a:rPr lang="en-US" dirty="0"/>
              <a:t>    &lt;property name="title" type="string"&gt;</a:t>
            </a:r>
          </a:p>
          <a:p>
            <a:pPr algn="l">
              <a:defRPr/>
            </a:pPr>
            <a:r>
              <a:rPr lang="en-US" dirty="0"/>
              <a:t>      &lt;column length="100" name="TITLE" not-null="true"/&gt;</a:t>
            </a:r>
          </a:p>
          <a:p>
            <a:pPr algn="l">
              <a:defRPr/>
            </a:pPr>
            <a:r>
              <a:rPr lang="en-US" dirty="0"/>
              <a:t>    &lt;/property&gt;</a:t>
            </a:r>
          </a:p>
          <a:p>
            <a:pPr algn="l">
              <a:defRPr/>
            </a:pPr>
            <a:r>
              <a:rPr lang="en-US" dirty="0"/>
              <a:t>    &lt;property column="BEGIN_DATE" name="</a:t>
            </a:r>
            <a:r>
              <a:rPr lang="en-US" dirty="0" err="1"/>
              <a:t>beginDate</a:t>
            </a:r>
            <a:r>
              <a:rPr lang="en-US" dirty="0"/>
              <a:t>" type="date"/&gt;</a:t>
            </a:r>
          </a:p>
          <a:p>
            <a:pPr algn="l">
              <a:defRPr/>
            </a:pPr>
            <a:r>
              <a:rPr lang="en-US" dirty="0"/>
              <a:t>    &lt;property column="END_DATE" name="</a:t>
            </a:r>
            <a:r>
              <a:rPr lang="en-US" dirty="0" err="1"/>
              <a:t>endDate</a:t>
            </a:r>
            <a:r>
              <a:rPr lang="en-US" dirty="0"/>
              <a:t>" type="date"/&gt;</a:t>
            </a:r>
          </a:p>
          <a:p>
            <a:pPr algn="l">
              <a:defRPr/>
            </a:pPr>
            <a:r>
              <a:rPr lang="en-US" dirty="0"/>
              <a:t>    &lt;property column="FEE" name="fee" type="</a:t>
            </a:r>
            <a:r>
              <a:rPr lang="en-US" dirty="0" err="1"/>
              <a:t>int</a:t>
            </a:r>
            <a:r>
              <a:rPr lang="en-US" dirty="0"/>
              <a:t>"/&gt;</a:t>
            </a:r>
          </a:p>
          <a:p>
            <a:pPr algn="l">
              <a:defRPr/>
            </a:pPr>
            <a:r>
              <a:rPr lang="en-US" dirty="0"/>
              <a:t>  &lt;/class&gt;</a:t>
            </a:r>
          </a:p>
          <a:p>
            <a:pPr algn="l">
              <a:defRPr/>
            </a:pPr>
            <a:r>
              <a:rPr lang="en-US" dirty="0"/>
              <a:t>&lt;/hibernate-mapping&gt;</a:t>
            </a:r>
          </a:p>
        </p:txBody>
      </p:sp>
      <p:sp>
        <p:nvSpPr>
          <p:cNvPr id="15367" name="TextBox 5"/>
          <p:cNvSpPr txBox="1">
            <a:spLocks noChangeArrowheads="1"/>
          </p:cNvSpPr>
          <p:nvPr/>
        </p:nvSpPr>
        <p:spPr bwMode="auto">
          <a:xfrm>
            <a:off x="3448050" y="1371600"/>
            <a:ext cx="1874838" cy="369888"/>
          </a:xfrm>
          <a:prstGeom prst="rect">
            <a:avLst/>
          </a:prstGeom>
          <a:noFill/>
          <a:ln w="9525">
            <a:noFill/>
            <a:miter lim="800000"/>
            <a:headEnd/>
            <a:tailEnd/>
          </a:ln>
        </p:spPr>
        <p:txBody>
          <a:bodyPr wrap="none">
            <a:spAutoFit/>
          </a:bodyPr>
          <a:lstStyle/>
          <a:p>
            <a:pPr>
              <a:defRPr/>
            </a:pPr>
            <a:r>
              <a:rPr lang="en-US" dirty="0" err="1">
                <a:latin typeface="+mn-lt"/>
              </a:rPr>
              <a:t>course.hbm.xml</a:t>
            </a:r>
            <a:endParaRPr lang="en-US" dirty="0">
              <a:latin typeface="+mn-lt"/>
            </a:endParaRPr>
          </a:p>
        </p:txBody>
      </p:sp>
      <p:sp>
        <p:nvSpPr>
          <p:cNvPr id="5"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275</a:t>
            </a:fld>
            <a:endParaRPr lang="en-US" sz="1400" dirty="0"/>
          </a:p>
        </p:txBody>
      </p:sp>
    </p:spTree>
    <p:extLst>
      <p:ext uri="{BB962C8B-B14F-4D97-AF65-F5344CB8AC3E}">
        <p14:creationId xmlns:p14="http://schemas.microsoft.com/office/powerpoint/2010/main" val="20326548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371600" y="76200"/>
            <a:ext cx="7696200" cy="1143000"/>
          </a:xfrm>
        </p:spPr>
        <p:txBody>
          <a:bodyPr/>
          <a:lstStyle/>
          <a:p>
            <a:pPr eaLnBrk="1" hangingPunct="1"/>
            <a:r>
              <a:rPr lang="en-US" sz="3600" dirty="0" smtClean="0"/>
              <a:t>Hibernate Configuration File</a:t>
            </a:r>
          </a:p>
        </p:txBody>
      </p:sp>
      <p:sp>
        <p:nvSpPr>
          <p:cNvPr id="16388" name="Rectangle 3"/>
          <p:cNvSpPr>
            <a:spLocks noGrp="1" noChangeArrowheads="1"/>
          </p:cNvSpPr>
          <p:nvPr>
            <p:ph type="body" idx="1"/>
          </p:nvPr>
        </p:nvSpPr>
        <p:spPr>
          <a:xfrm>
            <a:off x="152400" y="1447800"/>
            <a:ext cx="8686800" cy="914400"/>
          </a:xfrm>
        </p:spPr>
        <p:txBody>
          <a:bodyPr/>
          <a:lstStyle/>
          <a:p>
            <a:pPr eaLnBrk="1" hangingPunct="1"/>
            <a:r>
              <a:rPr lang="en-US" sz="2200" dirty="0" smtClean="0"/>
              <a:t>Once the mapping files for the persistent objects have been completed, its now time to configure Hibernate. This will have all the information to connect Hibernate to a database.</a:t>
            </a:r>
          </a:p>
        </p:txBody>
      </p:sp>
      <p:sp>
        <p:nvSpPr>
          <p:cNvPr id="16392" name="TextBox 5"/>
          <p:cNvSpPr txBox="1">
            <a:spLocks noChangeArrowheads="1"/>
          </p:cNvSpPr>
          <p:nvPr/>
        </p:nvSpPr>
        <p:spPr bwMode="auto">
          <a:xfrm>
            <a:off x="3282950" y="2362200"/>
            <a:ext cx="2095500" cy="369888"/>
          </a:xfrm>
          <a:prstGeom prst="rect">
            <a:avLst/>
          </a:prstGeom>
          <a:noFill/>
          <a:ln w="9525">
            <a:noFill/>
            <a:miter lim="800000"/>
            <a:headEnd/>
            <a:tailEnd/>
          </a:ln>
        </p:spPr>
        <p:txBody>
          <a:bodyPr>
            <a:spAutoFit/>
          </a:bodyPr>
          <a:lstStyle/>
          <a:p>
            <a:pPr>
              <a:defRPr/>
            </a:pPr>
            <a:r>
              <a:rPr lang="en-US" dirty="0" err="1">
                <a:latin typeface="+mn-lt"/>
              </a:rPr>
              <a:t>hibernate.cfg.xml</a:t>
            </a:r>
            <a:endParaRPr lang="en-US" dirty="0">
              <a:latin typeface="+mn-lt"/>
            </a:endParaRPr>
          </a:p>
        </p:txBody>
      </p:sp>
      <p:sp>
        <p:nvSpPr>
          <p:cNvPr id="8" name="Rectangle 4"/>
          <p:cNvSpPr>
            <a:spLocks noChangeArrowheads="1"/>
          </p:cNvSpPr>
          <p:nvPr/>
        </p:nvSpPr>
        <p:spPr bwMode="auto">
          <a:xfrm>
            <a:off x="152400" y="2690812"/>
            <a:ext cx="8915400" cy="378618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sz="1600" b="0" dirty="0"/>
              <a:t>&lt;!DOCTYPE hibernate-configuration PUBLIC </a:t>
            </a:r>
          </a:p>
          <a:p>
            <a:pPr algn="l">
              <a:defRPr/>
            </a:pPr>
            <a:r>
              <a:rPr lang="en-US" sz="1600" b="0" dirty="0"/>
              <a:t>"-//Hibernate/Hibernate Configuration DTD 3.0//EN" "http://hibernate.sourceforge.net/hibernate-configuration-3.0.dtd"&gt;</a:t>
            </a:r>
          </a:p>
          <a:p>
            <a:pPr algn="l">
              <a:defRPr/>
            </a:pPr>
            <a:r>
              <a:rPr lang="en-US" sz="1600" b="0" dirty="0"/>
              <a:t> &lt;hibernate-configuration&gt; </a:t>
            </a:r>
          </a:p>
          <a:p>
            <a:pPr algn="l">
              <a:defRPr/>
            </a:pPr>
            <a:r>
              <a:rPr lang="en-US" sz="1600" b="0" dirty="0"/>
              <a:t>     &lt;session-factory&gt; &lt;!-- Database connection settings --&gt;</a:t>
            </a:r>
          </a:p>
          <a:p>
            <a:pPr algn="l">
              <a:defRPr/>
            </a:pPr>
            <a:r>
              <a:rPr lang="en-US" sz="1600" b="0" dirty="0"/>
              <a:t>        &lt;property name="</a:t>
            </a:r>
            <a:r>
              <a:rPr lang="en-US" sz="1600" b="0" dirty="0" err="1"/>
              <a:t>connection.driver_class</a:t>
            </a:r>
            <a:r>
              <a:rPr lang="en-US" sz="1600" b="0" dirty="0"/>
              <a:t>"&gt;</a:t>
            </a:r>
            <a:r>
              <a:rPr lang="en-US" sz="1600" b="0" dirty="0" err="1"/>
              <a:t>org.apache.derby.jdbc.ClientDriver</a:t>
            </a:r>
            <a:r>
              <a:rPr lang="en-US" sz="1600" b="0" dirty="0"/>
              <a:t> </a:t>
            </a:r>
          </a:p>
          <a:p>
            <a:pPr algn="l">
              <a:defRPr/>
            </a:pPr>
            <a:r>
              <a:rPr lang="en-US" sz="1600" b="0" dirty="0"/>
              <a:t>       &lt;/property&gt;</a:t>
            </a:r>
          </a:p>
          <a:p>
            <a:pPr algn="l">
              <a:defRPr/>
            </a:pPr>
            <a:r>
              <a:rPr lang="en-US" sz="1600" b="0" dirty="0"/>
              <a:t>        &lt;property name="connection.url"&gt;</a:t>
            </a:r>
            <a:r>
              <a:rPr lang="en-US" sz="1600" b="0" dirty="0" err="1"/>
              <a:t>jdbc:derby</a:t>
            </a:r>
            <a:r>
              <a:rPr lang="en-US" sz="1600" b="0" dirty="0"/>
              <a:t>://</a:t>
            </a:r>
            <a:r>
              <a:rPr lang="en-US" sz="1600" b="0" dirty="0" smtClean="0"/>
              <a:t>localhost:1527/</a:t>
            </a:r>
            <a:r>
              <a:rPr lang="en-US" sz="1600" b="0" dirty="0" err="1" smtClean="0"/>
              <a:t>coursedb;create</a:t>
            </a:r>
            <a:r>
              <a:rPr lang="en-US" sz="1600" b="0" dirty="0" smtClean="0"/>
              <a:t>=true </a:t>
            </a:r>
            <a:endParaRPr lang="en-US" sz="1600" b="0" dirty="0"/>
          </a:p>
          <a:p>
            <a:pPr algn="l">
              <a:defRPr/>
            </a:pPr>
            <a:r>
              <a:rPr lang="en-US" sz="1600" b="0" dirty="0"/>
              <a:t>       &lt;/property&gt;    </a:t>
            </a:r>
          </a:p>
          <a:p>
            <a:pPr algn="l">
              <a:defRPr/>
            </a:pPr>
            <a:r>
              <a:rPr lang="en-US" sz="1600" b="0" dirty="0"/>
              <a:t>        &lt;property name="</a:t>
            </a:r>
            <a:r>
              <a:rPr lang="en-US" sz="1600" b="0" dirty="0" err="1"/>
              <a:t>connection.username</a:t>
            </a:r>
            <a:r>
              <a:rPr lang="en-US" sz="1600" b="0" dirty="0"/>
              <a:t>"&gt;app&lt;/property&gt; </a:t>
            </a:r>
          </a:p>
          <a:p>
            <a:pPr algn="l">
              <a:defRPr/>
            </a:pPr>
            <a:r>
              <a:rPr lang="en-US" sz="1600" b="0" dirty="0"/>
              <a:t>        &lt;property name="</a:t>
            </a:r>
            <a:r>
              <a:rPr lang="en-US" sz="1600" b="0" dirty="0" err="1"/>
              <a:t>connection.password</a:t>
            </a:r>
            <a:r>
              <a:rPr lang="en-US" sz="1600" b="0" dirty="0"/>
              <a:t>"&gt;app&lt;/property&gt;</a:t>
            </a:r>
          </a:p>
          <a:p>
            <a:pPr algn="l">
              <a:defRPr/>
            </a:pPr>
            <a:r>
              <a:rPr lang="en-US" sz="1600" b="0" dirty="0"/>
              <a:t> &lt;!—Derby dialect --&gt; </a:t>
            </a:r>
          </a:p>
          <a:p>
            <a:pPr algn="l">
              <a:defRPr/>
            </a:pPr>
            <a:r>
              <a:rPr lang="en-US" sz="1600" b="0" dirty="0"/>
              <a:t>       &lt;property name="dialect"&gt;</a:t>
            </a:r>
            <a:r>
              <a:rPr lang="en-US" sz="1600" b="0" dirty="0" err="1"/>
              <a:t>org.hibernate.dialect.DerbyDialect</a:t>
            </a:r>
            <a:r>
              <a:rPr lang="en-US" sz="1600" b="0" dirty="0"/>
              <a:t>&lt;/property&gt;</a:t>
            </a:r>
          </a:p>
          <a:p>
            <a:pPr algn="l">
              <a:defRPr/>
            </a:pPr>
            <a:r>
              <a:rPr lang="en-US" sz="1600" b="0" dirty="0"/>
              <a:t>       &lt;mapping resource="com/spring/course/</a:t>
            </a:r>
            <a:r>
              <a:rPr lang="en-US" sz="1600" b="0" dirty="0" err="1"/>
              <a:t>Course.hbm.xml</a:t>
            </a:r>
            <a:r>
              <a:rPr lang="en-US" sz="1600" b="0" dirty="0"/>
              <a:t>"/&gt; &lt;/session-factory&gt; &lt;/hibernate-configuration&gt; </a:t>
            </a:r>
          </a:p>
        </p:txBody>
      </p:sp>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276</a:t>
            </a:fld>
            <a:endParaRPr lang="en-US" sz="1400" dirty="0"/>
          </a:p>
        </p:txBody>
      </p:sp>
    </p:spTree>
    <p:extLst>
      <p:ext uri="{BB962C8B-B14F-4D97-AF65-F5344CB8AC3E}">
        <p14:creationId xmlns:p14="http://schemas.microsoft.com/office/powerpoint/2010/main" val="1951011129"/>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4294967295"/>
          </p:nvPr>
        </p:nvSpPr>
        <p:spPr>
          <a:xfrm>
            <a:off x="8647113" y="6918325"/>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45BAF4C5-7D5E-4BDA-9700-D6284150ADAE}" type="slidenum">
              <a:rPr lang="en-US" b="0" smtClean="0">
                <a:solidFill>
                  <a:srgbClr val="000000"/>
                </a:solidFill>
                <a:latin typeface="Verdana" pitchFamily="34" charset="0"/>
              </a:rPr>
              <a:pPr eaLnBrk="1" hangingPunct="1"/>
              <a:t>277</a:t>
            </a:fld>
            <a:endParaRPr lang="en-US" b="0" smtClean="0">
              <a:solidFill>
                <a:srgbClr val="000000"/>
              </a:solidFill>
              <a:latin typeface="Verdana" pitchFamily="34" charset="0"/>
            </a:endParaRPr>
          </a:p>
        </p:txBody>
      </p:sp>
      <p:sp>
        <p:nvSpPr>
          <p:cNvPr id="17411" name="Rectangle 2"/>
          <p:cNvSpPr>
            <a:spLocks noGrp="1" noChangeArrowheads="1"/>
          </p:cNvSpPr>
          <p:nvPr>
            <p:ph type="title"/>
          </p:nvPr>
        </p:nvSpPr>
        <p:spPr>
          <a:xfrm>
            <a:off x="1371600" y="76200"/>
            <a:ext cx="7543800" cy="1143000"/>
          </a:xfrm>
        </p:spPr>
        <p:txBody>
          <a:bodyPr/>
          <a:lstStyle/>
          <a:p>
            <a:pPr eaLnBrk="1" hangingPunct="1"/>
            <a:r>
              <a:rPr lang="en-US" sz="3600" dirty="0" smtClean="0"/>
              <a:t>Main Program</a:t>
            </a:r>
          </a:p>
        </p:txBody>
      </p:sp>
      <p:sp>
        <p:nvSpPr>
          <p:cNvPr id="16388" name="Rectangle 5"/>
          <p:cNvSpPr>
            <a:spLocks noChangeArrowheads="1"/>
          </p:cNvSpPr>
          <p:nvPr/>
        </p:nvSpPr>
        <p:spPr bwMode="auto">
          <a:xfrm>
            <a:off x="228600" y="1447800"/>
            <a:ext cx="8686800" cy="510540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nchor="ctr">
            <a:spAutoFit/>
          </a:bodyPr>
          <a:lstStyle/>
          <a:p>
            <a:pPr algn="l" eaLnBrk="0" hangingPunct="0">
              <a:defRPr/>
            </a:pPr>
            <a:r>
              <a:rPr lang="en-US" sz="1600" dirty="0"/>
              <a:t>import </a:t>
            </a:r>
            <a:r>
              <a:rPr lang="en-US" sz="1600" dirty="0" err="1"/>
              <a:t>org.hibernate.Session</a:t>
            </a:r>
            <a:r>
              <a:rPr lang="en-US" sz="1600" dirty="0"/>
              <a:t>;</a:t>
            </a:r>
            <a:br>
              <a:rPr lang="en-US" sz="1600" dirty="0"/>
            </a:br>
            <a:r>
              <a:rPr lang="en-US" sz="1600" dirty="0"/>
              <a:t>import </a:t>
            </a:r>
            <a:r>
              <a:rPr lang="en-US" sz="1600" dirty="0" err="1"/>
              <a:t>org.hibernate.SessionFactory</a:t>
            </a:r>
            <a:r>
              <a:rPr lang="en-US" sz="1600" dirty="0"/>
              <a:t>;</a:t>
            </a:r>
            <a:br>
              <a:rPr lang="en-US" sz="1600" dirty="0"/>
            </a:br>
            <a:r>
              <a:rPr lang="en-US" sz="1600" dirty="0"/>
              <a:t>import </a:t>
            </a:r>
            <a:r>
              <a:rPr lang="en-US" sz="1600" dirty="0" err="1"/>
              <a:t>org.hibernate.cfg.Configuration</a:t>
            </a:r>
            <a:r>
              <a:rPr lang="en-US" sz="1600" dirty="0"/>
              <a:t>;</a:t>
            </a:r>
          </a:p>
          <a:p>
            <a:pPr algn="l" eaLnBrk="0" hangingPunct="0">
              <a:defRPr/>
            </a:pPr>
            <a:r>
              <a:rPr lang="en-US" sz="1600" dirty="0"/>
              <a:t>…</a:t>
            </a:r>
          </a:p>
          <a:p>
            <a:pPr algn="l" eaLnBrk="0" hangingPunct="0">
              <a:defRPr/>
            </a:pPr>
            <a:r>
              <a:rPr lang="en-US" sz="1600" dirty="0"/>
              <a:t>public class Main{</a:t>
            </a:r>
          </a:p>
          <a:p>
            <a:pPr algn="l" eaLnBrk="0" hangingPunct="0">
              <a:defRPr/>
            </a:pPr>
            <a:r>
              <a:rPr lang="en-US" sz="1600" dirty="0"/>
              <a:t/>
            </a:r>
            <a:br>
              <a:rPr lang="en-US" sz="1600" dirty="0"/>
            </a:br>
            <a:r>
              <a:rPr lang="en-US" sz="1600" dirty="0"/>
              <a:t>  public static void main(String[] </a:t>
            </a:r>
            <a:r>
              <a:rPr lang="en-US" sz="1600" dirty="0" err="1"/>
              <a:t>args</a:t>
            </a:r>
            <a:r>
              <a:rPr lang="en-US" sz="1600" dirty="0"/>
              <a:t>) {</a:t>
            </a:r>
          </a:p>
          <a:p>
            <a:pPr algn="l" eaLnBrk="0" hangingPunct="0">
              <a:defRPr/>
            </a:pPr>
            <a:r>
              <a:rPr lang="en-US" sz="1600" dirty="0"/>
              <a:t/>
            </a:r>
            <a:br>
              <a:rPr lang="en-US" sz="1600" dirty="0"/>
            </a:br>
            <a:r>
              <a:rPr lang="en-US" sz="1600" dirty="0"/>
              <a:t>    Session </a:t>
            </a:r>
            <a:r>
              <a:rPr lang="en-US" sz="1600" dirty="0" err="1"/>
              <a:t>session</a:t>
            </a:r>
            <a:r>
              <a:rPr lang="en-US" sz="1600" dirty="0"/>
              <a:t> = null;</a:t>
            </a:r>
          </a:p>
          <a:p>
            <a:pPr algn="l" eaLnBrk="0" hangingPunct="0">
              <a:defRPr/>
            </a:pPr>
            <a:r>
              <a:rPr lang="en-US" sz="1600" dirty="0"/>
              <a:t>    Transaction </a:t>
            </a:r>
            <a:r>
              <a:rPr lang="en-US" sz="1600" dirty="0" err="1"/>
              <a:t>tx</a:t>
            </a:r>
            <a:r>
              <a:rPr lang="en-US" sz="1600" dirty="0"/>
              <a:t> =null;</a:t>
            </a:r>
            <a:br>
              <a:rPr lang="en-US" sz="1600" dirty="0"/>
            </a:br>
            <a:r>
              <a:rPr lang="en-US" sz="1600" dirty="0"/>
              <a:t>    try{</a:t>
            </a:r>
          </a:p>
          <a:p>
            <a:pPr algn="l" eaLnBrk="0" hangingPunct="0">
              <a:defRPr/>
            </a:pPr>
            <a:r>
              <a:rPr lang="en-US" sz="1600" dirty="0"/>
              <a:t>      // This step will read </a:t>
            </a:r>
            <a:r>
              <a:rPr lang="en-US" sz="1600" dirty="0" err="1"/>
              <a:t>hibernate.cfg.xml</a:t>
            </a:r>
            <a:r>
              <a:rPr lang="en-US" sz="1600" dirty="0"/>
              <a:t>  and prepare hibernate for use</a:t>
            </a:r>
            <a:br>
              <a:rPr lang="en-US" sz="1600" dirty="0"/>
            </a:br>
            <a:r>
              <a:rPr lang="en-US" sz="1600" dirty="0"/>
              <a:t>      </a:t>
            </a:r>
            <a:r>
              <a:rPr lang="en-US" sz="1600" dirty="0" err="1"/>
              <a:t>SessionFactory</a:t>
            </a:r>
            <a:r>
              <a:rPr lang="en-US" sz="1600" dirty="0"/>
              <a:t> </a:t>
            </a:r>
            <a:r>
              <a:rPr lang="en-US" sz="1600" dirty="0" err="1"/>
              <a:t>sessionFactory</a:t>
            </a:r>
            <a:r>
              <a:rPr lang="en-US" sz="1600" dirty="0"/>
              <a:t> = new </a:t>
            </a:r>
          </a:p>
          <a:p>
            <a:pPr algn="l" eaLnBrk="0" hangingPunct="0">
              <a:defRPr/>
            </a:pPr>
            <a:r>
              <a:rPr lang="en-US" sz="1600" dirty="0"/>
              <a:t>			 Configuration().configure().</a:t>
            </a:r>
            <a:r>
              <a:rPr lang="en-US" sz="1600" dirty="0" err="1"/>
              <a:t>buildSessionFactory</a:t>
            </a:r>
            <a:r>
              <a:rPr lang="en-US" sz="1600" dirty="0"/>
              <a:t>();</a:t>
            </a:r>
            <a:br>
              <a:rPr lang="en-US" sz="1600" dirty="0"/>
            </a:br>
            <a:r>
              <a:rPr lang="en-US" sz="1600" dirty="0"/>
              <a:t>       session =</a:t>
            </a:r>
            <a:r>
              <a:rPr lang="en-US" sz="1600" dirty="0" err="1"/>
              <a:t>sessionFactory.openSession</a:t>
            </a:r>
            <a:r>
              <a:rPr lang="en-US" sz="1600" dirty="0"/>
              <a:t>();</a:t>
            </a:r>
          </a:p>
          <a:p>
            <a:pPr algn="l" eaLnBrk="0" hangingPunct="0">
              <a:defRPr/>
            </a:pPr>
            <a:r>
              <a:rPr lang="en-US" sz="1600" dirty="0"/>
              <a:t>       </a:t>
            </a:r>
            <a:r>
              <a:rPr lang="en-US" sz="1600" dirty="0" err="1"/>
              <a:t>tx</a:t>
            </a:r>
            <a:r>
              <a:rPr lang="en-US" sz="1600" dirty="0"/>
              <a:t> = </a:t>
            </a:r>
            <a:r>
              <a:rPr lang="en-US" sz="1600" dirty="0" err="1"/>
              <a:t>session.beginTransaction</a:t>
            </a:r>
            <a:r>
              <a:rPr lang="en-US" sz="1600" dirty="0"/>
              <a:t>();</a:t>
            </a:r>
          </a:p>
          <a:p>
            <a:pPr algn="l" eaLnBrk="0" hangingPunct="0">
              <a:defRPr/>
            </a:pPr>
            <a:r>
              <a:rPr lang="en-US" sz="1600" dirty="0"/>
              <a:t>        // Create new instance of Course and set values in it </a:t>
            </a:r>
            <a:br>
              <a:rPr lang="en-US" sz="1600" dirty="0"/>
            </a:br>
            <a:r>
              <a:rPr lang="en-US" sz="1600" dirty="0"/>
              <a:t>        Course </a:t>
            </a:r>
            <a:r>
              <a:rPr lang="en-US" sz="1600" dirty="0" err="1"/>
              <a:t>course</a:t>
            </a:r>
            <a:r>
              <a:rPr lang="en-US" sz="1600" dirty="0"/>
              <a:t> = new Course();</a:t>
            </a:r>
            <a:br>
              <a:rPr lang="en-US" sz="1600" dirty="0"/>
            </a:br>
            <a:r>
              <a:rPr lang="en-US" sz="1600" dirty="0"/>
              <a:t>        </a:t>
            </a:r>
            <a:r>
              <a:rPr lang="en-US" sz="1600" dirty="0" err="1"/>
              <a:t>course.settTitle</a:t>
            </a:r>
            <a:r>
              <a:rPr lang="en-US" sz="1600" dirty="0"/>
              <a:t>(“Spring 3.0”);</a:t>
            </a:r>
          </a:p>
          <a:p>
            <a:pPr algn="l" eaLnBrk="0" hangingPunct="0">
              <a:defRPr/>
            </a:pPr>
            <a:r>
              <a:rPr lang="en-US" sz="1600" dirty="0"/>
              <a:t>       // other setter methods…</a:t>
            </a:r>
            <a:r>
              <a:rPr lang="en-US" sz="1600" dirty="0">
                <a:solidFill>
                  <a:srgbClr val="002060"/>
                </a:solidFill>
                <a:cs typeface="Arial" pitchFamily="34" charset="0"/>
              </a:rPr>
              <a:t>       </a:t>
            </a:r>
            <a:endParaRPr lang="en-US" sz="1600" b="0" dirty="0">
              <a:solidFill>
                <a:srgbClr val="002060"/>
              </a:solidFill>
              <a:cs typeface="Arial" pitchFamily="34" charset="0"/>
            </a:endParaRPr>
          </a:p>
        </p:txBody>
      </p:sp>
      <p:sp>
        <p:nvSpPr>
          <p:cNvPr id="5"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277</a:t>
            </a:fld>
            <a:endParaRPr lang="en-US" sz="1400" dirty="0"/>
          </a:p>
        </p:txBody>
      </p:sp>
    </p:spTree>
    <p:extLst>
      <p:ext uri="{BB962C8B-B14F-4D97-AF65-F5344CB8AC3E}">
        <p14:creationId xmlns:p14="http://schemas.microsoft.com/office/powerpoint/2010/main" val="21799664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371600" y="76200"/>
            <a:ext cx="7543800" cy="1143000"/>
          </a:xfrm>
        </p:spPr>
        <p:txBody>
          <a:bodyPr/>
          <a:lstStyle/>
          <a:p>
            <a:r>
              <a:rPr lang="en-US" sz="3600" dirty="0" smtClean="0"/>
              <a:t>Main Program (Contd.)</a:t>
            </a:r>
          </a:p>
        </p:txBody>
      </p:sp>
      <p:sp>
        <p:nvSpPr>
          <p:cNvPr id="17412" name="Rectangle 4"/>
          <p:cNvSpPr>
            <a:spLocks noChangeArrowheads="1"/>
          </p:cNvSpPr>
          <p:nvPr/>
        </p:nvSpPr>
        <p:spPr bwMode="auto">
          <a:xfrm>
            <a:off x="838200" y="1670050"/>
            <a:ext cx="7467600" cy="38163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eaLnBrk="0" hangingPunct="0">
              <a:defRPr/>
            </a:pPr>
            <a:r>
              <a:rPr lang="en-US" sz="1600" dirty="0"/>
              <a:t>        </a:t>
            </a:r>
            <a:r>
              <a:rPr lang="en-US" sz="1600" dirty="0" err="1"/>
              <a:t>tx.begin</a:t>
            </a:r>
            <a:r>
              <a:rPr lang="en-US" sz="1600" dirty="0"/>
              <a:t>();</a:t>
            </a:r>
          </a:p>
          <a:p>
            <a:pPr algn="l" eaLnBrk="0" hangingPunct="0">
              <a:defRPr/>
            </a:pPr>
            <a:r>
              <a:rPr lang="en-US" sz="1600" dirty="0"/>
              <a:t>        </a:t>
            </a:r>
            <a:r>
              <a:rPr lang="en-US" sz="1600" dirty="0" err="1"/>
              <a:t>session.save</a:t>
            </a:r>
            <a:r>
              <a:rPr lang="en-US" sz="1600" dirty="0"/>
              <a:t>(course);</a:t>
            </a:r>
            <a:br>
              <a:rPr lang="en-US" sz="1600" dirty="0"/>
            </a:br>
            <a:r>
              <a:rPr lang="en-US" sz="1600" dirty="0"/>
              <a:t>        </a:t>
            </a:r>
            <a:r>
              <a:rPr lang="en-US" sz="1600" dirty="0" err="1"/>
              <a:t>System.out.println</a:t>
            </a:r>
            <a:r>
              <a:rPr lang="en-US" sz="1600" dirty="0"/>
              <a:t>("Done");</a:t>
            </a:r>
          </a:p>
          <a:p>
            <a:pPr algn="l" eaLnBrk="0" hangingPunct="0">
              <a:defRPr/>
            </a:pPr>
            <a:r>
              <a:rPr lang="en-US" sz="1600" dirty="0"/>
              <a:t>        </a:t>
            </a:r>
            <a:r>
              <a:rPr lang="en-US" sz="1600" dirty="0" err="1"/>
              <a:t>tx.commit</a:t>
            </a:r>
            <a:r>
              <a:rPr lang="en-US" sz="1600" dirty="0"/>
              <a:t>();</a:t>
            </a:r>
            <a:br>
              <a:rPr lang="en-US" sz="1600" dirty="0"/>
            </a:br>
            <a:r>
              <a:rPr lang="en-US" sz="1600" dirty="0"/>
              <a:t>    }catch(Exception e){</a:t>
            </a:r>
            <a:br>
              <a:rPr lang="en-US" sz="1600" dirty="0"/>
            </a:br>
            <a:r>
              <a:rPr lang="en-US" sz="1600" dirty="0"/>
              <a:t>      </a:t>
            </a:r>
            <a:r>
              <a:rPr lang="en-US" sz="1600" dirty="0" err="1"/>
              <a:t>System.out.println</a:t>
            </a:r>
            <a:r>
              <a:rPr lang="en-US" sz="1600" dirty="0"/>
              <a:t>(</a:t>
            </a:r>
            <a:r>
              <a:rPr lang="en-US" sz="1600" dirty="0" err="1"/>
              <a:t>e.getMessage</a:t>
            </a:r>
            <a:r>
              <a:rPr lang="en-US" sz="1600" dirty="0"/>
              <a:t>());</a:t>
            </a:r>
          </a:p>
          <a:p>
            <a:pPr algn="l" eaLnBrk="0" hangingPunct="0">
              <a:defRPr/>
            </a:pPr>
            <a:r>
              <a:rPr lang="en-US" sz="1600" dirty="0"/>
              <a:t>     </a:t>
            </a:r>
            <a:r>
              <a:rPr lang="en-US" sz="1600" dirty="0" err="1"/>
              <a:t>tx.rollback</a:t>
            </a:r>
            <a:r>
              <a:rPr lang="en-US" sz="1600" dirty="0"/>
              <a:t>();</a:t>
            </a:r>
            <a:br>
              <a:rPr lang="en-US" sz="1600" dirty="0"/>
            </a:br>
            <a:r>
              <a:rPr lang="en-US" sz="1600" dirty="0"/>
              <a:t>    }finally{</a:t>
            </a:r>
            <a:br>
              <a:rPr lang="en-US" sz="1600" dirty="0"/>
            </a:br>
            <a:r>
              <a:rPr lang="en-US" sz="1600" dirty="0"/>
              <a:t>      // Actual contact insertion will happen at this step</a:t>
            </a:r>
            <a:br>
              <a:rPr lang="en-US" sz="1600" dirty="0"/>
            </a:br>
            <a:r>
              <a:rPr lang="en-US" sz="1600" dirty="0"/>
              <a:t>      </a:t>
            </a:r>
            <a:r>
              <a:rPr lang="en-US" sz="1600" dirty="0" err="1"/>
              <a:t>session.flush</a:t>
            </a:r>
            <a:r>
              <a:rPr lang="en-US" sz="1600" dirty="0"/>
              <a:t>();</a:t>
            </a:r>
            <a:br>
              <a:rPr lang="en-US" sz="1600" dirty="0"/>
            </a:br>
            <a:r>
              <a:rPr lang="en-US" sz="1600" dirty="0"/>
              <a:t>      </a:t>
            </a:r>
            <a:r>
              <a:rPr lang="en-US" sz="1600" dirty="0" err="1"/>
              <a:t>session.close</a:t>
            </a:r>
            <a:r>
              <a:rPr lang="en-US" sz="1600" dirty="0"/>
              <a:t>();</a:t>
            </a:r>
            <a:br>
              <a:rPr lang="en-US" sz="1600" dirty="0"/>
            </a:br>
            <a:r>
              <a:rPr lang="en-US" sz="1600" dirty="0"/>
              <a:t>      }</a:t>
            </a:r>
            <a:br>
              <a:rPr lang="en-US" sz="1600" dirty="0"/>
            </a:br>
            <a:r>
              <a:rPr lang="en-US" sz="1600" dirty="0"/>
              <a:t>     }</a:t>
            </a:r>
          </a:p>
          <a:p>
            <a:pPr algn="l" eaLnBrk="0" hangingPunct="0">
              <a:defRPr/>
            </a:pPr>
            <a:r>
              <a:rPr lang="en-US" sz="1600" dirty="0"/>
              <a:t> }</a:t>
            </a:r>
            <a:r>
              <a:rPr lang="en-US" b="0" dirty="0">
                <a:solidFill>
                  <a:srgbClr val="002060"/>
                </a:solidFill>
                <a:latin typeface="Arial Unicode MS" pitchFamily="34" charset="-128"/>
                <a:cs typeface="Arial" pitchFamily="34" charset="0"/>
              </a:rPr>
              <a:t/>
            </a:r>
            <a:br>
              <a:rPr lang="en-US" b="0" dirty="0">
                <a:solidFill>
                  <a:srgbClr val="002060"/>
                </a:solidFill>
                <a:latin typeface="Arial Unicode MS" pitchFamily="34" charset="-128"/>
                <a:cs typeface="Arial" pitchFamily="34" charset="0"/>
              </a:rPr>
            </a:br>
            <a:endParaRPr lang="en-US" b="0" dirty="0">
              <a:solidFill>
                <a:srgbClr val="002060"/>
              </a:solidFill>
            </a:endParaRPr>
          </a:p>
        </p:txBody>
      </p:sp>
      <p:sp>
        <p:nvSpPr>
          <p:cNvPr id="4"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278</a:t>
            </a:fld>
            <a:endParaRPr lang="en-US" sz="1400" dirty="0"/>
          </a:p>
        </p:txBody>
      </p:sp>
    </p:spTree>
    <p:extLst>
      <p:ext uri="{BB962C8B-B14F-4D97-AF65-F5344CB8AC3E}">
        <p14:creationId xmlns:p14="http://schemas.microsoft.com/office/powerpoint/2010/main" val="455671441"/>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B49796A-586C-42B8-A3C8-EBE76E3379A6}" type="slidenum">
              <a:rPr lang="en-US" b="0" smtClean="0">
                <a:solidFill>
                  <a:srgbClr val="000000"/>
                </a:solidFill>
                <a:latin typeface="Verdana" pitchFamily="34" charset="0"/>
              </a:rPr>
              <a:pPr eaLnBrk="1" hangingPunct="1"/>
              <a:t>279</a:t>
            </a:fld>
            <a:endParaRPr lang="en-US" b="0" smtClean="0">
              <a:solidFill>
                <a:srgbClr val="000000"/>
              </a:solidFill>
              <a:latin typeface="Verdana" pitchFamily="34" charset="0"/>
            </a:endParaRPr>
          </a:p>
        </p:txBody>
      </p:sp>
      <p:sp>
        <p:nvSpPr>
          <p:cNvPr id="19459" name="Rectangle 2"/>
          <p:cNvSpPr>
            <a:spLocks noGrp="1" noChangeArrowheads="1"/>
          </p:cNvSpPr>
          <p:nvPr>
            <p:ph type="title"/>
          </p:nvPr>
        </p:nvSpPr>
        <p:spPr>
          <a:xfrm>
            <a:off x="1371600" y="76200"/>
            <a:ext cx="7543800" cy="1143000"/>
          </a:xfrm>
        </p:spPr>
        <p:txBody>
          <a:bodyPr/>
          <a:lstStyle/>
          <a:p>
            <a:r>
              <a:rPr lang="en-US" sz="3600" dirty="0" smtClean="0"/>
              <a:t>Demonstration</a:t>
            </a:r>
          </a:p>
        </p:txBody>
      </p:sp>
      <p:sp>
        <p:nvSpPr>
          <p:cNvPr id="19460" name="Rectangle 3"/>
          <p:cNvSpPr>
            <a:spLocks noGrp="1" noChangeArrowheads="1"/>
          </p:cNvSpPr>
          <p:nvPr>
            <p:ph type="body" idx="1"/>
          </p:nvPr>
        </p:nvSpPr>
        <p:spPr>
          <a:xfrm>
            <a:off x="228600" y="1447800"/>
            <a:ext cx="8686800" cy="4946650"/>
          </a:xfrm>
        </p:spPr>
        <p:txBody>
          <a:bodyPr/>
          <a:lstStyle/>
          <a:p>
            <a:pPr eaLnBrk="1" hangingPunct="1"/>
            <a:r>
              <a:rPr lang="en-US" dirty="0" smtClean="0"/>
              <a:t>Inserting a row(course) in to the course table using pure hibernate API.</a:t>
            </a:r>
          </a:p>
          <a:p>
            <a:pPr eaLnBrk="1" hangingPunct="1"/>
            <a:r>
              <a:rPr lang="en-US" dirty="0" smtClean="0"/>
              <a:t>Refer to </a:t>
            </a:r>
            <a:r>
              <a:rPr lang="en-US" dirty="0" err="1" smtClean="0"/>
              <a:t>com.spring.hibernate.HibernateWithoutSpring</a:t>
            </a:r>
            <a:r>
              <a:rPr lang="en-US" dirty="0" smtClean="0"/>
              <a:t> file in Spring3DAO project</a:t>
            </a:r>
          </a:p>
        </p:txBody>
      </p:sp>
      <p:pic>
        <p:nvPicPr>
          <p:cNvPr id="1946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050" y="28575"/>
            <a:ext cx="996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6"/>
          <p:cNvPicPr>
            <a:picLocks noChangeAspect="1" noChangeArrowheads="1"/>
          </p:cNvPicPr>
          <p:nvPr/>
        </p:nvPicPr>
        <p:blipFill>
          <a:blip r:embed="rId3" cstate="print"/>
          <a:srcRect/>
          <a:stretch>
            <a:fillRect/>
          </a:stretch>
        </p:blipFill>
        <p:spPr bwMode="auto">
          <a:xfrm>
            <a:off x="3505200" y="3609975"/>
            <a:ext cx="1752600" cy="1419225"/>
          </a:xfrm>
          <a:prstGeom prst="rect">
            <a:avLst/>
          </a:prstGeom>
          <a:noFill/>
          <a:ln w="9525" algn="ctr">
            <a:noFill/>
            <a:miter lim="800000"/>
            <a:headEnd/>
            <a:tailEnd/>
          </a:ln>
        </p:spPr>
      </p:pic>
      <p:sp>
        <p:nvSpPr>
          <p:cNvPr id="8"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279</a:t>
            </a:fld>
            <a:endParaRPr lang="en-US" sz="1400" dirty="0"/>
          </a:p>
        </p:txBody>
      </p:sp>
    </p:spTree>
    <p:extLst>
      <p:ext uri="{BB962C8B-B14F-4D97-AF65-F5344CB8AC3E}">
        <p14:creationId xmlns:p14="http://schemas.microsoft.com/office/powerpoint/2010/main" val="3500124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Questions</a:t>
            </a:r>
            <a:endParaRPr lang="en-US" sz="3400" dirty="0">
              <a:solidFill>
                <a:schemeClr val="tx2">
                  <a:lumMod val="75000"/>
                </a:schemeClr>
              </a:solidFill>
            </a:endParaRPr>
          </a:p>
        </p:txBody>
      </p:sp>
      <p:pic>
        <p:nvPicPr>
          <p:cNvPr id="5" name="Picture 6"/>
          <p:cNvPicPr>
            <a:picLocks noChangeAspect="1" noChangeArrowheads="1"/>
          </p:cNvPicPr>
          <p:nvPr/>
        </p:nvPicPr>
        <p:blipFill>
          <a:blip r:embed="rId2" cstate="print"/>
          <a:srcRect/>
          <a:stretch>
            <a:fillRect/>
          </a:stretch>
        </p:blipFill>
        <p:spPr bwMode="auto">
          <a:xfrm>
            <a:off x="4054366" y="2924502"/>
            <a:ext cx="1023938" cy="1023938"/>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28</a:t>
            </a:fld>
            <a:endParaRPr lang="en-US" sz="1400"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6200"/>
            <a:ext cx="7543800" cy="1143000"/>
          </a:xfrm>
        </p:spPr>
        <p:txBody>
          <a:bodyPr/>
          <a:lstStyle/>
          <a:p>
            <a:r>
              <a:rPr lang="en-US" sz="3600" dirty="0" smtClean="0"/>
              <a:t>Interactive Activity</a:t>
            </a:r>
            <a:endParaRPr lang="en-US" sz="3600" dirty="0"/>
          </a:p>
        </p:txBody>
      </p:sp>
      <p:sp>
        <p:nvSpPr>
          <p:cNvPr id="3" name="Content Placeholder 2"/>
          <p:cNvSpPr>
            <a:spLocks noGrp="1"/>
          </p:cNvSpPr>
          <p:nvPr>
            <p:ph idx="1"/>
          </p:nvPr>
        </p:nvSpPr>
        <p:spPr>
          <a:xfrm>
            <a:off x="228600" y="1447800"/>
            <a:ext cx="8686800" cy="4946650"/>
          </a:xfrm>
        </p:spPr>
        <p:txBody>
          <a:bodyPr/>
          <a:lstStyle/>
          <a:p>
            <a:pPr marL="514350" indent="-514350">
              <a:buFont typeface="+mj-lt"/>
              <a:buAutoNum type="arabicPeriod"/>
            </a:pPr>
            <a:r>
              <a:rPr lang="en-US" dirty="0" smtClean="0"/>
              <a:t>What </a:t>
            </a:r>
            <a:r>
              <a:rPr lang="en-US" dirty="0"/>
              <a:t>is an ORM </a:t>
            </a:r>
            <a:r>
              <a:rPr lang="en-US" dirty="0" smtClean="0"/>
              <a:t>FRAMEWORK?</a:t>
            </a:r>
          </a:p>
          <a:p>
            <a:pPr marL="514350" indent="-514350">
              <a:buFont typeface="+mj-lt"/>
              <a:buAutoNum type="arabicPeriod"/>
            </a:pPr>
            <a:r>
              <a:rPr lang="en-US" dirty="0" smtClean="0"/>
              <a:t>State whether the given statement is True or False: hibernate.cfg.xml </a:t>
            </a:r>
            <a:r>
              <a:rPr lang="en-US" dirty="0"/>
              <a:t>configures the session object</a:t>
            </a:r>
          </a:p>
          <a:p>
            <a:pPr lvl="2">
              <a:buFont typeface="Arial" pitchFamily="34" charset="0"/>
              <a:buChar char="–"/>
              <a:defRPr/>
            </a:pPr>
            <a:r>
              <a:rPr lang="en-US" sz="2400" dirty="0"/>
              <a:t>Type in your response in the chat window.</a:t>
            </a:r>
          </a:p>
          <a:p>
            <a:pPr lvl="2">
              <a:buFont typeface="Arial" pitchFamily="34" charset="0"/>
              <a:buChar char="–"/>
              <a:defRPr/>
            </a:pPr>
            <a:r>
              <a:rPr lang="en-US" sz="2400" dirty="0"/>
              <a:t>When asked, submit your response.</a:t>
            </a:r>
          </a:p>
          <a:p>
            <a:pPr lvl="2">
              <a:buFont typeface="Arial" pitchFamily="34" charset="0"/>
              <a:buChar char="–"/>
              <a:defRPr/>
            </a:pPr>
            <a:r>
              <a:rPr lang="en-US" sz="2400" dirty="0"/>
              <a:t>Begin now.</a:t>
            </a:r>
          </a:p>
          <a:p>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280</a:t>
            </a:fld>
            <a:endParaRPr lang="en-US" dirty="0"/>
          </a:p>
        </p:txBody>
      </p:sp>
      <p:pic>
        <p:nvPicPr>
          <p:cNvPr id="5" name="Picture 2" descr="C:\Documents and Settings\148282\Desktop\interactive-Activity.png"/>
          <p:cNvPicPr>
            <a:picLocks noChangeAspect="1" noChangeArrowheads="1"/>
          </p:cNvPicPr>
          <p:nvPr/>
        </p:nvPicPr>
        <p:blipFill>
          <a:blip r:embed="rId3" cstate="print"/>
          <a:srcRect/>
          <a:stretch>
            <a:fillRect/>
          </a:stretch>
        </p:blipFill>
        <p:spPr bwMode="auto">
          <a:xfrm>
            <a:off x="7435074" y="0"/>
            <a:ext cx="1165439" cy="1275296"/>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5659413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371600" y="76200"/>
            <a:ext cx="7543800" cy="1143000"/>
          </a:xfrm>
        </p:spPr>
        <p:txBody>
          <a:bodyPr/>
          <a:lstStyle/>
          <a:p>
            <a:r>
              <a:rPr lang="en-US" sz="3600" dirty="0" smtClean="0"/>
              <a:t>Why Spring?</a:t>
            </a:r>
          </a:p>
        </p:txBody>
      </p:sp>
      <p:sp>
        <p:nvSpPr>
          <p:cNvPr id="20483" name="Content Placeholder 2"/>
          <p:cNvSpPr>
            <a:spLocks noGrp="1"/>
          </p:cNvSpPr>
          <p:nvPr>
            <p:ph idx="1"/>
          </p:nvPr>
        </p:nvSpPr>
        <p:spPr>
          <a:xfrm>
            <a:off x="228600" y="1447800"/>
            <a:ext cx="8686800" cy="4946650"/>
          </a:xfrm>
        </p:spPr>
        <p:txBody>
          <a:bodyPr/>
          <a:lstStyle/>
          <a:p>
            <a:r>
              <a:rPr lang="en-US" dirty="0" smtClean="0"/>
              <a:t>When using an Hibernate on its own, you need to build the session factory and manage it manually.</a:t>
            </a:r>
          </a:p>
          <a:p>
            <a:r>
              <a:rPr lang="en-US" dirty="0" smtClean="0"/>
              <a:t>Spring provides several factory beans for you to create a Hibernate session factory as a singleton bean in the </a:t>
            </a:r>
            <a:r>
              <a:rPr lang="en-US" dirty="0" err="1" smtClean="0"/>
              <a:t>IoC</a:t>
            </a:r>
            <a:r>
              <a:rPr lang="en-US" dirty="0" smtClean="0"/>
              <a:t> container.</a:t>
            </a:r>
          </a:p>
          <a:p>
            <a:r>
              <a:rPr lang="en-US" dirty="0" smtClean="0"/>
              <a:t>This factory can be shared between                                      multiple beans via dependency injection.</a:t>
            </a:r>
          </a:p>
          <a:p>
            <a:r>
              <a:rPr lang="en-US" dirty="0" smtClean="0"/>
              <a:t>Moreover, this allows the session factory                                  to integrate with other Spring data access                     </a:t>
            </a:r>
            <a:r>
              <a:rPr lang="en-US" dirty="0" err="1" smtClean="0"/>
              <a:t>facilities,such</a:t>
            </a:r>
            <a:r>
              <a:rPr lang="en-US" dirty="0" smtClean="0"/>
              <a:t> as data sources and transaction managers.</a:t>
            </a:r>
          </a:p>
          <a:p>
            <a:endParaRPr lang="en-US" dirty="0" smtClean="0"/>
          </a:p>
        </p:txBody>
      </p:sp>
      <p:sp>
        <p:nvSpPr>
          <p:cNvPr id="20484"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A461DE7-17B2-4725-A876-E31CC2AF666B}" type="slidenum">
              <a:rPr lang="en-US" b="0" smtClean="0">
                <a:solidFill>
                  <a:srgbClr val="000000"/>
                </a:solidFill>
                <a:latin typeface="Verdana" pitchFamily="34" charset="0"/>
              </a:rPr>
              <a:pPr eaLnBrk="1" hangingPunct="1"/>
              <a:t>281</a:t>
            </a:fld>
            <a:endParaRPr lang="en-US" b="0" smtClean="0">
              <a:solidFill>
                <a:srgbClr val="000000"/>
              </a:solidFill>
              <a:latin typeface="Verdana" pitchFamily="34" charset="0"/>
            </a:endParaRPr>
          </a:p>
        </p:txBody>
      </p:sp>
      <p:pic>
        <p:nvPicPr>
          <p:cNvPr id="20485" name="Picture 5" descr="ques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429000"/>
            <a:ext cx="20002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281</a:t>
            </a:fld>
            <a:endParaRPr lang="en-US" sz="1400" dirty="0"/>
          </a:p>
        </p:txBody>
      </p:sp>
    </p:spTree>
    <p:extLst>
      <p:ext uri="{BB962C8B-B14F-4D97-AF65-F5344CB8AC3E}">
        <p14:creationId xmlns:p14="http://schemas.microsoft.com/office/powerpoint/2010/main" val="297470116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371600" y="76200"/>
            <a:ext cx="7315200" cy="1111249"/>
          </a:xfrm>
        </p:spPr>
        <p:txBody>
          <a:bodyPr/>
          <a:lstStyle/>
          <a:p>
            <a:r>
              <a:rPr lang="en-US" sz="3600" dirty="0" smtClean="0">
                <a:solidFill>
                  <a:schemeClr val="tx2"/>
                </a:solidFill>
              </a:rPr>
              <a:t>Configuring a Hibernate Session Factory in Spring</a:t>
            </a:r>
          </a:p>
        </p:txBody>
      </p:sp>
      <p:sp>
        <p:nvSpPr>
          <p:cNvPr id="19460" name="Rectangle 4"/>
          <p:cNvSpPr>
            <a:spLocks noChangeArrowheads="1"/>
          </p:cNvSpPr>
          <p:nvPr/>
        </p:nvSpPr>
        <p:spPr bwMode="auto">
          <a:xfrm>
            <a:off x="381000" y="1981200"/>
            <a:ext cx="8382000" cy="2585323"/>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t>import </a:t>
            </a:r>
            <a:r>
              <a:rPr lang="en-US" dirty="0" err="1"/>
              <a:t>org.hibernate.SessionFactory</a:t>
            </a:r>
            <a:r>
              <a:rPr lang="en-US" dirty="0"/>
              <a:t>;</a:t>
            </a:r>
          </a:p>
          <a:p>
            <a:pPr algn="l">
              <a:defRPr/>
            </a:pPr>
            <a:r>
              <a:rPr lang="en-US" dirty="0"/>
              <a:t>public class </a:t>
            </a:r>
            <a:r>
              <a:rPr lang="en-US" dirty="0" err="1"/>
              <a:t>HibernateCourseDao</a:t>
            </a:r>
            <a:r>
              <a:rPr lang="en-US" dirty="0"/>
              <a:t> implements </a:t>
            </a:r>
            <a:r>
              <a:rPr lang="en-US" dirty="0" err="1"/>
              <a:t>CourseDao</a:t>
            </a:r>
            <a:r>
              <a:rPr lang="en-US" dirty="0"/>
              <a:t> {</a:t>
            </a:r>
          </a:p>
          <a:p>
            <a:pPr algn="l">
              <a:defRPr/>
            </a:pPr>
            <a:r>
              <a:rPr lang="en-US" dirty="0"/>
              <a:t>    private </a:t>
            </a:r>
            <a:r>
              <a:rPr lang="en-US" dirty="0" err="1"/>
              <a:t>SessionFactory</a:t>
            </a:r>
            <a:r>
              <a:rPr lang="en-US" dirty="0"/>
              <a:t> </a:t>
            </a:r>
            <a:r>
              <a:rPr lang="en-US" dirty="0" err="1"/>
              <a:t>sessionFactory</a:t>
            </a:r>
            <a:r>
              <a:rPr lang="en-US" dirty="0"/>
              <a:t>;</a:t>
            </a:r>
          </a:p>
          <a:p>
            <a:pPr algn="l">
              <a:defRPr/>
            </a:pPr>
            <a:endParaRPr lang="en-US" dirty="0"/>
          </a:p>
          <a:p>
            <a:pPr algn="l">
              <a:defRPr/>
            </a:pPr>
            <a:r>
              <a:rPr lang="en-US" dirty="0"/>
              <a:t>   public void </a:t>
            </a:r>
            <a:r>
              <a:rPr lang="en-US" dirty="0" err="1"/>
              <a:t>setSessionFactory</a:t>
            </a:r>
            <a:r>
              <a:rPr lang="en-US" dirty="0"/>
              <a:t>(</a:t>
            </a:r>
            <a:r>
              <a:rPr lang="en-US" dirty="0" err="1"/>
              <a:t>SessionFactory</a:t>
            </a:r>
            <a:r>
              <a:rPr lang="en-US" dirty="0"/>
              <a:t> </a:t>
            </a:r>
            <a:r>
              <a:rPr lang="en-US" dirty="0" err="1"/>
              <a:t>sessionFactory</a:t>
            </a:r>
            <a:r>
              <a:rPr lang="en-US" dirty="0"/>
              <a:t>) {</a:t>
            </a:r>
          </a:p>
          <a:p>
            <a:pPr algn="l">
              <a:defRPr/>
            </a:pPr>
            <a:r>
              <a:rPr lang="en-US" dirty="0"/>
              <a:t>	</a:t>
            </a:r>
            <a:r>
              <a:rPr lang="en-US" dirty="0" err="1"/>
              <a:t>this.sessionFactory</a:t>
            </a:r>
            <a:r>
              <a:rPr lang="en-US" dirty="0"/>
              <a:t> = </a:t>
            </a:r>
            <a:r>
              <a:rPr lang="en-US" dirty="0" err="1"/>
              <a:t>sessionFactory</a:t>
            </a:r>
            <a:r>
              <a:rPr lang="en-US" dirty="0"/>
              <a:t>;</a:t>
            </a:r>
          </a:p>
          <a:p>
            <a:pPr algn="l">
              <a:defRPr/>
            </a:pPr>
            <a:r>
              <a:rPr lang="en-US" dirty="0"/>
              <a:t>}</a:t>
            </a:r>
          </a:p>
          <a:p>
            <a:pPr algn="l">
              <a:defRPr/>
            </a:pPr>
            <a:r>
              <a:rPr lang="en-US" dirty="0"/>
              <a:t>...</a:t>
            </a:r>
          </a:p>
          <a:p>
            <a:pPr algn="l">
              <a:defRPr/>
            </a:pPr>
            <a:r>
              <a:rPr lang="en-US" dirty="0"/>
              <a:t>}</a:t>
            </a:r>
          </a:p>
        </p:txBody>
      </p:sp>
      <p:sp>
        <p:nvSpPr>
          <p:cNvPr id="7" name="Content Placeholder 1"/>
          <p:cNvSpPr>
            <a:spLocks noGrp="1"/>
          </p:cNvSpPr>
          <p:nvPr>
            <p:ph idx="1"/>
          </p:nvPr>
        </p:nvSpPr>
        <p:spPr>
          <a:xfrm>
            <a:off x="228600" y="1447800"/>
            <a:ext cx="8686800" cy="4946650"/>
          </a:xfrm>
        </p:spPr>
        <p:txBody>
          <a:bodyPr/>
          <a:lstStyle/>
          <a:p>
            <a:r>
              <a:rPr lang="en-US" dirty="0"/>
              <a:t>Configuring Hibernate Session Factory</a:t>
            </a:r>
          </a:p>
          <a:p>
            <a:endParaRPr lang="en-US" dirty="0"/>
          </a:p>
        </p:txBody>
      </p:sp>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282</a:t>
            </a:fld>
            <a:endParaRPr lang="en-US" sz="1400" dirty="0"/>
          </a:p>
        </p:txBody>
      </p:sp>
    </p:spTree>
    <p:extLst>
      <p:ext uri="{BB962C8B-B14F-4D97-AF65-F5344CB8AC3E}">
        <p14:creationId xmlns:p14="http://schemas.microsoft.com/office/powerpoint/2010/main" val="394764910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EEE1A4B3-91BA-489B-8F11-51B1B4DE9BD6}" type="slidenum">
              <a:rPr lang="en-US" b="0" smtClean="0">
                <a:solidFill>
                  <a:srgbClr val="000000"/>
                </a:solidFill>
                <a:latin typeface="Verdana" pitchFamily="34" charset="0"/>
              </a:rPr>
              <a:pPr eaLnBrk="1" hangingPunct="1"/>
              <a:t>283</a:t>
            </a:fld>
            <a:endParaRPr lang="en-US" b="0" smtClean="0">
              <a:solidFill>
                <a:srgbClr val="000000"/>
              </a:solidFill>
              <a:latin typeface="Verdana" pitchFamily="34" charset="0"/>
            </a:endParaRPr>
          </a:p>
        </p:txBody>
      </p:sp>
      <p:sp>
        <p:nvSpPr>
          <p:cNvPr id="20484" name="Rectangle 4"/>
          <p:cNvSpPr>
            <a:spLocks noChangeArrowheads="1"/>
          </p:cNvSpPr>
          <p:nvPr/>
        </p:nvSpPr>
        <p:spPr bwMode="auto">
          <a:xfrm>
            <a:off x="152400" y="1524000"/>
            <a:ext cx="8763000" cy="403225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sz="1600" dirty="0"/>
              <a:t>&lt;beans </a:t>
            </a:r>
            <a:r>
              <a:rPr lang="en-US" sz="1600" dirty="0" err="1"/>
              <a:t>xmlns</a:t>
            </a:r>
            <a:r>
              <a:rPr lang="en-US" sz="1600" dirty="0"/>
              <a:t>="http://www.springframework.org/schema/beans"</a:t>
            </a:r>
          </a:p>
          <a:p>
            <a:pPr algn="l">
              <a:defRPr/>
            </a:pPr>
            <a:r>
              <a:rPr lang="en-US" sz="1600" dirty="0"/>
              <a:t>     </a:t>
            </a:r>
            <a:r>
              <a:rPr lang="en-US" sz="1600" dirty="0" err="1"/>
              <a:t>xmlns:xsi</a:t>
            </a:r>
            <a:r>
              <a:rPr lang="en-US" sz="1600" dirty="0"/>
              <a:t>="http://www.w3.org/2001/XMLSchema-instance"</a:t>
            </a:r>
          </a:p>
          <a:p>
            <a:pPr algn="l">
              <a:defRPr/>
            </a:pPr>
            <a:r>
              <a:rPr lang="en-US" sz="1600" dirty="0"/>
              <a:t>     </a:t>
            </a:r>
            <a:r>
              <a:rPr lang="en-US" sz="1600" dirty="0" err="1"/>
              <a:t>xsi:schemaLocation</a:t>
            </a:r>
            <a:r>
              <a:rPr lang="en-US" sz="1600" dirty="0"/>
              <a:t>="http://www.springframework.org/schema/beans</a:t>
            </a:r>
          </a:p>
          <a:p>
            <a:pPr algn="l">
              <a:defRPr/>
            </a:pPr>
            <a:r>
              <a:rPr lang="en-US" sz="1600" dirty="0"/>
              <a:t>              http://www.springframework.org/schema/beans/spring-beans-3.0.xsd"&gt;</a:t>
            </a:r>
          </a:p>
          <a:p>
            <a:pPr algn="l">
              <a:defRPr/>
            </a:pPr>
            <a:endParaRPr lang="en-US" sz="1600" dirty="0"/>
          </a:p>
          <a:p>
            <a:pPr algn="l">
              <a:defRPr/>
            </a:pPr>
            <a:r>
              <a:rPr lang="en-US" sz="1600" dirty="0"/>
              <a:t>&lt;bean id="</a:t>
            </a:r>
            <a:r>
              <a:rPr lang="en-US" sz="1600" dirty="0" err="1"/>
              <a:t>sessionFactory</a:t>
            </a:r>
            <a:r>
              <a:rPr lang="en-US" sz="1600" dirty="0"/>
              <a:t>“    </a:t>
            </a:r>
          </a:p>
          <a:p>
            <a:pPr algn="l">
              <a:defRPr/>
            </a:pPr>
            <a:r>
              <a:rPr lang="en-US" sz="1600" dirty="0"/>
              <a:t>                     class="org.springframework.orm.hibernate3.LocalSessionFactoryBean"&gt;</a:t>
            </a:r>
          </a:p>
          <a:p>
            <a:pPr algn="l">
              <a:defRPr/>
            </a:pPr>
            <a:r>
              <a:rPr lang="en-US" sz="1600" dirty="0"/>
              <a:t>         &lt;property name="</a:t>
            </a:r>
            <a:r>
              <a:rPr lang="en-US" sz="1600" dirty="0" err="1"/>
              <a:t>configLocation</a:t>
            </a:r>
            <a:r>
              <a:rPr lang="en-US" sz="1600" dirty="0"/>
              <a:t>" value="</a:t>
            </a:r>
            <a:r>
              <a:rPr lang="en-US" sz="1600" dirty="0" err="1"/>
              <a:t>classpath:hibernate.cfg.xml</a:t>
            </a:r>
            <a:r>
              <a:rPr lang="en-US" sz="1600" dirty="0"/>
              <a:t>" /&gt;</a:t>
            </a:r>
          </a:p>
          <a:p>
            <a:pPr algn="l">
              <a:defRPr/>
            </a:pPr>
            <a:r>
              <a:rPr lang="en-US" sz="1600" dirty="0"/>
              <a:t>&lt;/bean&gt;</a:t>
            </a:r>
          </a:p>
          <a:p>
            <a:pPr algn="l">
              <a:defRPr/>
            </a:pPr>
            <a:endParaRPr lang="en-US" sz="1600" dirty="0"/>
          </a:p>
          <a:p>
            <a:pPr algn="l">
              <a:defRPr/>
            </a:pPr>
            <a:r>
              <a:rPr lang="en-US" sz="1600" dirty="0"/>
              <a:t>&lt;bean id="</a:t>
            </a:r>
            <a:r>
              <a:rPr lang="en-US" sz="1600" dirty="0" err="1"/>
              <a:t>courseDao</a:t>
            </a:r>
            <a:r>
              <a:rPr lang="en-US" sz="1600" dirty="0"/>
              <a:t>” </a:t>
            </a:r>
          </a:p>
          <a:p>
            <a:pPr algn="l">
              <a:defRPr/>
            </a:pPr>
            <a:r>
              <a:rPr lang="en-US" sz="1600" dirty="0"/>
              <a:t> class="</a:t>
            </a:r>
            <a:r>
              <a:rPr lang="en-US" sz="1600" dirty="0" err="1"/>
              <a:t>com.spring.hibernate.HibernateCourseDao</a:t>
            </a:r>
            <a:r>
              <a:rPr lang="en-US" sz="1600" dirty="0"/>
              <a:t>“&gt;</a:t>
            </a:r>
          </a:p>
          <a:p>
            <a:pPr algn="l">
              <a:defRPr/>
            </a:pPr>
            <a:r>
              <a:rPr lang="en-US" sz="1600" dirty="0"/>
              <a:t>       &lt;property name="</a:t>
            </a:r>
            <a:r>
              <a:rPr lang="en-US" sz="1600" dirty="0" err="1"/>
              <a:t>sessionFactory</a:t>
            </a:r>
            <a:r>
              <a:rPr lang="en-US" sz="1600" dirty="0"/>
              <a:t>" ref="</a:t>
            </a:r>
            <a:r>
              <a:rPr lang="en-US" sz="1600" dirty="0" err="1"/>
              <a:t>sessionFactory</a:t>
            </a:r>
            <a:r>
              <a:rPr lang="en-US" sz="1600" dirty="0"/>
              <a:t>" /&gt;</a:t>
            </a:r>
          </a:p>
          <a:p>
            <a:pPr algn="l">
              <a:defRPr/>
            </a:pPr>
            <a:r>
              <a:rPr lang="en-US" sz="1600" dirty="0"/>
              <a:t>&lt;/bean&gt;</a:t>
            </a:r>
          </a:p>
          <a:p>
            <a:pPr algn="l">
              <a:defRPr/>
            </a:pPr>
            <a:endParaRPr lang="en-US" sz="1600" dirty="0"/>
          </a:p>
          <a:p>
            <a:pPr algn="l">
              <a:defRPr/>
            </a:pPr>
            <a:r>
              <a:rPr lang="en-US" sz="1600" dirty="0"/>
              <a:t>&lt;/beans&gt;</a:t>
            </a:r>
          </a:p>
        </p:txBody>
      </p:sp>
      <p:sp>
        <p:nvSpPr>
          <p:cNvPr id="2" name="Title 1"/>
          <p:cNvSpPr>
            <a:spLocks noGrp="1"/>
          </p:cNvSpPr>
          <p:nvPr>
            <p:ph type="title"/>
          </p:nvPr>
        </p:nvSpPr>
        <p:spPr>
          <a:xfrm>
            <a:off x="1295400" y="76200"/>
            <a:ext cx="7772400" cy="1143000"/>
          </a:xfrm>
        </p:spPr>
        <p:txBody>
          <a:bodyPr/>
          <a:lstStyle/>
          <a:p>
            <a:r>
              <a:rPr lang="en-US" sz="3600" dirty="0">
                <a:solidFill>
                  <a:schemeClr val="tx2"/>
                </a:solidFill>
              </a:rPr>
              <a:t>Configuring a Hibernate Session Factory in </a:t>
            </a:r>
            <a:r>
              <a:rPr lang="en-US" sz="3600" dirty="0" smtClean="0">
                <a:solidFill>
                  <a:schemeClr val="tx2"/>
                </a:solidFill>
              </a:rPr>
              <a:t>Spring (Contd.)</a:t>
            </a:r>
            <a:endParaRPr lang="en-US" sz="3600" dirty="0"/>
          </a:p>
        </p:txBody>
      </p:sp>
      <p:sp>
        <p:nvSpPr>
          <p:cNvPr id="5"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283</a:t>
            </a:fld>
            <a:endParaRPr lang="en-US" sz="1400" dirty="0"/>
          </a:p>
        </p:txBody>
      </p:sp>
    </p:spTree>
    <p:extLst>
      <p:ext uri="{BB962C8B-B14F-4D97-AF65-F5344CB8AC3E}">
        <p14:creationId xmlns:p14="http://schemas.microsoft.com/office/powerpoint/2010/main" val="286820464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371600" y="76200"/>
            <a:ext cx="7772400" cy="1143000"/>
          </a:xfrm>
        </p:spPr>
        <p:txBody>
          <a:bodyPr/>
          <a:lstStyle/>
          <a:p>
            <a:r>
              <a:rPr lang="en-US" sz="3600" dirty="0"/>
              <a:t>Configuring a Hibernate Session Factory in </a:t>
            </a:r>
            <a:r>
              <a:rPr lang="en-US" sz="3600" dirty="0" smtClean="0"/>
              <a:t>Spring (Contd.) </a:t>
            </a:r>
          </a:p>
        </p:txBody>
      </p:sp>
      <p:sp>
        <p:nvSpPr>
          <p:cNvPr id="23555"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C8D108A-4A6B-4029-AE41-AB430288580A}" type="slidenum">
              <a:rPr lang="en-US" b="0" smtClean="0">
                <a:solidFill>
                  <a:srgbClr val="000000"/>
                </a:solidFill>
                <a:latin typeface="Verdana" pitchFamily="34" charset="0"/>
              </a:rPr>
              <a:pPr eaLnBrk="1" hangingPunct="1"/>
              <a:t>284</a:t>
            </a:fld>
            <a:endParaRPr lang="en-US" b="0" smtClean="0">
              <a:solidFill>
                <a:srgbClr val="000000"/>
              </a:solidFill>
              <a:latin typeface="Verdana" pitchFamily="34" charset="0"/>
            </a:endParaRPr>
          </a:p>
        </p:txBody>
      </p:sp>
      <p:sp>
        <p:nvSpPr>
          <p:cNvPr id="21508" name="Rectangle 4"/>
          <p:cNvSpPr>
            <a:spLocks noChangeArrowheads="1"/>
          </p:cNvSpPr>
          <p:nvPr/>
        </p:nvSpPr>
        <p:spPr bwMode="auto">
          <a:xfrm>
            <a:off x="381000" y="1524000"/>
            <a:ext cx="7924800" cy="2862322"/>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t>public class Main {</a:t>
            </a:r>
          </a:p>
          <a:p>
            <a:pPr algn="l">
              <a:defRPr/>
            </a:pPr>
            <a:endParaRPr lang="en-US" dirty="0"/>
          </a:p>
          <a:p>
            <a:pPr algn="l">
              <a:defRPr/>
            </a:pPr>
            <a:r>
              <a:rPr lang="en-US" dirty="0"/>
              <a:t>public static void main(String[] </a:t>
            </a:r>
            <a:r>
              <a:rPr lang="en-US" dirty="0" err="1"/>
              <a:t>args</a:t>
            </a:r>
            <a:r>
              <a:rPr lang="en-US" dirty="0"/>
              <a:t>) {</a:t>
            </a:r>
          </a:p>
          <a:p>
            <a:pPr algn="l">
              <a:defRPr/>
            </a:pPr>
            <a:endParaRPr lang="en-US" dirty="0"/>
          </a:p>
          <a:p>
            <a:pPr algn="l">
              <a:defRPr/>
            </a:pPr>
            <a:r>
              <a:rPr lang="en-US" dirty="0" err="1"/>
              <a:t>ApplicationContext</a:t>
            </a:r>
            <a:r>
              <a:rPr lang="en-US" dirty="0"/>
              <a:t> context =</a:t>
            </a:r>
          </a:p>
          <a:p>
            <a:pPr algn="l">
              <a:defRPr/>
            </a:pPr>
            <a:r>
              <a:rPr lang="en-US" dirty="0"/>
              <a:t>	new </a:t>
            </a:r>
            <a:r>
              <a:rPr lang="en-US" dirty="0" err="1"/>
              <a:t>ClassPathXmlApplicationContext</a:t>
            </a:r>
            <a:r>
              <a:rPr lang="en-US" dirty="0"/>
              <a:t>("beans-hibernate.xml");</a:t>
            </a:r>
          </a:p>
          <a:p>
            <a:pPr algn="l">
              <a:defRPr/>
            </a:pPr>
            <a:r>
              <a:rPr lang="en-US" dirty="0" err="1"/>
              <a:t>CourseDao</a:t>
            </a:r>
            <a:r>
              <a:rPr lang="en-US" dirty="0"/>
              <a:t> </a:t>
            </a:r>
            <a:r>
              <a:rPr lang="en-US" dirty="0" err="1"/>
              <a:t>courseDao</a:t>
            </a:r>
            <a:r>
              <a:rPr lang="en-US" dirty="0"/>
              <a:t> = (</a:t>
            </a:r>
            <a:r>
              <a:rPr lang="en-US" dirty="0" err="1"/>
              <a:t>CourseDao</a:t>
            </a:r>
            <a:r>
              <a:rPr lang="en-US" dirty="0"/>
              <a:t>) </a:t>
            </a:r>
            <a:r>
              <a:rPr lang="en-US" dirty="0" err="1"/>
              <a:t>context.getBean</a:t>
            </a:r>
            <a:r>
              <a:rPr lang="en-US" dirty="0"/>
              <a:t>("</a:t>
            </a:r>
            <a:r>
              <a:rPr lang="en-US" dirty="0" err="1"/>
              <a:t>courseDao</a:t>
            </a:r>
            <a:r>
              <a:rPr lang="en-US" dirty="0"/>
              <a:t>");</a:t>
            </a:r>
          </a:p>
          <a:p>
            <a:pPr algn="l">
              <a:defRPr/>
            </a:pPr>
            <a:r>
              <a:rPr lang="en-US" dirty="0"/>
              <a:t>...</a:t>
            </a:r>
          </a:p>
          <a:p>
            <a:pPr algn="l">
              <a:defRPr/>
            </a:pPr>
            <a:r>
              <a:rPr lang="en-US" dirty="0"/>
              <a:t>}</a:t>
            </a:r>
          </a:p>
          <a:p>
            <a:pPr algn="l">
              <a:defRPr/>
            </a:pPr>
            <a:r>
              <a:rPr lang="en-US" dirty="0"/>
              <a:t>}</a:t>
            </a:r>
          </a:p>
        </p:txBody>
      </p:sp>
      <p:sp>
        <p:nvSpPr>
          <p:cNvPr id="5"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284</a:t>
            </a:fld>
            <a:endParaRPr lang="en-US" sz="1400" dirty="0"/>
          </a:p>
        </p:txBody>
      </p:sp>
    </p:spTree>
    <p:extLst>
      <p:ext uri="{BB962C8B-B14F-4D97-AF65-F5344CB8AC3E}">
        <p14:creationId xmlns:p14="http://schemas.microsoft.com/office/powerpoint/2010/main" val="2904015096"/>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95400" y="76200"/>
            <a:ext cx="8229600" cy="1143000"/>
          </a:xfrm>
        </p:spPr>
        <p:txBody>
          <a:bodyPr/>
          <a:lstStyle/>
          <a:p>
            <a:r>
              <a:rPr lang="en-US" sz="3600" dirty="0" smtClean="0"/>
              <a:t>Configuring a Hibernate </a:t>
            </a:r>
            <a:br>
              <a:rPr lang="en-US" sz="3600" dirty="0" smtClean="0"/>
            </a:br>
            <a:r>
              <a:rPr lang="en-US" sz="3600" dirty="0" smtClean="0"/>
              <a:t>Session Factory in Spring (Contd.)</a:t>
            </a:r>
          </a:p>
        </p:txBody>
      </p:sp>
      <p:sp>
        <p:nvSpPr>
          <p:cNvPr id="24579" name="Content Placeholder 2"/>
          <p:cNvSpPr>
            <a:spLocks noGrp="1"/>
          </p:cNvSpPr>
          <p:nvPr>
            <p:ph idx="1"/>
          </p:nvPr>
        </p:nvSpPr>
        <p:spPr>
          <a:xfrm>
            <a:off x="76200" y="1447800"/>
            <a:ext cx="8686800" cy="838200"/>
          </a:xfrm>
        </p:spPr>
        <p:txBody>
          <a:bodyPr/>
          <a:lstStyle/>
          <a:p>
            <a:r>
              <a:rPr lang="en-US" dirty="0" smtClean="0"/>
              <a:t>You can even ignore the Hibernate configuration file by merging all the configurations into </a:t>
            </a:r>
            <a:r>
              <a:rPr lang="en-US" dirty="0" err="1" smtClean="0"/>
              <a:t>LocalSessionFactoryBean</a:t>
            </a:r>
            <a:r>
              <a:rPr lang="en-US" dirty="0" smtClean="0"/>
              <a:t>.</a:t>
            </a:r>
          </a:p>
          <a:p>
            <a:pPr>
              <a:buFont typeface="Wingdings" pitchFamily="2" charset="2"/>
              <a:buNone/>
            </a:pPr>
            <a:endParaRPr lang="en-US" dirty="0" smtClean="0"/>
          </a:p>
        </p:txBody>
      </p:sp>
      <p:sp>
        <p:nvSpPr>
          <p:cNvPr id="2458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EF58C542-75FD-4217-8D9B-28BFFE5439EC}" type="slidenum">
              <a:rPr lang="en-US" b="0" smtClean="0">
                <a:solidFill>
                  <a:srgbClr val="000000"/>
                </a:solidFill>
                <a:latin typeface="Verdana" pitchFamily="34" charset="0"/>
              </a:rPr>
              <a:pPr eaLnBrk="1" hangingPunct="1"/>
              <a:t>285</a:t>
            </a:fld>
            <a:endParaRPr lang="en-US" b="0" smtClean="0">
              <a:solidFill>
                <a:srgbClr val="000000"/>
              </a:solidFill>
              <a:latin typeface="Verdana" pitchFamily="34" charset="0"/>
            </a:endParaRPr>
          </a:p>
        </p:txBody>
      </p:sp>
      <p:sp>
        <p:nvSpPr>
          <p:cNvPr id="7" name="Rectangle 4"/>
          <p:cNvSpPr>
            <a:spLocks noChangeArrowheads="1"/>
          </p:cNvSpPr>
          <p:nvPr/>
        </p:nvSpPr>
        <p:spPr bwMode="auto">
          <a:xfrm>
            <a:off x="457200" y="2414587"/>
            <a:ext cx="8610600" cy="4062413"/>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t>&lt;</a:t>
            </a:r>
            <a:r>
              <a:rPr lang="en-US" sz="1600" dirty="0"/>
              <a:t>bean id="</a:t>
            </a:r>
            <a:r>
              <a:rPr lang="en-US" sz="1600" dirty="0" err="1"/>
              <a:t>sessionFactory</a:t>
            </a:r>
            <a:r>
              <a:rPr lang="en-US" sz="1600" dirty="0"/>
              <a:t>“</a:t>
            </a:r>
          </a:p>
          <a:p>
            <a:pPr algn="l">
              <a:defRPr/>
            </a:pPr>
            <a:r>
              <a:rPr lang="en-US" sz="1600" dirty="0"/>
              <a:t>       class="org.springframework.orm.hibernate3.LocalSessionFactoryBean"&gt;</a:t>
            </a:r>
          </a:p>
          <a:p>
            <a:pPr algn="l">
              <a:defRPr/>
            </a:pPr>
            <a:r>
              <a:rPr lang="en-US" sz="1600" dirty="0"/>
              <a:t>      &lt;property name="</a:t>
            </a:r>
            <a:r>
              <a:rPr lang="en-US" sz="1600" dirty="0" err="1"/>
              <a:t>dataSource</a:t>
            </a:r>
            <a:r>
              <a:rPr lang="en-US" sz="1600" dirty="0"/>
              <a:t>" ref="</a:t>
            </a:r>
            <a:r>
              <a:rPr lang="en-US" sz="1600" dirty="0" err="1"/>
              <a:t>dataSource</a:t>
            </a:r>
            <a:r>
              <a:rPr lang="en-US" sz="1600" dirty="0"/>
              <a:t>" /&gt;</a:t>
            </a:r>
          </a:p>
          <a:p>
            <a:pPr algn="l">
              <a:defRPr/>
            </a:pPr>
            <a:r>
              <a:rPr lang="en-US" sz="1600" dirty="0"/>
              <a:t>      &lt;property name="</a:t>
            </a:r>
            <a:r>
              <a:rPr lang="en-US" sz="1600" dirty="0" err="1"/>
              <a:t>mappingResources</a:t>
            </a:r>
            <a:r>
              <a:rPr lang="en-US" sz="1600" dirty="0"/>
              <a:t>"&gt;</a:t>
            </a:r>
          </a:p>
          <a:p>
            <a:pPr algn="l">
              <a:defRPr/>
            </a:pPr>
            <a:r>
              <a:rPr lang="en-US" sz="1600" dirty="0"/>
              <a:t>        &lt;list&gt;</a:t>
            </a:r>
          </a:p>
          <a:p>
            <a:pPr algn="l">
              <a:defRPr/>
            </a:pPr>
            <a:r>
              <a:rPr lang="en-US" sz="1600" dirty="0"/>
              <a:t>           &lt;value&gt;com/spring/hibernate/</a:t>
            </a:r>
            <a:r>
              <a:rPr lang="en-US" sz="1600" dirty="0" err="1"/>
              <a:t>Course.hbm.xml</a:t>
            </a:r>
            <a:r>
              <a:rPr lang="en-US" sz="1600" dirty="0"/>
              <a:t>&lt;/value&gt;</a:t>
            </a:r>
          </a:p>
          <a:p>
            <a:pPr algn="l">
              <a:defRPr/>
            </a:pPr>
            <a:r>
              <a:rPr lang="en-US" sz="1600" dirty="0"/>
              <a:t>       &lt;/list&gt;</a:t>
            </a:r>
          </a:p>
          <a:p>
            <a:pPr algn="l">
              <a:defRPr/>
            </a:pPr>
            <a:r>
              <a:rPr lang="en-US" sz="1600" dirty="0"/>
              <a:t>     &lt;/property&gt;</a:t>
            </a:r>
          </a:p>
          <a:p>
            <a:pPr algn="l">
              <a:defRPr/>
            </a:pPr>
            <a:r>
              <a:rPr lang="en-US" sz="1600" dirty="0"/>
              <a:t>    &lt;property name="</a:t>
            </a:r>
            <a:r>
              <a:rPr lang="en-US" sz="1600" dirty="0" err="1"/>
              <a:t>hibernateProperties</a:t>
            </a:r>
            <a:r>
              <a:rPr lang="en-US" sz="1600" dirty="0"/>
              <a:t>"&gt;</a:t>
            </a:r>
          </a:p>
          <a:p>
            <a:pPr algn="l">
              <a:defRPr/>
            </a:pPr>
            <a:r>
              <a:rPr lang="en-US" sz="1600" dirty="0"/>
              <a:t>       &lt;props&gt;</a:t>
            </a:r>
          </a:p>
          <a:p>
            <a:pPr algn="l">
              <a:defRPr/>
            </a:pPr>
            <a:r>
              <a:rPr lang="en-US" sz="1600" dirty="0"/>
              <a:t>           &lt;prop key="</a:t>
            </a:r>
            <a:r>
              <a:rPr lang="en-US" sz="1600" dirty="0" err="1"/>
              <a:t>hibernate.dialect</a:t>
            </a:r>
            <a:r>
              <a:rPr lang="en-US" sz="1600" dirty="0"/>
              <a:t>"&gt;</a:t>
            </a:r>
            <a:r>
              <a:rPr lang="en-US" sz="1600" dirty="0" err="1"/>
              <a:t>org.hibernate.dialect.DerbyDialect</a:t>
            </a:r>
            <a:r>
              <a:rPr lang="en-US" sz="1600" dirty="0"/>
              <a:t>&lt;/prop&gt;</a:t>
            </a:r>
          </a:p>
          <a:p>
            <a:pPr algn="l">
              <a:defRPr/>
            </a:pPr>
            <a:r>
              <a:rPr lang="en-US" sz="1600" dirty="0"/>
              <a:t>           &lt;prop key="</a:t>
            </a:r>
            <a:r>
              <a:rPr lang="en-US" sz="1600" dirty="0" err="1"/>
              <a:t>hibernate.show_sql</a:t>
            </a:r>
            <a:r>
              <a:rPr lang="en-US" sz="1600" dirty="0"/>
              <a:t>"&gt;true&lt;/prop&gt;</a:t>
            </a:r>
          </a:p>
          <a:p>
            <a:pPr algn="l">
              <a:defRPr/>
            </a:pPr>
            <a:r>
              <a:rPr lang="en-US" sz="1600" dirty="0"/>
              <a:t>           &lt;prop key="hibernate.hbm2ddl.auto"&gt;update&lt;/prop&gt;</a:t>
            </a:r>
          </a:p>
          <a:p>
            <a:pPr algn="l">
              <a:defRPr/>
            </a:pPr>
            <a:r>
              <a:rPr lang="en-US" sz="1600" dirty="0"/>
              <a:t>     &lt;/props&gt;</a:t>
            </a:r>
          </a:p>
          <a:p>
            <a:pPr algn="l">
              <a:defRPr/>
            </a:pPr>
            <a:r>
              <a:rPr lang="en-US" sz="1600" dirty="0"/>
              <a:t>   &lt;/property&gt;</a:t>
            </a:r>
          </a:p>
          <a:p>
            <a:pPr algn="l">
              <a:defRPr/>
            </a:pPr>
            <a:r>
              <a:rPr lang="en-US" sz="1600" dirty="0"/>
              <a:t>&lt;/bean&gt;</a:t>
            </a:r>
          </a:p>
        </p:txBody>
      </p:sp>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285</a:t>
            </a:fld>
            <a:endParaRPr lang="en-US" sz="1400" dirty="0"/>
          </a:p>
        </p:txBody>
      </p:sp>
    </p:spTree>
    <p:extLst>
      <p:ext uri="{BB962C8B-B14F-4D97-AF65-F5344CB8AC3E}">
        <p14:creationId xmlns:p14="http://schemas.microsoft.com/office/powerpoint/2010/main" val="417554618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279BC44-EFD1-4DE8-BA7E-A6F6978AF0EE}" type="slidenum">
              <a:rPr lang="en-US" b="0" smtClean="0">
                <a:solidFill>
                  <a:srgbClr val="000000"/>
                </a:solidFill>
                <a:latin typeface="Verdana" pitchFamily="34" charset="0"/>
              </a:rPr>
              <a:pPr eaLnBrk="1" hangingPunct="1"/>
              <a:t>286</a:t>
            </a:fld>
            <a:endParaRPr lang="en-US" b="0" smtClean="0">
              <a:solidFill>
                <a:srgbClr val="000000"/>
              </a:solidFill>
              <a:latin typeface="Verdana" pitchFamily="34" charset="0"/>
            </a:endParaRPr>
          </a:p>
        </p:txBody>
      </p:sp>
      <p:sp>
        <p:nvSpPr>
          <p:cNvPr id="25603" name="Rectangle 2"/>
          <p:cNvSpPr>
            <a:spLocks noGrp="1" noChangeArrowheads="1"/>
          </p:cNvSpPr>
          <p:nvPr>
            <p:ph type="title"/>
          </p:nvPr>
        </p:nvSpPr>
        <p:spPr>
          <a:xfrm>
            <a:off x="1371600" y="76200"/>
            <a:ext cx="7543800" cy="1143000"/>
          </a:xfrm>
        </p:spPr>
        <p:txBody>
          <a:bodyPr/>
          <a:lstStyle/>
          <a:p>
            <a:r>
              <a:rPr lang="en-US" sz="3600" dirty="0"/>
              <a:t>Learn How - Demonstration</a:t>
            </a:r>
            <a:endParaRPr lang="en-US" sz="3600" dirty="0" smtClean="0"/>
          </a:p>
        </p:txBody>
      </p:sp>
      <p:sp>
        <p:nvSpPr>
          <p:cNvPr id="25604" name="Rectangle 3"/>
          <p:cNvSpPr>
            <a:spLocks noGrp="1" noChangeArrowheads="1"/>
          </p:cNvSpPr>
          <p:nvPr>
            <p:ph type="body" idx="1"/>
          </p:nvPr>
        </p:nvSpPr>
        <p:spPr>
          <a:xfrm>
            <a:off x="228600" y="1447800"/>
            <a:ext cx="8686800" cy="4946650"/>
          </a:xfrm>
        </p:spPr>
        <p:txBody>
          <a:bodyPr/>
          <a:lstStyle/>
          <a:p>
            <a:pPr eaLnBrk="1" hangingPunct="1"/>
            <a:r>
              <a:rPr lang="en-US" dirty="0" smtClean="0"/>
              <a:t>Configuring  Hibernate Session Factory in Spring</a:t>
            </a:r>
          </a:p>
          <a:p>
            <a:pPr eaLnBrk="1" hangingPunct="1"/>
            <a:r>
              <a:rPr lang="en-US" dirty="0" smtClean="0"/>
              <a:t>Refer to  beans-hibernate.xml file  in the project Spring3Dao</a:t>
            </a:r>
          </a:p>
        </p:txBody>
      </p:sp>
      <p:pic>
        <p:nvPicPr>
          <p:cNvPr id="2560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050" y="28575"/>
            <a:ext cx="996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6"/>
          <p:cNvPicPr>
            <a:picLocks noChangeAspect="1" noChangeArrowheads="1"/>
          </p:cNvPicPr>
          <p:nvPr/>
        </p:nvPicPr>
        <p:blipFill>
          <a:blip r:embed="rId3" cstate="print"/>
          <a:srcRect/>
          <a:stretch>
            <a:fillRect/>
          </a:stretch>
        </p:blipFill>
        <p:spPr bwMode="auto">
          <a:xfrm>
            <a:off x="3352800" y="3429000"/>
            <a:ext cx="1752600" cy="1419225"/>
          </a:xfrm>
          <a:prstGeom prst="rect">
            <a:avLst/>
          </a:prstGeom>
          <a:noFill/>
          <a:ln w="9525" algn="ctr">
            <a:noFill/>
            <a:miter lim="800000"/>
            <a:headEnd/>
            <a:tailEnd/>
          </a:ln>
        </p:spPr>
      </p:pic>
      <p:sp>
        <p:nvSpPr>
          <p:cNvPr id="8"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286</a:t>
            </a:fld>
            <a:endParaRPr lang="en-US" sz="1400" dirty="0"/>
          </a:p>
        </p:txBody>
      </p:sp>
    </p:spTree>
    <p:extLst>
      <p:ext uri="{BB962C8B-B14F-4D97-AF65-F5344CB8AC3E}">
        <p14:creationId xmlns:p14="http://schemas.microsoft.com/office/powerpoint/2010/main" val="219280169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28600" y="1447800"/>
            <a:ext cx="8686800" cy="4946650"/>
          </a:xfrm>
        </p:spPr>
        <p:txBody>
          <a:bodyPr/>
          <a:lstStyle/>
          <a:p>
            <a:r>
              <a:rPr smtClean="0"/>
              <a:t>State whether the given statement is True or False: Spring provides factory methods to create the Hibernate Session factory and inject it between multiple beans.</a:t>
            </a:r>
          </a:p>
          <a:p>
            <a:pPr lvl="2">
              <a:buFont typeface="Arial" pitchFamily="34" charset="0"/>
              <a:buChar char="–"/>
              <a:defRPr/>
            </a:pPr>
            <a:r>
              <a:rPr sz="2400" smtClean="0"/>
              <a:t>Type in your response in the chat window.</a:t>
            </a:r>
          </a:p>
          <a:p>
            <a:pPr lvl="2">
              <a:buFont typeface="Arial" pitchFamily="34" charset="0"/>
              <a:buChar char="–"/>
              <a:defRPr/>
            </a:pPr>
            <a:r>
              <a:rPr sz="2400" smtClean="0"/>
              <a:t>When asked, submit your response.</a:t>
            </a:r>
          </a:p>
          <a:p>
            <a:pPr lvl="2">
              <a:buFont typeface="Arial" pitchFamily="34" charset="0"/>
              <a:buChar char="–"/>
              <a:defRPr/>
            </a:pPr>
            <a:r>
              <a:rPr sz="2400" smtClean="0"/>
              <a:t>Begin now.</a:t>
            </a:r>
          </a:p>
          <a:p>
            <a:endParaRPr lang="en-US" dirty="0"/>
          </a:p>
        </p:txBody>
      </p:sp>
      <p:sp>
        <p:nvSpPr>
          <p:cNvPr id="2" name="Title 1"/>
          <p:cNvSpPr>
            <a:spLocks noGrp="1"/>
          </p:cNvSpPr>
          <p:nvPr>
            <p:ph type="title"/>
          </p:nvPr>
        </p:nvSpPr>
        <p:spPr>
          <a:xfrm>
            <a:off x="1371600" y="76200"/>
            <a:ext cx="7543800" cy="1066800"/>
          </a:xfrm>
        </p:spPr>
        <p:txBody>
          <a:bodyPr/>
          <a:lstStyle/>
          <a:p>
            <a:r>
              <a:rPr lang="en-US" dirty="0" smtClean="0">
                <a:solidFill>
                  <a:schemeClr val="tx2"/>
                </a:solidFill>
              </a:rPr>
              <a:t>Interactive Activity</a:t>
            </a:r>
            <a:endParaRPr lang="en-US" dirty="0">
              <a:solidFill>
                <a:schemeClr val="tx2"/>
              </a:solidFill>
            </a:endParaRPr>
          </a:p>
        </p:txBody>
      </p:sp>
      <p:sp>
        <p:nvSpPr>
          <p:cNvPr id="4" name="Slide Number Placeholder 3"/>
          <p:cNvSpPr>
            <a:spLocks noGrp="1"/>
          </p:cNvSpPr>
          <p:nvPr>
            <p:ph type="sldNum" sz="quarter" idx="10"/>
          </p:nvPr>
        </p:nvSpPr>
        <p:spPr/>
        <p:txBody>
          <a:bodyPr/>
          <a:lstStyle/>
          <a:p>
            <a:fld id="{47ED8886-DB3B-44F4-9A80-E6A224679F20}" type="slidenum">
              <a:rPr lang="en-US" smtClean="0"/>
              <a:pPr/>
              <a:t>287</a:t>
            </a:fld>
            <a:endParaRPr lang="en-US" dirty="0"/>
          </a:p>
        </p:txBody>
      </p:sp>
      <p:pic>
        <p:nvPicPr>
          <p:cNvPr id="5" name="Picture 2" descr="C:\Documents and Settings\148282\Desktop\interactive-Activity.png"/>
          <p:cNvPicPr>
            <a:picLocks noChangeAspect="1" noChangeArrowheads="1"/>
          </p:cNvPicPr>
          <p:nvPr/>
        </p:nvPicPr>
        <p:blipFill>
          <a:blip r:embed="rId3" cstate="print"/>
          <a:srcRect/>
          <a:stretch>
            <a:fillRect/>
          </a:stretch>
        </p:blipFill>
        <p:spPr bwMode="auto">
          <a:xfrm>
            <a:off x="7402417" y="0"/>
            <a:ext cx="1165439" cy="1275296"/>
          </a:xfrm>
          <a:prstGeom prst="rect">
            <a:avLst/>
          </a:prstGeom>
          <a:noFill/>
          <a:effectLst>
            <a:outerShdw blurRad="50800" dist="38100" dir="5400000" algn="t" rotWithShape="0">
              <a:prstClr val="black">
                <a:alpha val="40000"/>
              </a:prstClr>
            </a:outerShdw>
          </a:effectLst>
        </p:spPr>
      </p:pic>
      <p:sp>
        <p:nvSpPr>
          <p:cNvPr id="7" name="Slide Number Placeholder 8"/>
          <p:cNvSpPr txBox="1">
            <a:spLocks/>
          </p:cNvSpPr>
          <p:nvPr/>
        </p:nvSpPr>
        <p:spPr>
          <a:xfrm>
            <a:off x="76200" y="6432158"/>
            <a:ext cx="553212" cy="276999"/>
          </a:xfrm>
          <a:prstGeom prst="rect">
            <a:avLst/>
          </a:prstGeom>
          <a:ln/>
        </p:spPr>
        <p:txBody>
          <a:bodyPr/>
          <a:lstStyle>
            <a:defPPr>
              <a:defRPr lang="en-US"/>
            </a:defPPr>
            <a:lvl1pPr marL="0" algn="l" defTabSz="914400" rtl="0" eaLnBrk="1" latinLnBrk="0" hangingPunct="1">
              <a:defRPr sz="1400" b="0" kern="1200">
                <a:solidFill>
                  <a:srgbClr val="A446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CB22A88-73BA-4B00-905C-A309951F5147}" type="slidenum">
              <a:rPr lang="en-US" smtClean="0"/>
              <a:pPr>
                <a:defRPr/>
              </a:pPr>
              <a:t>287</a:t>
            </a:fld>
            <a:endParaRPr lang="en-US" dirty="0"/>
          </a:p>
        </p:txBody>
      </p:sp>
    </p:spTree>
    <p:extLst>
      <p:ext uri="{BB962C8B-B14F-4D97-AF65-F5344CB8AC3E}">
        <p14:creationId xmlns:p14="http://schemas.microsoft.com/office/powerpoint/2010/main" val="21144208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371600" y="76200"/>
            <a:ext cx="7543800" cy="1143000"/>
          </a:xfrm>
        </p:spPr>
        <p:txBody>
          <a:bodyPr/>
          <a:lstStyle/>
          <a:p>
            <a:r>
              <a:rPr lang="en-US" sz="3600" dirty="0" smtClean="0"/>
              <a:t>Hibernate Template (Contd.)</a:t>
            </a:r>
          </a:p>
        </p:txBody>
      </p:sp>
      <p:sp>
        <p:nvSpPr>
          <p:cNvPr id="26627" name="Content Placeholder 2"/>
          <p:cNvSpPr>
            <a:spLocks noGrp="1"/>
          </p:cNvSpPr>
          <p:nvPr>
            <p:ph idx="1"/>
          </p:nvPr>
        </p:nvSpPr>
        <p:spPr>
          <a:xfrm>
            <a:off x="152400" y="1447800"/>
            <a:ext cx="8686800" cy="1295400"/>
          </a:xfrm>
        </p:spPr>
        <p:txBody>
          <a:bodyPr/>
          <a:lstStyle/>
          <a:p>
            <a:r>
              <a:rPr lang="en-US" dirty="0" smtClean="0"/>
              <a:t>Spring defines the </a:t>
            </a:r>
            <a:r>
              <a:rPr lang="en-US" dirty="0" err="1" smtClean="0"/>
              <a:t>HibernateTemplate</a:t>
            </a:r>
            <a:r>
              <a:rPr lang="en-US" dirty="0" smtClean="0"/>
              <a:t> classes to provide template methods for different types of Hibernate operations to minimize the effort involved in using them.</a:t>
            </a:r>
          </a:p>
        </p:txBody>
      </p:sp>
      <p:sp>
        <p:nvSpPr>
          <p:cNvPr id="2662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2AF8108-EE30-4D37-A178-CE7CE34B0D1E}" type="slidenum">
              <a:rPr lang="en-US" b="0" smtClean="0">
                <a:solidFill>
                  <a:srgbClr val="000000"/>
                </a:solidFill>
                <a:latin typeface="Verdana" pitchFamily="34" charset="0"/>
              </a:rPr>
              <a:pPr eaLnBrk="1" hangingPunct="1"/>
              <a:t>288</a:t>
            </a:fld>
            <a:endParaRPr lang="en-US" b="0" smtClean="0">
              <a:solidFill>
                <a:srgbClr val="000000"/>
              </a:solidFill>
              <a:latin typeface="Verdana" pitchFamily="34" charset="0"/>
            </a:endParaRPr>
          </a:p>
        </p:txBody>
      </p:sp>
      <p:sp>
        <p:nvSpPr>
          <p:cNvPr id="7" name="Rectangle 4"/>
          <p:cNvSpPr>
            <a:spLocks noChangeArrowheads="1"/>
          </p:cNvSpPr>
          <p:nvPr/>
        </p:nvSpPr>
        <p:spPr bwMode="auto">
          <a:xfrm>
            <a:off x="457200" y="2819400"/>
            <a:ext cx="8458200" cy="353943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sz="1600" b="0" dirty="0"/>
              <a:t>public class </a:t>
            </a:r>
            <a:r>
              <a:rPr lang="en-US" sz="1600" b="0" dirty="0" err="1"/>
              <a:t>HibernateCourseDao</a:t>
            </a:r>
            <a:r>
              <a:rPr lang="en-US" sz="1600" b="0" dirty="0"/>
              <a:t> implements </a:t>
            </a:r>
            <a:r>
              <a:rPr lang="en-US" sz="1600" b="0" dirty="0" err="1"/>
              <a:t>CourseDao</a:t>
            </a:r>
            <a:r>
              <a:rPr lang="en-US" sz="1600" b="0" dirty="0"/>
              <a:t> {</a:t>
            </a:r>
          </a:p>
          <a:p>
            <a:pPr algn="l">
              <a:defRPr/>
            </a:pPr>
            <a:r>
              <a:rPr lang="en-US" sz="1600" b="0" dirty="0"/>
              <a:t>    private </a:t>
            </a:r>
            <a:r>
              <a:rPr lang="en-US" sz="1600" b="0" dirty="0" err="1"/>
              <a:t>HibernateTemplate</a:t>
            </a:r>
            <a:r>
              <a:rPr lang="en-US" sz="1600" b="0" dirty="0"/>
              <a:t> </a:t>
            </a:r>
            <a:r>
              <a:rPr lang="en-US" sz="1600" b="0" dirty="0" err="1"/>
              <a:t>hibernateTemplate</a:t>
            </a:r>
            <a:r>
              <a:rPr lang="en-US" sz="1600" b="0" dirty="0"/>
              <a:t>;</a:t>
            </a:r>
          </a:p>
          <a:p>
            <a:pPr algn="l">
              <a:defRPr/>
            </a:pPr>
            <a:r>
              <a:rPr lang="en-US" sz="1600" b="0" dirty="0"/>
              <a:t>    </a:t>
            </a:r>
          </a:p>
          <a:p>
            <a:pPr algn="l">
              <a:defRPr/>
            </a:pPr>
            <a:r>
              <a:rPr lang="en-US" sz="1600" b="0" dirty="0"/>
              <a:t>    public void </a:t>
            </a:r>
            <a:r>
              <a:rPr lang="en-US" sz="1600" b="0" dirty="0" err="1"/>
              <a:t>setHibernateTemplate</a:t>
            </a:r>
            <a:r>
              <a:rPr lang="en-US" sz="1600" b="0" dirty="0"/>
              <a:t>(</a:t>
            </a:r>
            <a:r>
              <a:rPr lang="en-US" sz="1600" b="0" dirty="0" err="1"/>
              <a:t>HibernateTemplate</a:t>
            </a:r>
            <a:r>
              <a:rPr lang="en-US" sz="1600" b="0" dirty="0"/>
              <a:t> </a:t>
            </a:r>
            <a:r>
              <a:rPr lang="en-US" sz="1600" b="0" dirty="0" err="1"/>
              <a:t>hibernateTemplate</a:t>
            </a:r>
            <a:r>
              <a:rPr lang="en-US" sz="1600" b="0" dirty="0"/>
              <a:t>) {</a:t>
            </a:r>
          </a:p>
          <a:p>
            <a:pPr algn="l">
              <a:defRPr/>
            </a:pPr>
            <a:r>
              <a:rPr lang="en-US" sz="1600" b="0" dirty="0"/>
              <a:t>        </a:t>
            </a:r>
            <a:r>
              <a:rPr lang="en-US" sz="1600" b="0" dirty="0" err="1"/>
              <a:t>this.hibernateTemplate</a:t>
            </a:r>
            <a:r>
              <a:rPr lang="en-US" sz="1600" b="0" dirty="0"/>
              <a:t> = </a:t>
            </a:r>
            <a:r>
              <a:rPr lang="en-US" sz="1600" b="0" dirty="0" err="1"/>
              <a:t>hibernateTemplate</a:t>
            </a:r>
            <a:r>
              <a:rPr lang="en-US" sz="1600" b="0" dirty="0"/>
              <a:t>;</a:t>
            </a:r>
          </a:p>
          <a:p>
            <a:pPr algn="l">
              <a:defRPr/>
            </a:pPr>
            <a:r>
              <a:rPr lang="en-US" sz="1600" b="0" dirty="0"/>
              <a:t>    }</a:t>
            </a:r>
          </a:p>
          <a:p>
            <a:pPr algn="l">
              <a:defRPr/>
            </a:pPr>
            <a:r>
              <a:rPr lang="en-US" sz="1600" b="0" dirty="0"/>
              <a:t>    public void store(Course </a:t>
            </a:r>
            <a:r>
              <a:rPr lang="en-US" sz="1600" b="0" dirty="0" err="1"/>
              <a:t>course</a:t>
            </a:r>
            <a:r>
              <a:rPr lang="en-US" sz="1600" b="0" dirty="0"/>
              <a:t>) {</a:t>
            </a:r>
          </a:p>
          <a:p>
            <a:pPr algn="l">
              <a:defRPr/>
            </a:pPr>
            <a:r>
              <a:rPr lang="en-US" sz="1600" b="0" dirty="0"/>
              <a:t>       </a:t>
            </a:r>
            <a:r>
              <a:rPr lang="en-US" sz="1600" b="0" dirty="0" err="1"/>
              <a:t>hibernateTemplate.saveOrUpdate</a:t>
            </a:r>
            <a:r>
              <a:rPr lang="en-US" sz="1600" b="0" dirty="0"/>
              <a:t>(course);</a:t>
            </a:r>
          </a:p>
          <a:p>
            <a:pPr algn="l">
              <a:defRPr/>
            </a:pPr>
            <a:r>
              <a:rPr lang="en-US" sz="1600" b="0" dirty="0"/>
              <a:t>   }</a:t>
            </a:r>
          </a:p>
          <a:p>
            <a:pPr algn="l">
              <a:defRPr/>
            </a:pPr>
            <a:r>
              <a:rPr lang="en-US" sz="1600" b="0" dirty="0"/>
              <a:t>   public void delete(Long </a:t>
            </a:r>
            <a:r>
              <a:rPr lang="en-US" sz="1600" b="0" dirty="0" err="1"/>
              <a:t>courseId</a:t>
            </a:r>
            <a:r>
              <a:rPr lang="en-US" sz="1600" b="0" dirty="0"/>
              <a:t>) {</a:t>
            </a:r>
          </a:p>
          <a:p>
            <a:pPr algn="l">
              <a:defRPr/>
            </a:pPr>
            <a:r>
              <a:rPr lang="en-US" sz="1600" b="0" dirty="0"/>
              <a:t>       Course </a:t>
            </a:r>
            <a:r>
              <a:rPr lang="en-US" sz="1600" b="0" dirty="0" err="1"/>
              <a:t>course</a:t>
            </a:r>
            <a:r>
              <a:rPr lang="en-US" sz="1600" b="0" dirty="0"/>
              <a:t> = (Course) </a:t>
            </a:r>
            <a:r>
              <a:rPr lang="en-US" sz="1600" b="0" dirty="0" err="1"/>
              <a:t>hibernateTemplate.get</a:t>
            </a:r>
            <a:r>
              <a:rPr lang="en-US" sz="1600" b="0" dirty="0"/>
              <a:t>(</a:t>
            </a:r>
            <a:r>
              <a:rPr lang="en-US" sz="1600" b="0" dirty="0" err="1"/>
              <a:t>Course.class</a:t>
            </a:r>
            <a:r>
              <a:rPr lang="en-US" sz="1600" b="0" dirty="0"/>
              <a:t>, </a:t>
            </a:r>
            <a:r>
              <a:rPr lang="en-US" sz="1600" b="0" dirty="0" err="1"/>
              <a:t>courseId</a:t>
            </a:r>
            <a:r>
              <a:rPr lang="en-US" sz="1600" b="0" dirty="0"/>
              <a:t>);</a:t>
            </a:r>
          </a:p>
          <a:p>
            <a:pPr algn="l">
              <a:defRPr/>
            </a:pPr>
            <a:r>
              <a:rPr lang="en-US" sz="1600" b="0" dirty="0"/>
              <a:t>   </a:t>
            </a:r>
            <a:r>
              <a:rPr lang="en-US" sz="1600" b="0" dirty="0" err="1"/>
              <a:t>hibernateTemplate.delete</a:t>
            </a:r>
            <a:r>
              <a:rPr lang="en-US" sz="1600" b="0" dirty="0"/>
              <a:t>(course);</a:t>
            </a:r>
          </a:p>
          <a:p>
            <a:pPr algn="l">
              <a:defRPr/>
            </a:pPr>
            <a:r>
              <a:rPr lang="en-US" sz="1600" b="0" dirty="0"/>
              <a:t>}</a:t>
            </a:r>
          </a:p>
          <a:p>
            <a:pPr algn="l">
              <a:defRPr/>
            </a:pPr>
            <a:r>
              <a:rPr lang="en-US" sz="1600" b="0" dirty="0"/>
              <a:t>… }</a:t>
            </a:r>
          </a:p>
        </p:txBody>
      </p:sp>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288</a:t>
            </a:fld>
            <a:endParaRPr lang="en-US" sz="1400" dirty="0"/>
          </a:p>
        </p:txBody>
      </p:sp>
    </p:spTree>
    <p:extLst>
      <p:ext uri="{BB962C8B-B14F-4D97-AF65-F5344CB8AC3E}">
        <p14:creationId xmlns:p14="http://schemas.microsoft.com/office/powerpoint/2010/main" val="106426811"/>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371600" y="76200"/>
            <a:ext cx="7543800" cy="1143000"/>
          </a:xfrm>
        </p:spPr>
        <p:txBody>
          <a:bodyPr/>
          <a:lstStyle/>
          <a:p>
            <a:r>
              <a:rPr lang="en-US" sz="3600" dirty="0" smtClean="0"/>
              <a:t>Hibernate Template (Contd.)</a:t>
            </a:r>
          </a:p>
        </p:txBody>
      </p:sp>
      <p:sp>
        <p:nvSpPr>
          <p:cNvPr id="27651"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3299EEE9-10B2-4B7B-B849-3BD2CA626B5A}" type="slidenum">
              <a:rPr lang="en-US" b="0" smtClean="0">
                <a:solidFill>
                  <a:srgbClr val="000000"/>
                </a:solidFill>
                <a:latin typeface="Verdana" pitchFamily="34" charset="0"/>
              </a:rPr>
              <a:pPr eaLnBrk="1" hangingPunct="1"/>
              <a:t>289</a:t>
            </a:fld>
            <a:endParaRPr lang="en-US" b="0" smtClean="0">
              <a:solidFill>
                <a:srgbClr val="000000"/>
              </a:solidFill>
              <a:latin typeface="Verdana" pitchFamily="34" charset="0"/>
            </a:endParaRPr>
          </a:p>
        </p:txBody>
      </p:sp>
      <p:sp>
        <p:nvSpPr>
          <p:cNvPr id="6" name="Rectangle 4"/>
          <p:cNvSpPr>
            <a:spLocks noChangeArrowheads="1"/>
          </p:cNvSpPr>
          <p:nvPr/>
        </p:nvSpPr>
        <p:spPr bwMode="auto">
          <a:xfrm>
            <a:off x="228600" y="1647825"/>
            <a:ext cx="8686800" cy="4524375"/>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sz="1600" b="0" dirty="0"/>
              <a:t>&lt;beans </a:t>
            </a:r>
            <a:r>
              <a:rPr lang="en-US" sz="1600" b="0" dirty="0" err="1"/>
              <a:t>xmlns</a:t>
            </a:r>
            <a:r>
              <a:rPr lang="en-US" sz="1600" b="0" dirty="0"/>
              <a:t>="http://www.springframework.org/schema/beans"</a:t>
            </a:r>
          </a:p>
          <a:p>
            <a:pPr algn="l">
              <a:defRPr/>
            </a:pPr>
            <a:r>
              <a:rPr lang="en-US" sz="1600" b="0" dirty="0"/>
              <a:t>   </a:t>
            </a:r>
            <a:r>
              <a:rPr lang="en-US" sz="1600" b="0" dirty="0" err="1"/>
              <a:t>xmlns:xsi</a:t>
            </a:r>
            <a:r>
              <a:rPr lang="en-US" sz="1600" b="0" dirty="0"/>
              <a:t>="http://www.w3.org/2001/XMLSchema-instance"</a:t>
            </a:r>
          </a:p>
          <a:p>
            <a:pPr algn="l">
              <a:defRPr/>
            </a:pPr>
            <a:r>
              <a:rPr lang="en-US" sz="1600" b="0" dirty="0"/>
              <a:t>   </a:t>
            </a:r>
            <a:r>
              <a:rPr lang="en-US" sz="1600" b="0" dirty="0" err="1"/>
              <a:t>xmlns:tx</a:t>
            </a:r>
            <a:r>
              <a:rPr lang="en-US" sz="1600" b="0" dirty="0"/>
              <a:t>="http://www.springframework.org/schema/tx"</a:t>
            </a:r>
          </a:p>
          <a:p>
            <a:pPr algn="l">
              <a:defRPr/>
            </a:pPr>
            <a:r>
              <a:rPr lang="en-US" sz="1600" b="0" dirty="0"/>
              <a:t>   </a:t>
            </a:r>
            <a:r>
              <a:rPr lang="en-US" sz="1600" b="0" dirty="0" err="1"/>
              <a:t>xsi:schemaLocation</a:t>
            </a:r>
            <a:r>
              <a:rPr lang="en-US" sz="1600" b="0" dirty="0"/>
              <a:t>="http://www.springframework.org/schema/beans</a:t>
            </a:r>
          </a:p>
          <a:p>
            <a:pPr algn="l">
              <a:defRPr/>
            </a:pPr>
            <a:r>
              <a:rPr lang="en-US" sz="1600" b="0" dirty="0"/>
              <a:t>   http://www.springframework.org/schema/beans/spring-beans-3.0.xsd</a:t>
            </a:r>
          </a:p>
          <a:p>
            <a:pPr algn="l">
              <a:defRPr/>
            </a:pPr>
            <a:r>
              <a:rPr lang="en-US" sz="1600" b="0" dirty="0"/>
              <a:t>   http://www.springframework.org/schema/tx</a:t>
            </a:r>
          </a:p>
          <a:p>
            <a:pPr algn="l">
              <a:defRPr/>
            </a:pPr>
            <a:r>
              <a:rPr lang="en-US" sz="1600" b="0" dirty="0"/>
              <a:t>   http://www.springframework.org/schema/tx/spring-tx-3.0.xsd"&gt;</a:t>
            </a:r>
          </a:p>
          <a:p>
            <a:pPr algn="l">
              <a:defRPr/>
            </a:pPr>
            <a:r>
              <a:rPr lang="en-US" sz="1600" b="0" dirty="0"/>
              <a:t>…</a:t>
            </a:r>
          </a:p>
          <a:p>
            <a:pPr algn="l">
              <a:defRPr/>
            </a:pPr>
            <a:r>
              <a:rPr lang="en-US" sz="1600" b="0" dirty="0"/>
              <a:t>  &lt;bean id="</a:t>
            </a:r>
            <a:r>
              <a:rPr lang="en-US" sz="1600" b="0" dirty="0" err="1"/>
              <a:t>hibernateTemplate</a:t>
            </a:r>
            <a:r>
              <a:rPr lang="en-US" sz="1600" b="0" dirty="0"/>
              <a:t>"</a:t>
            </a:r>
          </a:p>
          <a:p>
            <a:pPr algn="l">
              <a:defRPr/>
            </a:pPr>
            <a:r>
              <a:rPr lang="en-US" sz="1600" b="0" dirty="0"/>
              <a:t>      class="org.springframework.orm.hibernate3.HibernateTemplate"&gt;</a:t>
            </a:r>
          </a:p>
          <a:p>
            <a:pPr algn="l">
              <a:defRPr/>
            </a:pPr>
            <a:r>
              <a:rPr lang="en-US" sz="1600" b="0" dirty="0"/>
              <a:t>      &lt;property name="</a:t>
            </a:r>
            <a:r>
              <a:rPr lang="en-US" sz="1600" b="0" dirty="0" err="1"/>
              <a:t>sessionFactory</a:t>
            </a:r>
            <a:r>
              <a:rPr lang="en-US" sz="1600" b="0" dirty="0"/>
              <a:t>" ref="</a:t>
            </a:r>
            <a:r>
              <a:rPr lang="en-US" sz="1600" b="0" dirty="0" err="1"/>
              <a:t>sessionFactory</a:t>
            </a:r>
            <a:r>
              <a:rPr lang="en-US" sz="1600" b="0" dirty="0"/>
              <a:t>" /&gt;</a:t>
            </a:r>
          </a:p>
          <a:p>
            <a:pPr algn="l">
              <a:defRPr/>
            </a:pPr>
            <a:r>
              <a:rPr lang="en-US" sz="1600" b="0" dirty="0"/>
              <a:t>  &lt;/bean&gt;</a:t>
            </a:r>
          </a:p>
          <a:p>
            <a:pPr algn="l">
              <a:defRPr/>
            </a:pPr>
            <a:r>
              <a:rPr lang="en-US" sz="1600" b="0" dirty="0"/>
              <a:t>  &lt;bean name="</a:t>
            </a:r>
            <a:r>
              <a:rPr lang="en-US" sz="1600" b="0" dirty="0" err="1"/>
              <a:t>courseDao</a:t>
            </a:r>
            <a:r>
              <a:rPr lang="en-US" sz="1600" b="0" dirty="0"/>
              <a:t>"</a:t>
            </a:r>
          </a:p>
          <a:p>
            <a:pPr algn="l">
              <a:defRPr/>
            </a:pPr>
            <a:r>
              <a:rPr lang="en-US" sz="1600" b="0" dirty="0"/>
              <a:t>     class="</a:t>
            </a:r>
            <a:r>
              <a:rPr lang="en-US" sz="1600" b="0" dirty="0" err="1"/>
              <a:t>com.spring.course.HibernateCourseDao</a:t>
            </a:r>
            <a:r>
              <a:rPr lang="en-US" sz="1600" b="0" dirty="0"/>
              <a:t>"&gt;</a:t>
            </a:r>
          </a:p>
          <a:p>
            <a:pPr algn="l">
              <a:defRPr/>
            </a:pPr>
            <a:r>
              <a:rPr lang="en-US" sz="1600" b="0" dirty="0"/>
              <a:t>     &lt;property name="</a:t>
            </a:r>
            <a:r>
              <a:rPr lang="en-US" sz="1600" b="0" dirty="0" err="1"/>
              <a:t>hibernateTemplate</a:t>
            </a:r>
            <a:r>
              <a:rPr lang="en-US" sz="1600" b="0" dirty="0"/>
              <a:t>" ref="</a:t>
            </a:r>
            <a:r>
              <a:rPr lang="en-US" sz="1600" b="0" dirty="0" err="1"/>
              <a:t>hibernateTemplate</a:t>
            </a:r>
            <a:r>
              <a:rPr lang="en-US" sz="1600" b="0" dirty="0"/>
              <a:t>" /&gt;</a:t>
            </a:r>
          </a:p>
          <a:p>
            <a:pPr algn="l">
              <a:defRPr/>
            </a:pPr>
            <a:r>
              <a:rPr lang="en-US" sz="1600" b="0" dirty="0"/>
              <a:t>  &lt;/bean&gt;</a:t>
            </a:r>
          </a:p>
          <a:p>
            <a:pPr algn="l">
              <a:defRPr/>
            </a:pPr>
            <a:r>
              <a:rPr lang="en-US" sz="1600" b="0" dirty="0"/>
              <a:t>&lt;/beans&gt;</a:t>
            </a:r>
          </a:p>
          <a:p>
            <a:pPr algn="l">
              <a:defRPr/>
            </a:pPr>
            <a:endParaRPr lang="en-US" sz="1600" b="0" dirty="0"/>
          </a:p>
        </p:txBody>
      </p:sp>
      <p:sp>
        <p:nvSpPr>
          <p:cNvPr id="5"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289</a:t>
            </a:fld>
            <a:endParaRPr lang="en-US" sz="1400" dirty="0"/>
          </a:p>
        </p:txBody>
      </p:sp>
    </p:spTree>
    <p:extLst>
      <p:ext uri="{BB962C8B-B14F-4D97-AF65-F5344CB8AC3E}">
        <p14:creationId xmlns:p14="http://schemas.microsoft.com/office/powerpoint/2010/main" val="864417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Welcome Break</a:t>
            </a:r>
            <a:endParaRPr lang="en-US" sz="3400" dirty="0">
              <a:solidFill>
                <a:schemeClr val="tx2">
                  <a:lumMod val="75000"/>
                </a:schemeClr>
              </a:solidFill>
            </a:endParaRPr>
          </a:p>
        </p:txBody>
      </p:sp>
      <p:pic>
        <p:nvPicPr>
          <p:cNvPr id="5" name="Picture 20"/>
          <p:cNvPicPr>
            <a:picLocks noChangeAspect="1" noChangeArrowheads="1"/>
          </p:cNvPicPr>
          <p:nvPr/>
        </p:nvPicPr>
        <p:blipFill>
          <a:blip r:embed="rId2" cstate="print"/>
          <a:srcRect/>
          <a:stretch>
            <a:fillRect/>
          </a:stretch>
        </p:blipFill>
        <p:spPr bwMode="auto">
          <a:xfrm>
            <a:off x="4191000" y="2743200"/>
            <a:ext cx="963613" cy="1066800"/>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29</a:t>
            </a:fld>
            <a:endParaRPr lang="en-US" sz="1400" dirty="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371600" y="76200"/>
            <a:ext cx="7543800" cy="1143000"/>
          </a:xfrm>
        </p:spPr>
        <p:txBody>
          <a:bodyPr/>
          <a:lstStyle/>
          <a:p>
            <a:r>
              <a:rPr lang="en-US" sz="3600" dirty="0" smtClean="0"/>
              <a:t>Hibernate Template (Contd.)</a:t>
            </a:r>
          </a:p>
        </p:txBody>
      </p:sp>
      <p:sp>
        <p:nvSpPr>
          <p:cNvPr id="2867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0D87D5CB-BA5E-4117-9CD0-2D3868D43BAE}" type="slidenum">
              <a:rPr lang="en-US" b="0" smtClean="0">
                <a:solidFill>
                  <a:srgbClr val="000000"/>
                </a:solidFill>
                <a:latin typeface="Verdana" pitchFamily="34" charset="0"/>
              </a:rPr>
              <a:pPr eaLnBrk="1" hangingPunct="1"/>
              <a:t>290</a:t>
            </a:fld>
            <a:endParaRPr lang="en-US" b="0" smtClean="0">
              <a:solidFill>
                <a:srgbClr val="000000"/>
              </a:solidFill>
              <a:latin typeface="Verdana" pitchFamily="34" charset="0"/>
            </a:endParaRPr>
          </a:p>
        </p:txBody>
      </p:sp>
      <p:sp>
        <p:nvSpPr>
          <p:cNvPr id="8" name="Content Placeholder 2"/>
          <p:cNvSpPr>
            <a:spLocks noGrp="1"/>
          </p:cNvSpPr>
          <p:nvPr>
            <p:ph idx="1"/>
          </p:nvPr>
        </p:nvSpPr>
        <p:spPr>
          <a:xfrm>
            <a:off x="228600" y="1447800"/>
            <a:ext cx="8686800" cy="4946650"/>
          </a:xfrm>
        </p:spPr>
        <p:txBody>
          <a:bodyPr/>
          <a:lstStyle/>
          <a:p>
            <a:r>
              <a:rPr smtClean="0"/>
              <a:t>If you want to get access to the underlying Hibernate session in order to perform  native Hibernate, you can implement the </a:t>
            </a:r>
            <a:r>
              <a:rPr b="1" smtClean="0"/>
              <a:t>HibernateCallback </a:t>
            </a:r>
            <a:r>
              <a:rPr smtClean="0"/>
              <a:t>interface.</a:t>
            </a:r>
          </a:p>
          <a:p>
            <a:r>
              <a:rPr smtClean="0"/>
              <a:t>This will give you a chance to use any implementation-specific features directly if there is not sufficient support already available from the template implementations.</a:t>
            </a:r>
          </a:p>
        </p:txBody>
      </p:sp>
      <p:sp>
        <p:nvSpPr>
          <p:cNvPr id="9" name="Rectangle 4"/>
          <p:cNvSpPr>
            <a:spLocks noChangeArrowheads="1"/>
          </p:cNvSpPr>
          <p:nvPr/>
        </p:nvSpPr>
        <p:spPr bwMode="auto">
          <a:xfrm>
            <a:off x="685800" y="4216400"/>
            <a:ext cx="7924800" cy="203200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b="0" dirty="0" err="1"/>
              <a:t>hibernateTemplate.execute</a:t>
            </a:r>
            <a:r>
              <a:rPr lang="en-US" b="0" dirty="0"/>
              <a:t>(new </a:t>
            </a:r>
            <a:r>
              <a:rPr lang="en-US" b="0" dirty="0" err="1"/>
              <a:t>HibernateCallback</a:t>
            </a:r>
            <a:r>
              <a:rPr lang="en-US" b="0" dirty="0"/>
              <a:t>() {</a:t>
            </a:r>
          </a:p>
          <a:p>
            <a:pPr algn="l">
              <a:defRPr/>
            </a:pPr>
            <a:r>
              <a:rPr lang="en-US" b="0" dirty="0"/>
              <a:t>              public Object </a:t>
            </a:r>
            <a:r>
              <a:rPr lang="en-US" b="0" dirty="0" err="1"/>
              <a:t>doInHibernate</a:t>
            </a:r>
            <a:r>
              <a:rPr lang="en-US" b="0" dirty="0"/>
              <a:t>(Session </a:t>
            </a:r>
            <a:r>
              <a:rPr lang="en-US" b="0" dirty="0" err="1"/>
              <a:t>session</a:t>
            </a:r>
            <a:r>
              <a:rPr lang="en-US" b="0" dirty="0"/>
              <a:t>) throws     </a:t>
            </a:r>
          </a:p>
          <a:p>
            <a:pPr algn="l">
              <a:defRPr/>
            </a:pPr>
            <a:r>
              <a:rPr lang="en-US" b="0" dirty="0"/>
              <a:t>                                                         </a:t>
            </a:r>
            <a:r>
              <a:rPr lang="en-US" b="0" dirty="0" err="1"/>
              <a:t>HibernateException</a:t>
            </a:r>
            <a:r>
              <a:rPr lang="en-US" b="0" dirty="0"/>
              <a:t>, </a:t>
            </a:r>
            <a:r>
              <a:rPr lang="en-US" b="0" dirty="0" err="1"/>
              <a:t>SQLException</a:t>
            </a:r>
            <a:r>
              <a:rPr lang="en-US" b="0" dirty="0"/>
              <a:t> {</a:t>
            </a:r>
          </a:p>
          <a:p>
            <a:pPr algn="l">
              <a:defRPr/>
            </a:pPr>
            <a:r>
              <a:rPr lang="en-US" b="0" dirty="0"/>
              <a:t>// ... anything you can imagine doing can be done here.</a:t>
            </a:r>
          </a:p>
          <a:p>
            <a:pPr algn="l">
              <a:defRPr/>
            </a:pPr>
            <a:r>
              <a:rPr lang="en-US" b="0" dirty="0"/>
              <a:t>// Cache invalidation, for example…</a:t>
            </a:r>
          </a:p>
          <a:p>
            <a:pPr algn="l">
              <a:defRPr/>
            </a:pPr>
            <a:r>
              <a:rPr lang="en-US" b="0" dirty="0"/>
              <a:t>}</a:t>
            </a:r>
          </a:p>
          <a:p>
            <a:pPr algn="l">
              <a:defRPr/>
            </a:pPr>
            <a:r>
              <a:rPr lang="en-US" b="0" dirty="0"/>
              <a:t>};</a:t>
            </a:r>
          </a:p>
        </p:txBody>
      </p:sp>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290</a:t>
            </a:fld>
            <a:endParaRPr lang="en-US" sz="1400" dirty="0"/>
          </a:p>
        </p:txBody>
      </p:sp>
    </p:spTree>
    <p:extLst>
      <p:ext uri="{BB962C8B-B14F-4D97-AF65-F5344CB8AC3E}">
        <p14:creationId xmlns:p14="http://schemas.microsoft.com/office/powerpoint/2010/main" val="65923462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371600" y="76200"/>
            <a:ext cx="7543800" cy="1143000"/>
          </a:xfrm>
        </p:spPr>
        <p:txBody>
          <a:bodyPr/>
          <a:lstStyle/>
          <a:p>
            <a:r>
              <a:rPr lang="en-US" sz="3600" dirty="0" err="1" smtClean="0"/>
              <a:t>HibernateDaoSupport</a:t>
            </a:r>
            <a:endParaRPr lang="en-US" sz="3600" dirty="0" smtClean="0"/>
          </a:p>
        </p:txBody>
      </p:sp>
      <p:sp>
        <p:nvSpPr>
          <p:cNvPr id="29699" name="Slide Number Placeholder 3"/>
          <p:cNvSpPr>
            <a:spLocks noGrp="1"/>
          </p:cNvSpPr>
          <p:nvPr>
            <p:ph type="sldNum" sz="quarter" idx="4294967295"/>
          </p:nvPr>
        </p:nvSpPr>
        <p:spPr>
          <a:xfrm>
            <a:off x="8647113" y="6842125"/>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5640E160-6C4D-4A11-BA7B-FECD19B06139}" type="slidenum">
              <a:rPr lang="en-US" b="0" smtClean="0">
                <a:solidFill>
                  <a:srgbClr val="000000"/>
                </a:solidFill>
                <a:latin typeface="Verdana" pitchFamily="34" charset="0"/>
              </a:rPr>
              <a:pPr eaLnBrk="1" hangingPunct="1"/>
              <a:t>291</a:t>
            </a:fld>
            <a:endParaRPr lang="en-US" b="0" smtClean="0">
              <a:solidFill>
                <a:srgbClr val="000000"/>
              </a:solidFill>
              <a:latin typeface="Verdana" pitchFamily="34" charset="0"/>
            </a:endParaRPr>
          </a:p>
        </p:txBody>
      </p:sp>
      <p:pic>
        <p:nvPicPr>
          <p:cNvPr id="6" name="Picture 5"/>
          <p:cNvPicPr>
            <a:picLocks noChangeAspect="1" noChangeArrowheads="1"/>
          </p:cNvPicPr>
          <p:nvPr/>
        </p:nvPicPr>
        <p:blipFill>
          <a:blip r:embed="rId3" cstate="print"/>
          <a:srcRect/>
          <a:stretch>
            <a:fillRect/>
          </a:stretch>
        </p:blipFill>
        <p:spPr bwMode="auto">
          <a:xfrm>
            <a:off x="8074025" y="76200"/>
            <a:ext cx="841375" cy="1111250"/>
          </a:xfrm>
          <a:prstGeom prst="rect">
            <a:avLst/>
          </a:prstGeom>
          <a:noFill/>
          <a:ln w="9525" algn="ctr">
            <a:noFill/>
            <a:miter lim="800000"/>
            <a:headEnd/>
            <a:tailEnd/>
          </a:ln>
        </p:spPr>
      </p:pic>
      <p:sp>
        <p:nvSpPr>
          <p:cNvPr id="7" name="Rectangle 4"/>
          <p:cNvSpPr>
            <a:spLocks noChangeArrowheads="1"/>
          </p:cNvSpPr>
          <p:nvPr/>
        </p:nvSpPr>
        <p:spPr bwMode="auto">
          <a:xfrm>
            <a:off x="304800" y="1608137"/>
            <a:ext cx="8610600" cy="378618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sz="1600" dirty="0"/>
              <a:t>import org.springframework.orm.hibernate3.support.HibernateDaoSupport;</a:t>
            </a:r>
          </a:p>
          <a:p>
            <a:pPr algn="l">
              <a:defRPr/>
            </a:pPr>
            <a:endParaRPr lang="en-US" sz="1600" dirty="0"/>
          </a:p>
          <a:p>
            <a:pPr algn="l">
              <a:defRPr/>
            </a:pPr>
            <a:r>
              <a:rPr lang="en-US" sz="1600" dirty="0"/>
              <a:t>public class </a:t>
            </a:r>
            <a:r>
              <a:rPr lang="en-US" sz="1600" dirty="0" err="1"/>
              <a:t>HibernateCourseDao</a:t>
            </a:r>
            <a:r>
              <a:rPr lang="en-US" sz="1600" dirty="0"/>
              <a:t> extends </a:t>
            </a:r>
            <a:r>
              <a:rPr lang="en-US" sz="1600" dirty="0" err="1"/>
              <a:t>HibernateDaoSupport</a:t>
            </a:r>
            <a:r>
              <a:rPr lang="en-US" sz="1600" dirty="0"/>
              <a:t> implements</a:t>
            </a:r>
          </a:p>
          <a:p>
            <a:pPr algn="l">
              <a:defRPr/>
            </a:pPr>
            <a:r>
              <a:rPr lang="en-US" sz="1600" dirty="0"/>
              <a:t>							</a:t>
            </a:r>
            <a:r>
              <a:rPr lang="en-US" sz="1600" dirty="0" err="1"/>
              <a:t>CourseDao</a:t>
            </a:r>
            <a:r>
              <a:rPr lang="en-US" sz="1600" dirty="0"/>
              <a:t> {</a:t>
            </a:r>
          </a:p>
          <a:p>
            <a:pPr algn="l">
              <a:defRPr/>
            </a:pPr>
            <a:endParaRPr lang="en-US" sz="1600" dirty="0"/>
          </a:p>
          <a:p>
            <a:pPr algn="l">
              <a:defRPr/>
            </a:pPr>
            <a:r>
              <a:rPr lang="en-US" sz="1600" dirty="0"/>
              <a:t>   public void store(Course </a:t>
            </a:r>
            <a:r>
              <a:rPr lang="en-US" sz="1600" dirty="0" err="1"/>
              <a:t>course</a:t>
            </a:r>
            <a:r>
              <a:rPr lang="en-US" sz="1600" dirty="0"/>
              <a:t>) {</a:t>
            </a:r>
          </a:p>
          <a:p>
            <a:pPr algn="l">
              <a:defRPr/>
            </a:pPr>
            <a:r>
              <a:rPr lang="en-US" sz="1600" dirty="0"/>
              <a:t>          </a:t>
            </a:r>
            <a:r>
              <a:rPr lang="en-US" sz="1600" dirty="0" err="1"/>
              <a:t>getHibernateTemplate</a:t>
            </a:r>
            <a:r>
              <a:rPr lang="en-US" sz="1600" dirty="0"/>
              <a:t>().</a:t>
            </a:r>
            <a:r>
              <a:rPr lang="en-US" sz="1600" dirty="0" err="1"/>
              <a:t>saveOrUpdate</a:t>
            </a:r>
            <a:r>
              <a:rPr lang="en-US" sz="1600" dirty="0"/>
              <a:t>(course);</a:t>
            </a:r>
          </a:p>
          <a:p>
            <a:pPr algn="l">
              <a:defRPr/>
            </a:pPr>
            <a:r>
              <a:rPr lang="en-US" sz="1600" dirty="0"/>
              <a:t>   }</a:t>
            </a:r>
          </a:p>
          <a:p>
            <a:pPr algn="l">
              <a:defRPr/>
            </a:pPr>
            <a:endParaRPr lang="en-US" sz="1600" dirty="0"/>
          </a:p>
          <a:p>
            <a:pPr algn="l">
              <a:defRPr/>
            </a:pPr>
            <a:r>
              <a:rPr lang="en-US" sz="1600" dirty="0"/>
              <a:t>   public void delete(Long </a:t>
            </a:r>
            <a:r>
              <a:rPr lang="en-US" sz="1600" dirty="0" err="1"/>
              <a:t>courseId</a:t>
            </a:r>
            <a:r>
              <a:rPr lang="en-US" sz="1600" dirty="0"/>
              <a:t>) {</a:t>
            </a:r>
          </a:p>
          <a:p>
            <a:pPr algn="l">
              <a:defRPr/>
            </a:pPr>
            <a:r>
              <a:rPr lang="en-US" sz="1600" dirty="0"/>
              <a:t>          Course </a:t>
            </a:r>
            <a:r>
              <a:rPr lang="en-US" sz="1600" dirty="0" err="1"/>
              <a:t>course</a:t>
            </a:r>
            <a:r>
              <a:rPr lang="en-US" sz="1600" dirty="0"/>
              <a:t> = (Course) </a:t>
            </a:r>
            <a:r>
              <a:rPr lang="en-US" sz="1600" dirty="0" err="1"/>
              <a:t>getHibernateTemplate</a:t>
            </a:r>
            <a:r>
              <a:rPr lang="en-US" sz="1600" dirty="0"/>
              <a:t>().get(</a:t>
            </a:r>
            <a:r>
              <a:rPr lang="en-US" sz="1600" dirty="0" err="1"/>
              <a:t>Course.class,courseId</a:t>
            </a:r>
            <a:r>
              <a:rPr lang="en-US" sz="1600" dirty="0"/>
              <a:t>);</a:t>
            </a:r>
          </a:p>
          <a:p>
            <a:pPr algn="l">
              <a:defRPr/>
            </a:pPr>
            <a:r>
              <a:rPr lang="en-US" sz="1600" dirty="0"/>
              <a:t>          </a:t>
            </a:r>
            <a:r>
              <a:rPr lang="en-US" sz="1600" dirty="0" err="1"/>
              <a:t>getHibernateTemplate</a:t>
            </a:r>
            <a:r>
              <a:rPr lang="en-US" sz="1600" dirty="0"/>
              <a:t>().delete(course);</a:t>
            </a:r>
          </a:p>
          <a:p>
            <a:pPr algn="l">
              <a:defRPr/>
            </a:pPr>
            <a:r>
              <a:rPr lang="en-US" sz="1600" dirty="0"/>
              <a:t>}</a:t>
            </a:r>
          </a:p>
          <a:p>
            <a:pPr algn="l">
              <a:defRPr/>
            </a:pPr>
            <a:r>
              <a:rPr lang="en-US" sz="1600" dirty="0"/>
              <a:t>…</a:t>
            </a:r>
          </a:p>
          <a:p>
            <a:pPr algn="l">
              <a:defRPr/>
            </a:pPr>
            <a:r>
              <a:rPr lang="en-US" sz="1600" dirty="0"/>
              <a:t>}</a:t>
            </a:r>
          </a:p>
        </p:txBody>
      </p:sp>
      <p:sp>
        <p:nvSpPr>
          <p:cNvPr id="8" name="Rectangle 5"/>
          <p:cNvSpPr>
            <a:spLocks noChangeArrowheads="1"/>
          </p:cNvSpPr>
          <p:nvPr/>
        </p:nvSpPr>
        <p:spPr bwMode="auto">
          <a:xfrm>
            <a:off x="228600" y="5494337"/>
            <a:ext cx="8686800" cy="830263"/>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sz="1600" dirty="0"/>
              <a:t>&lt;bean name="</a:t>
            </a:r>
            <a:r>
              <a:rPr lang="en-US" sz="1600" dirty="0" err="1"/>
              <a:t>courseDao</a:t>
            </a:r>
            <a:r>
              <a:rPr lang="en-US" sz="1600" dirty="0"/>
              <a:t>” class="</a:t>
            </a:r>
            <a:r>
              <a:rPr lang="en-US" sz="1600" dirty="0" err="1"/>
              <a:t>com.spring.hibernate.HibernateCourseDao</a:t>
            </a:r>
            <a:r>
              <a:rPr lang="en-US" sz="1600" dirty="0"/>
              <a:t>"&gt;</a:t>
            </a:r>
          </a:p>
          <a:p>
            <a:pPr algn="l">
              <a:defRPr/>
            </a:pPr>
            <a:r>
              <a:rPr lang="en-US" sz="1600" dirty="0"/>
              <a:t>    &lt;property name="</a:t>
            </a:r>
            <a:r>
              <a:rPr lang="en-US" sz="1600" dirty="0" err="1"/>
              <a:t>sessionFactory</a:t>
            </a:r>
            <a:r>
              <a:rPr lang="en-US" sz="1600" dirty="0"/>
              <a:t>" ref="</a:t>
            </a:r>
            <a:r>
              <a:rPr lang="en-US" sz="1600" dirty="0" err="1"/>
              <a:t>sessionFactory</a:t>
            </a:r>
            <a:r>
              <a:rPr lang="en-US" sz="1600" dirty="0"/>
              <a:t>" /&gt;</a:t>
            </a:r>
          </a:p>
          <a:p>
            <a:pPr algn="l">
              <a:defRPr/>
            </a:pPr>
            <a:r>
              <a:rPr lang="en-US" sz="1600" dirty="0"/>
              <a:t>&lt;/bean&gt;</a:t>
            </a:r>
          </a:p>
        </p:txBody>
      </p:sp>
      <p:sp>
        <p:nvSpPr>
          <p:cNvPr id="9"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291</a:t>
            </a:fld>
            <a:endParaRPr lang="en-US" sz="1400" dirty="0"/>
          </a:p>
        </p:txBody>
      </p:sp>
    </p:spTree>
    <p:extLst>
      <p:ext uri="{BB962C8B-B14F-4D97-AF65-F5344CB8AC3E}">
        <p14:creationId xmlns:p14="http://schemas.microsoft.com/office/powerpoint/2010/main" val="405678735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371600" y="76200"/>
            <a:ext cx="7772400" cy="1089025"/>
          </a:xfrm>
        </p:spPr>
        <p:txBody>
          <a:bodyPr/>
          <a:lstStyle/>
          <a:p>
            <a:r>
              <a:rPr lang="en-US" sz="3600" dirty="0" err="1" smtClean="0">
                <a:solidFill>
                  <a:schemeClr val="tx2"/>
                </a:solidFill>
              </a:rPr>
              <a:t>Hibernate’s</a:t>
            </a:r>
            <a:r>
              <a:rPr lang="en-US" sz="3600" dirty="0" smtClean="0">
                <a:solidFill>
                  <a:schemeClr val="tx2"/>
                </a:solidFill>
              </a:rPr>
              <a:t> Contextual Sessions   (Contd.)</a:t>
            </a:r>
          </a:p>
        </p:txBody>
      </p:sp>
      <p:sp>
        <p:nvSpPr>
          <p:cNvPr id="30723" name="Content Placeholder 2"/>
          <p:cNvSpPr>
            <a:spLocks noGrp="1"/>
          </p:cNvSpPr>
          <p:nvPr>
            <p:ph idx="1"/>
          </p:nvPr>
        </p:nvSpPr>
        <p:spPr>
          <a:xfrm>
            <a:off x="152400" y="1447800"/>
            <a:ext cx="8915400" cy="4943475"/>
          </a:xfrm>
        </p:spPr>
        <p:txBody>
          <a:bodyPr/>
          <a:lstStyle/>
          <a:p>
            <a:r>
              <a:rPr lang="en-US" dirty="0" smtClean="0"/>
              <a:t>Using </a:t>
            </a:r>
            <a:r>
              <a:rPr lang="en-US" dirty="0" err="1" smtClean="0"/>
              <a:t>HibernateTemplate</a:t>
            </a:r>
            <a:r>
              <a:rPr lang="en-US" dirty="0" smtClean="0"/>
              <a:t> means your </a:t>
            </a:r>
            <a:r>
              <a:rPr lang="en-US" dirty="0" smtClean="0">
                <a:solidFill>
                  <a:srgbClr val="002060"/>
                </a:solidFill>
              </a:rPr>
              <a:t>DAO (Data Access Object) </a:t>
            </a:r>
            <a:r>
              <a:rPr lang="en-US" dirty="0" smtClean="0"/>
              <a:t>has to depend on Spring’s API.</a:t>
            </a:r>
          </a:p>
          <a:p>
            <a:r>
              <a:rPr lang="en-US" dirty="0" smtClean="0"/>
              <a:t>An alternative to Spring’s </a:t>
            </a:r>
            <a:r>
              <a:rPr lang="en-US" dirty="0" err="1" smtClean="0"/>
              <a:t>HibernateTemplate</a:t>
            </a:r>
            <a:r>
              <a:rPr lang="en-US" dirty="0" smtClean="0"/>
              <a:t> is to use </a:t>
            </a:r>
            <a:r>
              <a:rPr lang="en-US" dirty="0" err="1" smtClean="0"/>
              <a:t>Hibernate’s</a:t>
            </a:r>
            <a:r>
              <a:rPr lang="en-US" dirty="0" smtClean="0"/>
              <a:t> contextual sessions.</a:t>
            </a:r>
          </a:p>
          <a:p>
            <a:r>
              <a:rPr lang="en-US" dirty="0" smtClean="0"/>
              <a:t>In Hibernate 3, a session factory can manage contextual sessions for you and allows you to retrieve them by the </a:t>
            </a:r>
            <a:r>
              <a:rPr lang="en-US" b="1" dirty="0" err="1" smtClean="0"/>
              <a:t>getCurrentSession</a:t>
            </a:r>
            <a:r>
              <a:rPr lang="en-US" b="1" dirty="0" smtClean="0"/>
              <a:t>() </a:t>
            </a:r>
            <a:r>
              <a:rPr lang="en-US" dirty="0" smtClean="0"/>
              <a:t>method on </a:t>
            </a:r>
            <a:r>
              <a:rPr lang="en-US" dirty="0" err="1" smtClean="0"/>
              <a:t>org.hibernate.SessionFactory</a:t>
            </a:r>
            <a:r>
              <a:rPr lang="en-US" dirty="0" smtClean="0"/>
              <a:t>. </a:t>
            </a:r>
          </a:p>
          <a:p>
            <a:r>
              <a:rPr lang="en-US" dirty="0" smtClean="0"/>
              <a:t>Within a single transaction, you will get the same session for each </a:t>
            </a:r>
            <a:r>
              <a:rPr lang="en-US" dirty="0" err="1" smtClean="0"/>
              <a:t>getCurrentSession</a:t>
            </a:r>
            <a:r>
              <a:rPr lang="en-US" dirty="0" smtClean="0"/>
              <a:t>() method call. This ensures that there will be only one Hibernate session per transaction, </a:t>
            </a:r>
          </a:p>
        </p:txBody>
      </p:sp>
      <p:sp>
        <p:nvSpPr>
          <p:cNvPr id="30724"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E4AE9BB2-2972-41BF-BF68-431F9E5938A2}" type="slidenum">
              <a:rPr lang="en-US" b="0" smtClean="0">
                <a:solidFill>
                  <a:srgbClr val="000000"/>
                </a:solidFill>
                <a:latin typeface="Verdana" pitchFamily="34" charset="0"/>
              </a:rPr>
              <a:pPr eaLnBrk="1" hangingPunct="1"/>
              <a:t>292</a:t>
            </a:fld>
            <a:endParaRPr lang="en-US" b="0" smtClean="0">
              <a:solidFill>
                <a:srgbClr val="000000"/>
              </a:solidFill>
              <a:latin typeface="Verdana" pitchFamily="34" charset="0"/>
            </a:endParaRPr>
          </a:p>
        </p:txBody>
      </p:sp>
      <p:sp>
        <p:nvSpPr>
          <p:cNvPr id="5"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292</a:t>
            </a:fld>
            <a:endParaRPr lang="en-US" sz="1400" dirty="0"/>
          </a:p>
        </p:txBody>
      </p:sp>
    </p:spTree>
    <p:extLst>
      <p:ext uri="{BB962C8B-B14F-4D97-AF65-F5344CB8AC3E}">
        <p14:creationId xmlns:p14="http://schemas.microsoft.com/office/powerpoint/2010/main" val="92103795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447800" y="0"/>
            <a:ext cx="7467600" cy="1143000"/>
          </a:xfrm>
        </p:spPr>
        <p:txBody>
          <a:bodyPr/>
          <a:lstStyle/>
          <a:p>
            <a:r>
              <a:rPr lang="en-US" sz="3600" dirty="0" err="1" smtClean="0"/>
              <a:t>Hibernate’s</a:t>
            </a:r>
            <a:r>
              <a:rPr lang="en-US" sz="3600" dirty="0" smtClean="0"/>
              <a:t> Contextual Sessions (Contd.)</a:t>
            </a:r>
          </a:p>
        </p:txBody>
      </p:sp>
      <p:sp>
        <p:nvSpPr>
          <p:cNvPr id="5" name="Rectangle 4"/>
          <p:cNvSpPr/>
          <p:nvPr/>
        </p:nvSpPr>
        <p:spPr>
          <a:xfrm>
            <a:off x="457200" y="1833562"/>
            <a:ext cx="8382000" cy="2862322"/>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t>@Repository("</a:t>
            </a:r>
            <a:r>
              <a:rPr lang="en-US" dirty="0" err="1"/>
              <a:t>courseDao</a:t>
            </a:r>
            <a:r>
              <a:rPr lang="en-US" dirty="0"/>
              <a:t>")</a:t>
            </a:r>
          </a:p>
          <a:p>
            <a:pPr algn="l">
              <a:defRPr/>
            </a:pPr>
            <a:r>
              <a:rPr lang="en-US" dirty="0"/>
              <a:t>public class </a:t>
            </a:r>
            <a:r>
              <a:rPr lang="en-US" dirty="0" err="1"/>
              <a:t>HibernateCourseDao</a:t>
            </a:r>
            <a:r>
              <a:rPr lang="en-US" dirty="0"/>
              <a:t> implements </a:t>
            </a:r>
            <a:r>
              <a:rPr lang="en-US" dirty="0" err="1"/>
              <a:t>CourseDao</a:t>
            </a:r>
            <a:r>
              <a:rPr lang="en-US" dirty="0"/>
              <a:t> {</a:t>
            </a:r>
          </a:p>
          <a:p>
            <a:pPr algn="l">
              <a:defRPr/>
            </a:pPr>
            <a:r>
              <a:rPr lang="en-US" dirty="0"/>
              <a:t>    private </a:t>
            </a:r>
            <a:r>
              <a:rPr lang="en-US" dirty="0" err="1"/>
              <a:t>SessionFactory</a:t>
            </a:r>
            <a:r>
              <a:rPr lang="en-US" dirty="0"/>
              <a:t> </a:t>
            </a:r>
            <a:r>
              <a:rPr lang="en-US" dirty="0" err="1"/>
              <a:t>sessionFactory</a:t>
            </a:r>
            <a:r>
              <a:rPr lang="en-US" dirty="0"/>
              <a:t>;</a:t>
            </a:r>
          </a:p>
          <a:p>
            <a:pPr algn="l">
              <a:defRPr/>
            </a:pPr>
            <a:r>
              <a:rPr lang="en-US" dirty="0"/>
              <a:t>    …</a:t>
            </a:r>
          </a:p>
          <a:p>
            <a:pPr algn="l">
              <a:defRPr/>
            </a:pPr>
            <a:r>
              <a:rPr lang="en-US" dirty="0"/>
              <a:t> @Transactional(</a:t>
            </a:r>
            <a:r>
              <a:rPr lang="en-US" dirty="0" err="1"/>
              <a:t>readOnly</a:t>
            </a:r>
            <a:r>
              <a:rPr lang="en-US" dirty="0"/>
              <a:t> = true)</a:t>
            </a:r>
          </a:p>
          <a:p>
            <a:pPr algn="l">
              <a:defRPr/>
            </a:pPr>
            <a:r>
              <a:rPr lang="en-US" dirty="0"/>
              <a:t>    public List&lt;Course&gt; </a:t>
            </a:r>
            <a:r>
              <a:rPr lang="en-US" dirty="0" err="1"/>
              <a:t>findAll</a:t>
            </a:r>
            <a:r>
              <a:rPr lang="en-US" dirty="0"/>
              <a:t>() {</a:t>
            </a:r>
          </a:p>
          <a:p>
            <a:pPr algn="l">
              <a:defRPr/>
            </a:pPr>
            <a:r>
              <a:rPr lang="en-US" dirty="0"/>
              <a:t>        Query </a:t>
            </a:r>
            <a:r>
              <a:rPr lang="en-US" dirty="0" err="1"/>
              <a:t>query</a:t>
            </a:r>
            <a:r>
              <a:rPr lang="en-US" dirty="0"/>
              <a:t> = </a:t>
            </a:r>
            <a:r>
              <a:rPr lang="en-US" dirty="0" err="1"/>
              <a:t>sessionFactory.getCurrentSession</a:t>
            </a:r>
            <a:r>
              <a:rPr lang="en-US" dirty="0"/>
              <a:t>().</a:t>
            </a:r>
            <a:r>
              <a:rPr lang="en-US" dirty="0" err="1"/>
              <a:t>createQuery</a:t>
            </a:r>
            <a:r>
              <a:rPr lang="en-US" dirty="0"/>
              <a:t>("from </a:t>
            </a:r>
          </a:p>
          <a:p>
            <a:pPr algn="l">
              <a:defRPr/>
            </a:pPr>
            <a:r>
              <a:rPr lang="en-US" dirty="0"/>
              <a:t>                                                                                                              Course2");</a:t>
            </a:r>
          </a:p>
          <a:p>
            <a:pPr algn="l">
              <a:defRPr/>
            </a:pPr>
            <a:r>
              <a:rPr lang="en-US" dirty="0"/>
              <a:t>        return </a:t>
            </a:r>
            <a:r>
              <a:rPr lang="en-US" dirty="0" err="1"/>
              <a:t>query.list</a:t>
            </a:r>
            <a:r>
              <a:rPr lang="en-US" dirty="0"/>
              <a:t>();</a:t>
            </a:r>
          </a:p>
          <a:p>
            <a:pPr algn="l">
              <a:defRPr/>
            </a:pPr>
            <a:r>
              <a:rPr lang="en-US" dirty="0"/>
              <a:t>    }</a:t>
            </a:r>
          </a:p>
        </p:txBody>
      </p:sp>
      <p:cxnSp>
        <p:nvCxnSpPr>
          <p:cNvPr id="7" name="Straight Arrow Connector 6"/>
          <p:cNvCxnSpPr/>
          <p:nvPr/>
        </p:nvCxnSpPr>
        <p:spPr bwMode="auto">
          <a:xfrm rot="10800000">
            <a:off x="4191000" y="2976562"/>
            <a:ext cx="1752600" cy="1588"/>
          </a:xfrm>
          <a:prstGeom prst="straightConnector1">
            <a:avLst/>
          </a:prstGeom>
          <a:ln>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6096000" y="2747962"/>
            <a:ext cx="1982788" cy="584200"/>
          </a:xfrm>
          <a:prstGeom prst="rect">
            <a:avLst/>
          </a:prstGeom>
        </p:spPr>
        <p:style>
          <a:lnRef idx="3">
            <a:schemeClr val="lt1"/>
          </a:lnRef>
          <a:fillRef idx="1">
            <a:schemeClr val="accent4"/>
          </a:fillRef>
          <a:effectRef idx="1">
            <a:schemeClr val="accent4"/>
          </a:effectRef>
          <a:fontRef idx="minor">
            <a:schemeClr val="lt1"/>
          </a:fontRef>
        </p:style>
        <p:txBody>
          <a:bodyPr>
            <a:spAutoFit/>
          </a:bodyPr>
          <a:lstStyle/>
          <a:p>
            <a:pPr>
              <a:defRPr/>
            </a:pPr>
            <a:r>
              <a:rPr lang="en-US" sz="1600" dirty="0"/>
              <a:t>Methods must be transactional</a:t>
            </a:r>
          </a:p>
        </p:txBody>
      </p:sp>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293</a:t>
            </a:fld>
            <a:endParaRPr lang="en-US" sz="1400" dirty="0"/>
          </a:p>
        </p:txBody>
      </p:sp>
    </p:spTree>
    <p:extLst>
      <p:ext uri="{BB962C8B-B14F-4D97-AF65-F5344CB8AC3E}">
        <p14:creationId xmlns:p14="http://schemas.microsoft.com/office/powerpoint/2010/main" val="207474013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295400" y="0"/>
            <a:ext cx="7696200" cy="1219200"/>
          </a:xfrm>
        </p:spPr>
        <p:txBody>
          <a:bodyPr/>
          <a:lstStyle/>
          <a:p>
            <a:r>
              <a:rPr lang="en-US" sz="3600" dirty="0" err="1" smtClean="0"/>
              <a:t>Hibernate’s</a:t>
            </a:r>
            <a:r>
              <a:rPr lang="en-US" sz="3600" dirty="0" smtClean="0"/>
              <a:t> </a:t>
            </a:r>
            <a:br>
              <a:rPr lang="en-US" sz="3600" dirty="0" smtClean="0"/>
            </a:br>
            <a:r>
              <a:rPr lang="en-US" sz="3600" dirty="0" smtClean="0"/>
              <a:t>Contextual Sessions (Contd.)</a:t>
            </a:r>
          </a:p>
        </p:txBody>
      </p:sp>
      <p:sp>
        <p:nvSpPr>
          <p:cNvPr id="5" name="Rectangle 4"/>
          <p:cNvSpPr/>
          <p:nvPr/>
        </p:nvSpPr>
        <p:spPr>
          <a:xfrm>
            <a:off x="304800" y="1600200"/>
            <a:ext cx="8534400" cy="452431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sz="1600" dirty="0"/>
              <a:t>&lt;beans </a:t>
            </a:r>
            <a:r>
              <a:rPr lang="en-US" sz="1600" dirty="0" err="1"/>
              <a:t>xmlns</a:t>
            </a:r>
            <a:r>
              <a:rPr lang="en-US" sz="1600" dirty="0"/>
              <a:t>="http://www.springframework.org/schema/beans"</a:t>
            </a:r>
          </a:p>
          <a:p>
            <a:pPr algn="l">
              <a:defRPr/>
            </a:pPr>
            <a:r>
              <a:rPr lang="en-US" sz="1600" dirty="0" err="1"/>
              <a:t>xmlns:xsi</a:t>
            </a:r>
            <a:r>
              <a:rPr lang="en-US" sz="1600" dirty="0"/>
              <a:t>="http://www.w3.org/2001/XMLSchema-instance"</a:t>
            </a:r>
          </a:p>
          <a:p>
            <a:pPr algn="l">
              <a:defRPr/>
            </a:pPr>
            <a:r>
              <a:rPr lang="en-US" sz="1600" dirty="0" err="1"/>
              <a:t>xmlns:tx</a:t>
            </a:r>
            <a:r>
              <a:rPr lang="en-US" sz="1600" dirty="0"/>
              <a:t>="http://www.springframework.org/schema/tx"</a:t>
            </a:r>
          </a:p>
          <a:p>
            <a:pPr algn="l">
              <a:defRPr/>
            </a:pPr>
            <a:r>
              <a:rPr lang="en-US" sz="1600" dirty="0" err="1"/>
              <a:t>xsi:schemaLocation</a:t>
            </a:r>
            <a:r>
              <a:rPr lang="en-US" sz="1600" dirty="0"/>
              <a:t>="http://www.springframework.org/schema/beans</a:t>
            </a:r>
          </a:p>
          <a:p>
            <a:pPr algn="l">
              <a:defRPr/>
            </a:pPr>
            <a:r>
              <a:rPr lang="en-US" sz="1600" dirty="0"/>
              <a:t>http://www.springframework.org/schema/beans/spring-beans-3.0.xsd</a:t>
            </a:r>
          </a:p>
          <a:p>
            <a:pPr algn="l">
              <a:defRPr/>
            </a:pPr>
            <a:r>
              <a:rPr lang="en-US" sz="1600" dirty="0"/>
              <a:t>http://www.springframework.org/schema/tx</a:t>
            </a:r>
          </a:p>
          <a:p>
            <a:pPr algn="l">
              <a:defRPr/>
            </a:pPr>
            <a:r>
              <a:rPr lang="en-US" sz="1600" dirty="0"/>
              <a:t>http://www.springframework.org/schema/tx/spring-tx-3.0.xsd"&gt;</a:t>
            </a:r>
          </a:p>
          <a:p>
            <a:pPr algn="l">
              <a:defRPr/>
            </a:pPr>
            <a:r>
              <a:rPr lang="en-US" sz="1600" dirty="0"/>
              <a:t>...</a:t>
            </a:r>
          </a:p>
          <a:p>
            <a:pPr algn="l">
              <a:defRPr/>
            </a:pPr>
            <a:r>
              <a:rPr lang="en-US" sz="1600" dirty="0"/>
              <a:t>&lt;</a:t>
            </a:r>
            <a:r>
              <a:rPr lang="en-US" sz="1600" dirty="0" err="1"/>
              <a:t>tx:annotation</a:t>
            </a:r>
            <a:r>
              <a:rPr lang="en-US" sz="1600" dirty="0"/>
              <a:t>-driven /&gt;</a:t>
            </a:r>
          </a:p>
          <a:p>
            <a:pPr algn="l">
              <a:defRPr/>
            </a:pPr>
            <a:endParaRPr lang="en-US" sz="1600" dirty="0"/>
          </a:p>
          <a:p>
            <a:pPr algn="l">
              <a:defRPr/>
            </a:pPr>
            <a:r>
              <a:rPr lang="en-US" sz="1600" dirty="0"/>
              <a:t>&lt;bean id="</a:t>
            </a:r>
            <a:r>
              <a:rPr lang="en-US" sz="1600" dirty="0" err="1"/>
              <a:t>transactionManager</a:t>
            </a:r>
            <a:r>
              <a:rPr lang="en-US" sz="1600" dirty="0"/>
              <a:t>“</a:t>
            </a:r>
          </a:p>
          <a:p>
            <a:pPr algn="l">
              <a:defRPr/>
            </a:pPr>
            <a:r>
              <a:rPr lang="en-US" sz="1600" dirty="0"/>
              <a:t>               class="org.springframework.orm.hibernate3.HibernateTransactionManager"&gt;</a:t>
            </a:r>
          </a:p>
          <a:p>
            <a:pPr algn="l">
              <a:defRPr/>
            </a:pPr>
            <a:r>
              <a:rPr lang="en-US" sz="1600" dirty="0"/>
              <a:t>     &lt;property name="</a:t>
            </a:r>
            <a:r>
              <a:rPr lang="en-US" sz="1600" dirty="0" err="1"/>
              <a:t>sessionFactory</a:t>
            </a:r>
            <a:r>
              <a:rPr lang="en-US" sz="1600" dirty="0"/>
              <a:t>" ref="</a:t>
            </a:r>
            <a:r>
              <a:rPr lang="en-US" sz="1600" dirty="0" err="1"/>
              <a:t>sessionFactory</a:t>
            </a:r>
            <a:r>
              <a:rPr lang="en-US" sz="1600" dirty="0"/>
              <a:t>" /&gt;</a:t>
            </a:r>
          </a:p>
          <a:p>
            <a:pPr algn="l">
              <a:defRPr/>
            </a:pPr>
            <a:r>
              <a:rPr lang="en-US" sz="1600" dirty="0"/>
              <a:t>&lt;/bean&gt;</a:t>
            </a:r>
          </a:p>
          <a:p>
            <a:pPr algn="l">
              <a:defRPr/>
            </a:pPr>
            <a:endParaRPr lang="en-US" sz="1600" dirty="0"/>
          </a:p>
          <a:p>
            <a:pPr algn="l">
              <a:defRPr/>
            </a:pPr>
            <a:r>
              <a:rPr lang="en-US" sz="1600" dirty="0"/>
              <a:t>&lt;bean  class="</a:t>
            </a:r>
            <a:r>
              <a:rPr lang="en-US" sz="1600" dirty="0" err="1"/>
              <a:t>org.springframework.dao.annotation</a:t>
            </a:r>
            <a:r>
              <a:rPr lang="en-US" sz="1600" dirty="0"/>
              <a:t>. 		</a:t>
            </a:r>
          </a:p>
          <a:p>
            <a:pPr algn="l">
              <a:defRPr/>
            </a:pPr>
            <a:r>
              <a:rPr lang="en-US" sz="1600" dirty="0"/>
              <a:t>                                                           </a:t>
            </a:r>
            <a:r>
              <a:rPr lang="en-US" sz="1600" dirty="0" err="1"/>
              <a:t>PersistenceExceptionTranslationPostProcessor</a:t>
            </a:r>
            <a:r>
              <a:rPr lang="en-US" sz="1600" dirty="0"/>
              <a:t>”/&gt;</a:t>
            </a:r>
          </a:p>
          <a:p>
            <a:pPr algn="l">
              <a:defRPr/>
            </a:pPr>
            <a:endParaRPr lang="en-US" sz="1600" dirty="0"/>
          </a:p>
        </p:txBody>
      </p:sp>
      <p:cxnSp>
        <p:nvCxnSpPr>
          <p:cNvPr id="6" name="Straight Arrow Connector 5"/>
          <p:cNvCxnSpPr/>
          <p:nvPr/>
        </p:nvCxnSpPr>
        <p:spPr bwMode="auto">
          <a:xfrm rot="10800000">
            <a:off x="2819400" y="3733800"/>
            <a:ext cx="1752600" cy="1588"/>
          </a:xfrm>
          <a:prstGeom prst="straightConnector1">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7" name="TextBox 6"/>
          <p:cNvSpPr txBox="1"/>
          <p:nvPr/>
        </p:nvSpPr>
        <p:spPr>
          <a:xfrm>
            <a:off x="4724400" y="3505200"/>
            <a:ext cx="1982788" cy="584200"/>
          </a:xfrm>
          <a:prstGeom prst="rect">
            <a:avLst/>
          </a:prstGeom>
        </p:spPr>
        <p:style>
          <a:lnRef idx="3">
            <a:schemeClr val="lt1"/>
          </a:lnRef>
          <a:fillRef idx="1">
            <a:schemeClr val="accent4"/>
          </a:fillRef>
          <a:effectRef idx="1">
            <a:schemeClr val="accent4"/>
          </a:effectRef>
          <a:fontRef idx="minor">
            <a:schemeClr val="lt1"/>
          </a:fontRef>
        </p:style>
        <p:txBody>
          <a:bodyPr>
            <a:spAutoFit/>
          </a:bodyPr>
          <a:lstStyle/>
          <a:p>
            <a:pPr>
              <a:defRPr/>
            </a:pPr>
            <a:r>
              <a:rPr lang="en-US" sz="1600" dirty="0"/>
              <a:t>For declarative transactions</a:t>
            </a:r>
          </a:p>
        </p:txBody>
      </p:sp>
      <p:sp>
        <p:nvSpPr>
          <p:cNvPr id="8" name="TextBox 7"/>
          <p:cNvSpPr txBox="1"/>
          <p:nvPr/>
        </p:nvSpPr>
        <p:spPr>
          <a:xfrm>
            <a:off x="6172200" y="5867400"/>
            <a:ext cx="2743200" cy="584200"/>
          </a:xfrm>
          <a:prstGeom prst="rect">
            <a:avLst/>
          </a:prstGeom>
        </p:spPr>
        <p:style>
          <a:lnRef idx="3">
            <a:schemeClr val="lt1"/>
          </a:lnRef>
          <a:fillRef idx="1">
            <a:schemeClr val="accent4"/>
          </a:fillRef>
          <a:effectRef idx="1">
            <a:schemeClr val="accent4"/>
          </a:effectRef>
          <a:fontRef idx="minor">
            <a:schemeClr val="lt1"/>
          </a:fontRef>
        </p:style>
        <p:txBody>
          <a:bodyPr>
            <a:spAutoFit/>
          </a:bodyPr>
          <a:lstStyle/>
          <a:p>
            <a:pPr algn="l">
              <a:defRPr/>
            </a:pPr>
            <a:r>
              <a:rPr lang="en-US" sz="1600" dirty="0"/>
              <a:t>For  exception translation (@Repository)</a:t>
            </a:r>
          </a:p>
        </p:txBody>
      </p:sp>
      <p:cxnSp>
        <p:nvCxnSpPr>
          <p:cNvPr id="16" name="Straight Connector 15"/>
          <p:cNvCxnSpPr/>
          <p:nvPr/>
        </p:nvCxnSpPr>
        <p:spPr bwMode="auto">
          <a:xfrm rot="10800000">
            <a:off x="4724400" y="6248400"/>
            <a:ext cx="1371600" cy="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bwMode="auto">
          <a:xfrm rot="5400000" flipH="1" flipV="1">
            <a:off x="4572001" y="6096000"/>
            <a:ext cx="304800" cy="3175"/>
          </a:xfrm>
          <a:prstGeom prst="straightConnector1">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9"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294</a:t>
            </a:fld>
            <a:endParaRPr lang="en-US" sz="1400" dirty="0"/>
          </a:p>
        </p:txBody>
      </p:sp>
    </p:spTree>
    <p:extLst>
      <p:ext uri="{BB962C8B-B14F-4D97-AF65-F5344CB8AC3E}">
        <p14:creationId xmlns:p14="http://schemas.microsoft.com/office/powerpoint/2010/main" val="2162004919"/>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1371600" y="76200"/>
            <a:ext cx="7543800" cy="1143000"/>
          </a:xfrm>
        </p:spPr>
        <p:txBody>
          <a:bodyPr/>
          <a:lstStyle/>
          <a:p>
            <a:r>
              <a:rPr lang="en-US" sz="3600" dirty="0"/>
              <a:t>Lend a Hand</a:t>
            </a:r>
            <a:endParaRPr lang="en-US" sz="3600" dirty="0" smtClean="0"/>
          </a:p>
        </p:txBody>
      </p:sp>
      <p:sp>
        <p:nvSpPr>
          <p:cNvPr id="33796" name="Rectangle 3"/>
          <p:cNvSpPr>
            <a:spLocks noGrp="1" noChangeArrowheads="1"/>
          </p:cNvSpPr>
          <p:nvPr>
            <p:ph type="body" idx="1"/>
          </p:nvPr>
        </p:nvSpPr>
        <p:spPr>
          <a:xfrm>
            <a:off x="152400" y="1447801"/>
            <a:ext cx="8763000" cy="4724400"/>
          </a:xfrm>
        </p:spPr>
        <p:txBody>
          <a:bodyPr/>
          <a:lstStyle/>
          <a:p>
            <a:pPr eaLnBrk="1" hangingPunct="1"/>
            <a:r>
              <a:rPr lang="en-US" dirty="0" smtClean="0"/>
              <a:t>Rewrite all the methods in the  </a:t>
            </a:r>
            <a:r>
              <a:rPr lang="en-US" b="1" dirty="0" err="1" smtClean="0"/>
              <a:t>com.spring.hibernate</a:t>
            </a:r>
            <a:r>
              <a:rPr lang="en-US" b="1" dirty="0" smtClean="0"/>
              <a:t>. </a:t>
            </a:r>
            <a:r>
              <a:rPr lang="en-US" b="1" dirty="0" err="1" smtClean="0"/>
              <a:t>HibernateCourseDao</a:t>
            </a:r>
            <a:r>
              <a:rPr lang="en-US" b="1" dirty="0" smtClean="0"/>
              <a:t> </a:t>
            </a:r>
            <a:r>
              <a:rPr lang="en-US" dirty="0" smtClean="0"/>
              <a:t>class to use Hibernate contextual session instead of </a:t>
            </a:r>
            <a:r>
              <a:rPr lang="en-US" dirty="0" err="1" smtClean="0"/>
              <a:t>HibernateTemplate</a:t>
            </a:r>
            <a:r>
              <a:rPr lang="en-US" dirty="0" smtClean="0"/>
              <a:t>.</a:t>
            </a:r>
          </a:p>
        </p:txBody>
      </p:sp>
      <p:pic>
        <p:nvPicPr>
          <p:cNvPr id="3379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4" y="35169"/>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3798" name="Picture 5" descr="exercis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052762"/>
            <a:ext cx="36671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295</a:t>
            </a:fld>
            <a:endParaRPr lang="en-US" sz="1400" dirty="0"/>
          </a:p>
        </p:txBody>
      </p:sp>
    </p:spTree>
    <p:extLst>
      <p:ext uri="{BB962C8B-B14F-4D97-AF65-F5344CB8AC3E}">
        <p14:creationId xmlns:p14="http://schemas.microsoft.com/office/powerpoint/2010/main" val="26009018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066800"/>
          </a:xfrm>
        </p:spPr>
        <p:txBody>
          <a:bodyPr/>
          <a:lstStyle/>
          <a:p>
            <a:r>
              <a:rPr lang="en-US" dirty="0" smtClean="0">
                <a:solidFill>
                  <a:schemeClr val="tx2"/>
                </a:solidFill>
              </a:rPr>
              <a:t>Questions</a:t>
            </a:r>
            <a:endParaRPr lang="en-US" dirty="0">
              <a:solidFill>
                <a:schemeClr val="tx2"/>
              </a:solidFill>
            </a:endParaRPr>
          </a:p>
        </p:txBody>
      </p:sp>
      <p:sp>
        <p:nvSpPr>
          <p:cNvPr id="4" name="Slide Number Placeholder 3"/>
          <p:cNvSpPr>
            <a:spLocks noGrp="1"/>
          </p:cNvSpPr>
          <p:nvPr>
            <p:ph type="sldNum" sz="quarter" idx="10"/>
          </p:nvPr>
        </p:nvSpPr>
        <p:spPr/>
        <p:txBody>
          <a:bodyPr/>
          <a:lstStyle/>
          <a:p>
            <a:fld id="{47ED8886-DB3B-44F4-9A80-E6A224679F20}" type="slidenum">
              <a:rPr lang="en-US" smtClean="0"/>
              <a:pPr/>
              <a:t>296</a:t>
            </a:fld>
            <a:endParaRPr lang="en-US" dirty="0"/>
          </a:p>
        </p:txBody>
      </p:sp>
      <p:pic>
        <p:nvPicPr>
          <p:cNvPr id="5" name="Picture 6"/>
          <p:cNvPicPr>
            <a:picLocks noChangeAspect="1" noChangeArrowheads="1"/>
          </p:cNvPicPr>
          <p:nvPr/>
        </p:nvPicPr>
        <p:blipFill>
          <a:blip r:embed="rId2" cstate="print"/>
          <a:srcRect/>
          <a:stretch>
            <a:fillRect/>
          </a:stretch>
        </p:blipFill>
        <p:spPr bwMode="auto">
          <a:xfrm>
            <a:off x="4054366" y="2924502"/>
            <a:ext cx="1023938" cy="1023938"/>
          </a:xfrm>
          <a:prstGeom prst="rect">
            <a:avLst/>
          </a:prstGeom>
          <a:noFill/>
          <a:ln w="9525" algn="ctr">
            <a:noFill/>
            <a:miter lim="800000"/>
            <a:headEnd/>
            <a:tailEnd/>
          </a:ln>
        </p:spPr>
      </p:pic>
    </p:spTree>
    <p:extLst>
      <p:ext uri="{BB962C8B-B14F-4D97-AF65-F5344CB8AC3E}">
        <p14:creationId xmlns:p14="http://schemas.microsoft.com/office/powerpoint/2010/main" val="322558297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066800"/>
          </a:xfrm>
        </p:spPr>
        <p:txBody>
          <a:bodyPr/>
          <a:lstStyle/>
          <a:p>
            <a:r>
              <a:rPr lang="en-US" dirty="0">
                <a:solidFill>
                  <a:schemeClr val="tx2"/>
                </a:solidFill>
              </a:rPr>
              <a:t>Welcome Break</a:t>
            </a:r>
          </a:p>
        </p:txBody>
      </p:sp>
      <p:sp>
        <p:nvSpPr>
          <p:cNvPr id="4" name="Slide Number Placeholder 3"/>
          <p:cNvSpPr>
            <a:spLocks noGrp="1"/>
          </p:cNvSpPr>
          <p:nvPr>
            <p:ph type="sldNum" sz="quarter" idx="10"/>
          </p:nvPr>
        </p:nvSpPr>
        <p:spPr/>
        <p:txBody>
          <a:bodyPr/>
          <a:lstStyle/>
          <a:p>
            <a:fld id="{47ED8886-DB3B-44F4-9A80-E6A224679F20}" type="slidenum">
              <a:rPr lang="en-US" smtClean="0"/>
              <a:pPr/>
              <a:t>297</a:t>
            </a:fld>
            <a:endParaRPr lang="en-US" dirty="0"/>
          </a:p>
        </p:txBody>
      </p:sp>
      <p:pic>
        <p:nvPicPr>
          <p:cNvPr id="5" name="Picture 20"/>
          <p:cNvPicPr>
            <a:picLocks noChangeAspect="1" noChangeArrowheads="1"/>
          </p:cNvPicPr>
          <p:nvPr/>
        </p:nvPicPr>
        <p:blipFill>
          <a:blip r:embed="rId2" cstate="print"/>
          <a:srcRect/>
          <a:stretch>
            <a:fillRect/>
          </a:stretch>
        </p:blipFill>
        <p:spPr bwMode="auto">
          <a:xfrm>
            <a:off x="4191000" y="2743200"/>
            <a:ext cx="963613" cy="1066800"/>
          </a:xfrm>
          <a:prstGeom prst="rect">
            <a:avLst/>
          </a:prstGeom>
          <a:noFill/>
          <a:ln w="9525" algn="ctr">
            <a:noFill/>
            <a:miter lim="800000"/>
            <a:headEnd/>
            <a:tailEnd/>
          </a:ln>
        </p:spPr>
      </p:pic>
    </p:spTree>
    <p:extLst>
      <p:ext uri="{BB962C8B-B14F-4D97-AF65-F5344CB8AC3E}">
        <p14:creationId xmlns:p14="http://schemas.microsoft.com/office/powerpoint/2010/main" val="2248901513"/>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371600" y="76200"/>
            <a:ext cx="7543800" cy="1143000"/>
          </a:xfrm>
        </p:spPr>
        <p:txBody>
          <a:bodyPr/>
          <a:lstStyle/>
          <a:p>
            <a:r>
              <a:rPr lang="en-US" sz="3600" dirty="0">
                <a:solidFill>
                  <a:schemeClr val="tx2"/>
                </a:solidFill>
              </a:rPr>
              <a:t>Test Your Understanding</a:t>
            </a:r>
          </a:p>
        </p:txBody>
      </p:sp>
      <p:sp>
        <p:nvSpPr>
          <p:cNvPr id="35844" name="Rectangle 3"/>
          <p:cNvSpPr>
            <a:spLocks noGrp="1" noChangeArrowheads="1"/>
          </p:cNvSpPr>
          <p:nvPr>
            <p:ph type="body" idx="1"/>
          </p:nvPr>
        </p:nvSpPr>
        <p:spPr>
          <a:xfrm>
            <a:off x="152400" y="1447800"/>
            <a:ext cx="8915400" cy="4943475"/>
          </a:xfrm>
        </p:spPr>
        <p:txBody>
          <a:bodyPr/>
          <a:lstStyle/>
          <a:p>
            <a:pPr marL="514350" indent="-514350" eaLnBrk="1" hangingPunct="1">
              <a:buFont typeface="+mj-lt"/>
              <a:buAutoNum type="arabicPeriod"/>
              <a:defRPr/>
            </a:pPr>
            <a:r>
              <a:rPr lang="en-US" dirty="0" smtClean="0"/>
              <a:t>Name the core class in Spring used to interact with Hibernate </a:t>
            </a:r>
          </a:p>
          <a:p>
            <a:pPr marL="514350" indent="-514350" eaLnBrk="1" hangingPunct="1">
              <a:buFont typeface="+mj-lt"/>
              <a:buAutoNum type="arabicPeriod"/>
              <a:defRPr/>
            </a:pPr>
            <a:r>
              <a:rPr lang="en-US" dirty="0" smtClean="0"/>
              <a:t>Name the Spring class used to create an instance of Hibernate 3 </a:t>
            </a:r>
            <a:r>
              <a:rPr lang="en-US" dirty="0" err="1" smtClean="0"/>
              <a:t>SessionFactory</a:t>
            </a:r>
            <a:r>
              <a:rPr lang="en-US" dirty="0" smtClean="0"/>
              <a:t>.</a:t>
            </a:r>
          </a:p>
          <a:p>
            <a:pPr eaLnBrk="1" hangingPunct="1">
              <a:defRPr/>
            </a:pPr>
            <a:endParaRPr lang="en-US" dirty="0" smtClean="0"/>
          </a:p>
        </p:txBody>
      </p:sp>
      <p:pic>
        <p:nvPicPr>
          <p:cNvPr id="368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6870" name="Picture 5" descr="tes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971800"/>
            <a:ext cx="2271713"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298</a:t>
            </a:fld>
            <a:endParaRPr lang="en-US" sz="1400" dirty="0"/>
          </a:p>
        </p:txBody>
      </p:sp>
    </p:spTree>
    <p:extLst>
      <p:ext uri="{BB962C8B-B14F-4D97-AF65-F5344CB8AC3E}">
        <p14:creationId xmlns:p14="http://schemas.microsoft.com/office/powerpoint/2010/main" val="53206121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371600" y="76200"/>
            <a:ext cx="7543800" cy="1143000"/>
          </a:xfrm>
        </p:spPr>
        <p:txBody>
          <a:bodyPr/>
          <a:lstStyle/>
          <a:p>
            <a:pPr eaLnBrk="1" hangingPunct="1"/>
            <a:r>
              <a:rPr lang="en-US" sz="3600" dirty="0">
                <a:solidFill>
                  <a:schemeClr val="tx2"/>
                </a:solidFill>
              </a:rPr>
              <a:t>Summary</a:t>
            </a:r>
          </a:p>
        </p:txBody>
      </p:sp>
      <p:sp>
        <p:nvSpPr>
          <p:cNvPr id="37892" name="Rectangle 3"/>
          <p:cNvSpPr>
            <a:spLocks noGrp="1" noChangeArrowheads="1"/>
          </p:cNvSpPr>
          <p:nvPr>
            <p:ph type="body" idx="1"/>
          </p:nvPr>
        </p:nvSpPr>
        <p:spPr>
          <a:xfrm>
            <a:off x="152400" y="1447800"/>
            <a:ext cx="8686800" cy="4946650"/>
          </a:xfrm>
        </p:spPr>
        <p:txBody>
          <a:bodyPr/>
          <a:lstStyle/>
          <a:p>
            <a:pPr eaLnBrk="1" hangingPunct="1"/>
            <a:r>
              <a:rPr lang="en-US" dirty="0" smtClean="0"/>
              <a:t>In this module, you have learned how to use Spring’s support for Hibernate.</a:t>
            </a:r>
          </a:p>
          <a:p>
            <a:pPr eaLnBrk="1" hangingPunct="1"/>
            <a:r>
              <a:rPr lang="en-US" dirty="0" smtClean="0"/>
              <a:t>You have learned how to configure </a:t>
            </a:r>
            <a:r>
              <a:rPr lang="en-US" dirty="0" err="1" smtClean="0"/>
              <a:t>SessionFactory</a:t>
            </a:r>
            <a:r>
              <a:rPr lang="en-US" dirty="0" smtClean="0"/>
              <a:t> and </a:t>
            </a:r>
            <a:r>
              <a:rPr lang="en-US" dirty="0" err="1" smtClean="0"/>
              <a:t>HibernateTemplate</a:t>
            </a:r>
            <a:endParaRPr lang="en-US" dirty="0" smtClean="0"/>
          </a:p>
          <a:p>
            <a:pPr eaLnBrk="1" hangingPunct="1"/>
            <a:r>
              <a:rPr lang="en-US" dirty="0" smtClean="0"/>
              <a:t>You have learned how to write DAO classes using </a:t>
            </a:r>
            <a:r>
              <a:rPr lang="en-US" dirty="0" err="1" smtClean="0"/>
              <a:t>HiberDaoSupport</a:t>
            </a:r>
            <a:r>
              <a:rPr lang="en-US" dirty="0" smtClean="0"/>
              <a:t> class.</a:t>
            </a:r>
          </a:p>
          <a:p>
            <a:pPr eaLnBrk="1" hangingPunct="1"/>
            <a:r>
              <a:rPr lang="en-US" dirty="0" smtClean="0"/>
              <a:t>We have discussed how to use hibernate contextual session within DAO classes.</a:t>
            </a:r>
          </a:p>
        </p:txBody>
      </p:sp>
      <p:pic>
        <p:nvPicPr>
          <p:cNvPr id="37893" name="Picture 4" descr="summar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8006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8"/>
          <p:cNvSpPr>
            <a:spLocks noGrp="1"/>
          </p:cNvSpPr>
          <p:nvPr>
            <p:ph type="sldNum" sz="quarter" idx="10"/>
          </p:nvPr>
        </p:nvSpPr>
        <p:spPr>
          <a:xfrm>
            <a:off x="76200" y="6432158"/>
            <a:ext cx="553212" cy="276999"/>
          </a:xfrm>
          <a:prstGeom prst="rect">
            <a:avLst/>
          </a:prstGeom>
        </p:spPr>
        <p:txBody>
          <a:bodyPr/>
          <a:lstStyle/>
          <a:p>
            <a:pPr>
              <a:defRPr/>
            </a:pPr>
            <a:fld id="{ACB22A88-73BA-4B00-905C-A309951F5147}" type="slidenum">
              <a:rPr lang="en-US" sz="1400" smtClean="0"/>
              <a:pPr>
                <a:defRPr/>
              </a:pPr>
              <a:t>299</a:t>
            </a:fld>
            <a:endParaRPr lang="en-US" sz="1400" dirty="0"/>
          </a:p>
        </p:txBody>
      </p:sp>
    </p:spTree>
    <p:extLst>
      <p:ext uri="{BB962C8B-B14F-4D97-AF65-F5344CB8AC3E}">
        <p14:creationId xmlns:p14="http://schemas.microsoft.com/office/powerpoint/2010/main" val="2863933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altLang="en-US" dirty="0"/>
              <a:t>After completing this module, you will be able to:</a:t>
            </a:r>
          </a:p>
          <a:p>
            <a:pPr lvl="1">
              <a:buFont typeface="Arial" panose="020B0604020202020204" pitchFamily="34" charset="0"/>
              <a:buChar char="•"/>
            </a:pPr>
            <a:r>
              <a:rPr lang="en-US" altLang="en-US" sz="2000" dirty="0"/>
              <a:t>Recognize the benefits of using Spring framework in Java applications.</a:t>
            </a:r>
          </a:p>
          <a:p>
            <a:pPr lvl="1">
              <a:buFont typeface="Arial" panose="020B0604020202020204" pitchFamily="34" charset="0"/>
              <a:buChar char="•"/>
            </a:pPr>
            <a:r>
              <a:rPr lang="en-US" altLang="en-US" sz="2000" dirty="0"/>
              <a:t>Explain how to do dependency injection using Spring </a:t>
            </a:r>
            <a:r>
              <a:rPr lang="en-US" altLang="en-US" sz="2000" dirty="0" err="1"/>
              <a:t>IoC</a:t>
            </a:r>
            <a:r>
              <a:rPr lang="en-US" altLang="en-US" sz="2000" dirty="0"/>
              <a:t> Container</a:t>
            </a:r>
          </a:p>
          <a:p>
            <a:pPr lvl="1">
              <a:buFont typeface="Arial" panose="020B0604020202020204" pitchFamily="34" charset="0"/>
              <a:buChar char="•"/>
            </a:pPr>
            <a:r>
              <a:rPr lang="en-US" altLang="en-US" sz="2000" dirty="0"/>
              <a:t>Describe how to do Aspect Oriented Programming using Spring framework</a:t>
            </a:r>
          </a:p>
          <a:p>
            <a:pPr lvl="1">
              <a:buFont typeface="Arial" panose="020B0604020202020204" pitchFamily="34" charset="0"/>
              <a:buChar char="•"/>
            </a:pPr>
            <a:r>
              <a:rPr lang="en-US" altLang="en-US" sz="2000" dirty="0"/>
              <a:t>Write Spring JDBC DAOs</a:t>
            </a:r>
          </a:p>
          <a:p>
            <a:pPr lvl="1">
              <a:buFont typeface="Arial" panose="020B0604020202020204" pitchFamily="34" charset="0"/>
              <a:buChar char="•"/>
            </a:pPr>
            <a:r>
              <a:rPr lang="en-US" altLang="en-US" sz="2000" dirty="0"/>
              <a:t>Write Spring Hibernate DAOs</a:t>
            </a:r>
          </a:p>
          <a:p>
            <a:pPr lvl="1">
              <a:buFont typeface="Arial" panose="020B0604020202020204" pitchFamily="34" charset="0"/>
              <a:buChar char="•"/>
            </a:pPr>
            <a:r>
              <a:rPr lang="en-US" altLang="en-US" sz="2000" dirty="0"/>
              <a:t>Describe how to do declarative transaction management using Spring framework.</a:t>
            </a:r>
          </a:p>
          <a:p>
            <a:pPr lvl="1">
              <a:buFont typeface="Arial" panose="020B0604020202020204" pitchFamily="34" charset="0"/>
              <a:buChar char="•"/>
            </a:pPr>
            <a:r>
              <a:rPr lang="en-US" altLang="en-US" sz="2000" dirty="0"/>
              <a:t>Identify how to integrate Spring with Servlet and Struts 1.x based applications</a:t>
            </a:r>
          </a:p>
          <a:p>
            <a:endParaRPr lang="en-US" dirty="0"/>
          </a:p>
        </p:txBody>
      </p:sp>
      <p:sp>
        <p:nvSpPr>
          <p:cNvPr id="3" name="Title 2"/>
          <p:cNvSpPr>
            <a:spLocks noGrp="1"/>
          </p:cNvSpPr>
          <p:nvPr>
            <p:ph type="title"/>
          </p:nvPr>
        </p:nvSpPr>
        <p:spPr/>
        <p:txBody>
          <a:bodyPr/>
          <a:lstStyle/>
          <a:p>
            <a:r>
              <a:rPr lang="en-US" dirty="0" smtClean="0">
                <a:solidFill>
                  <a:schemeClr val="tx1"/>
                </a:solidFill>
              </a:rPr>
              <a:t>Course Objective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47ED8886-DB3B-44F4-9A80-E6A224679F20}" type="slidenum">
              <a:rPr lang="en-US" smtClean="0"/>
              <a:pPr/>
              <a:t>3</a:t>
            </a:fld>
            <a:endParaRPr lang="en-US" dirty="0"/>
          </a:p>
        </p:txBody>
      </p:sp>
    </p:spTree>
    <p:extLst>
      <p:ext uri="{BB962C8B-B14F-4D97-AF65-F5344CB8AC3E}">
        <p14:creationId xmlns:p14="http://schemas.microsoft.com/office/powerpoint/2010/main" val="1920654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A965750-514B-4104-9B00-96C650286348}" type="slidenum">
              <a:rPr lang="en-US" b="0" smtClean="0">
                <a:solidFill>
                  <a:srgbClr val="000000"/>
                </a:solidFill>
                <a:latin typeface="Verdana" pitchFamily="34" charset="0"/>
              </a:rPr>
              <a:pPr eaLnBrk="1" hangingPunct="1"/>
              <a:t>30</a:t>
            </a:fld>
            <a:endParaRPr lang="en-US" b="0" smtClean="0">
              <a:solidFill>
                <a:srgbClr val="000000"/>
              </a:solidFill>
              <a:latin typeface="Verdana" pitchFamily="34" charset="0"/>
            </a:endParaRPr>
          </a:p>
        </p:txBody>
      </p:sp>
      <p:sp>
        <p:nvSpPr>
          <p:cNvPr id="24579" name="Rectangle 2"/>
          <p:cNvSpPr>
            <a:spLocks noGrp="1" noChangeArrowheads="1"/>
          </p:cNvSpPr>
          <p:nvPr>
            <p:ph type="title"/>
          </p:nvPr>
        </p:nvSpPr>
        <p:spPr/>
        <p:txBody>
          <a:bodyPr/>
          <a:lstStyle/>
          <a:p>
            <a:pPr eaLnBrk="1" hangingPunct="1"/>
            <a:r>
              <a:rPr lang="en-US" sz="3600" smtClean="0"/>
              <a:t>Test Your Understanding</a:t>
            </a:r>
          </a:p>
        </p:txBody>
      </p:sp>
      <p:sp>
        <p:nvSpPr>
          <p:cNvPr id="24580" name="Rectangle 3"/>
          <p:cNvSpPr>
            <a:spLocks noGrp="1" noChangeArrowheads="1"/>
          </p:cNvSpPr>
          <p:nvPr>
            <p:ph type="body" idx="1"/>
          </p:nvPr>
        </p:nvSpPr>
        <p:spPr>
          <a:xfrm>
            <a:off x="228600" y="1530350"/>
            <a:ext cx="8686800" cy="4946650"/>
          </a:xfrm>
        </p:spPr>
        <p:txBody>
          <a:bodyPr/>
          <a:lstStyle/>
          <a:p>
            <a:pPr marL="514350" indent="-514350" eaLnBrk="1" hangingPunct="1">
              <a:buFont typeface="+mj-lt"/>
              <a:buAutoNum type="arabicPeriod"/>
            </a:pPr>
            <a:r>
              <a:rPr lang="en-US" dirty="0" smtClean="0"/>
              <a:t>State whether the given statement is True or False: Spring framework is non-invasive. </a:t>
            </a:r>
          </a:p>
          <a:p>
            <a:pPr marL="457200" indent="-457200" eaLnBrk="1" hangingPunct="1">
              <a:buFont typeface="Wingdings" pitchFamily="2" charset="2"/>
              <a:buAutoNum type="arabicPeriod"/>
            </a:pPr>
            <a:endParaRPr lang="en-US" dirty="0" smtClean="0">
              <a:solidFill>
                <a:srgbClr val="002060"/>
              </a:solidFill>
            </a:endParaRPr>
          </a:p>
          <a:p>
            <a:pPr marL="457200" indent="-457200" eaLnBrk="1" hangingPunct="1">
              <a:buFont typeface="Wingdings" pitchFamily="2" charset="2"/>
              <a:buAutoNum type="arabicPeriod"/>
            </a:pPr>
            <a:endParaRPr lang="en-US" dirty="0" smtClean="0">
              <a:solidFill>
                <a:srgbClr val="002060"/>
              </a:solidFill>
            </a:endParaRPr>
          </a:p>
        </p:txBody>
      </p:sp>
      <p:pic>
        <p:nvPicPr>
          <p:cNvPr id="2458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2" name="Picture 5" descr="tes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10018" y="2895600"/>
            <a:ext cx="2881313"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914400" y="2438400"/>
            <a:ext cx="1676400" cy="5334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smtClean="0">
                <a:solidFill>
                  <a:schemeClr val="bg1"/>
                </a:solidFill>
              </a:rPr>
              <a:t>True</a:t>
            </a:r>
          </a:p>
        </p:txBody>
      </p:sp>
      <p:sp>
        <p:nvSpPr>
          <p:cNvPr id="8" name="Rounded Rectangle 7"/>
          <p:cNvSpPr/>
          <p:nvPr/>
        </p:nvSpPr>
        <p:spPr>
          <a:xfrm>
            <a:off x="914400" y="3200400"/>
            <a:ext cx="1752600" cy="5334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smtClean="0">
                <a:solidFill>
                  <a:schemeClr val="bg1"/>
                </a:solidFill>
              </a:rPr>
              <a:t>False</a:t>
            </a:r>
          </a:p>
        </p:txBody>
      </p:sp>
    </p:spTree>
    <p:extLst>
      <p:ext uri="{BB962C8B-B14F-4D97-AF65-F5344CB8AC3E}">
        <p14:creationId xmlns:p14="http://schemas.microsoft.com/office/powerpoint/2010/main" val="434563325"/>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1371600" y="76200"/>
            <a:ext cx="7543800" cy="1143000"/>
          </a:xfrm>
        </p:spPr>
        <p:txBody>
          <a:bodyPr/>
          <a:lstStyle/>
          <a:p>
            <a:pPr eaLnBrk="1" hangingPunct="1"/>
            <a:r>
              <a:rPr lang="en-US" sz="3600" dirty="0" smtClean="0">
                <a:solidFill>
                  <a:schemeClr val="tx2"/>
                </a:solidFill>
              </a:rPr>
              <a:t>Source</a:t>
            </a:r>
          </a:p>
        </p:txBody>
      </p:sp>
      <p:sp>
        <p:nvSpPr>
          <p:cNvPr id="38916" name="Rectangle 3"/>
          <p:cNvSpPr>
            <a:spLocks noGrp="1" noChangeArrowheads="1"/>
          </p:cNvSpPr>
          <p:nvPr>
            <p:ph type="body" idx="1"/>
          </p:nvPr>
        </p:nvSpPr>
        <p:spPr>
          <a:xfrm>
            <a:off x="228600" y="1447800"/>
            <a:ext cx="8686800" cy="4946650"/>
          </a:xfrm>
        </p:spPr>
        <p:txBody>
          <a:bodyPr/>
          <a:lstStyle/>
          <a:p>
            <a:pPr eaLnBrk="1" hangingPunct="1"/>
            <a:r>
              <a:rPr lang="en-US" dirty="0" smtClean="0"/>
              <a:t>www.springframework.org</a:t>
            </a:r>
          </a:p>
          <a:p>
            <a:pPr eaLnBrk="1" hangingPunct="1"/>
            <a:endParaRPr lang="en-US" dirty="0" smtClean="0"/>
          </a:p>
          <a:p>
            <a:pPr eaLnBrk="1" hangingPunct="1">
              <a:buFont typeface="Wingdings" pitchFamily="2" charset="2"/>
              <a:buNone/>
            </a:pPr>
            <a:endParaRPr lang="en-US" dirty="0" smtClean="0"/>
          </a:p>
        </p:txBody>
      </p:sp>
      <p:sp>
        <p:nvSpPr>
          <p:cNvPr id="38917" name="Text Box 4"/>
          <p:cNvSpPr txBox="1">
            <a:spLocks noChangeArrowheads="1"/>
          </p:cNvSpPr>
          <p:nvPr/>
        </p:nvSpPr>
        <p:spPr bwMode="auto">
          <a:xfrm>
            <a:off x="381000" y="52197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a:r>
              <a:rPr lang="en-US" sz="1400">
                <a:solidFill>
                  <a:schemeClr val="tx2"/>
                </a:solidFill>
              </a:rPr>
              <a:t>Disclaimer</a:t>
            </a:r>
            <a:r>
              <a:rPr lang="en-US" sz="1400" b="0"/>
              <a:t>: </a:t>
            </a:r>
            <a:r>
              <a:rPr lang="en-US" sz="1400" b="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pic>
        <p:nvPicPr>
          <p:cNvPr id="3891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8919" name="Picture 6" descr="sour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048000"/>
            <a:ext cx="1690688"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40402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smtClean="0">
                <a:solidFill>
                  <a:srgbClr val="682252"/>
                </a:solidFill>
                <a:latin typeface="Myriad Pro" pitchFamily="34" charset="0"/>
                <a:cs typeface="Arial" pitchFamily="34" charset="0"/>
              </a:rPr>
              <a:t>Core Spring</a:t>
            </a:r>
            <a:endParaRPr lang="en-US" sz="2200" b="1" dirty="0">
              <a:solidFill>
                <a:srgbClr val="682252"/>
              </a:solidFill>
              <a:latin typeface="Myriad Pro" pitchFamily="34" charset="0"/>
              <a:cs typeface="Arial" pitchFamily="34" charset="0"/>
            </a:endParaRPr>
          </a:p>
        </p:txBody>
      </p:sp>
      <p:sp>
        <p:nvSpPr>
          <p:cNvPr id="3" name="Rectangle 2"/>
          <p:cNvSpPr/>
          <p:nvPr/>
        </p:nvSpPr>
        <p:spPr>
          <a:xfrm>
            <a:off x="0" y="30480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schemeClr val="bg1"/>
                </a:solidFill>
                <a:latin typeface="Cambria" pitchFamily="18" charset="0"/>
                <a:ea typeface="+mj-ea"/>
                <a:cs typeface="+mj-cs"/>
              </a:rPr>
              <a:t>You have successfully completed - </a:t>
            </a:r>
          </a:p>
          <a:p>
            <a:pPr lvl="1" fontAlgn="auto">
              <a:spcBef>
                <a:spcPts val="0"/>
              </a:spcBef>
              <a:spcAft>
                <a:spcPts val="0"/>
              </a:spcAft>
              <a:defRPr/>
            </a:pPr>
            <a:r>
              <a:rPr lang="en-US" sz="2400" dirty="0">
                <a:solidFill>
                  <a:schemeClr val="bg1"/>
                </a:solidFill>
                <a:latin typeface="Cambria" pitchFamily="18" charset="0"/>
                <a:ea typeface="+mj-ea"/>
                <a:cs typeface="+mj-cs"/>
              </a:rPr>
              <a:t>Spring </a:t>
            </a:r>
            <a:r>
              <a:rPr lang="en-US" sz="2400" dirty="0" smtClean="0">
                <a:solidFill>
                  <a:schemeClr val="bg1"/>
                </a:solidFill>
                <a:latin typeface="Cambria" pitchFamily="18" charset="0"/>
                <a:ea typeface="+mj-ea"/>
                <a:cs typeface="+mj-cs"/>
              </a:rPr>
              <a:t> with Hibernate</a:t>
            </a:r>
            <a:endParaRPr lang="en-US" sz="2400" dirty="0">
              <a:solidFill>
                <a:schemeClr val="bg1"/>
              </a:solidFill>
              <a:latin typeface="Cambria" pitchFamily="18" charset="0"/>
              <a:ea typeface="+mj-ea"/>
              <a:cs typeface="+mj-cs"/>
            </a:endParaRPr>
          </a:p>
        </p:txBody>
      </p:sp>
    </p:spTree>
    <p:extLst>
      <p:ext uri="{BB962C8B-B14F-4D97-AF65-F5344CB8AC3E}">
        <p14:creationId xmlns:p14="http://schemas.microsoft.com/office/powerpoint/2010/main" val="202392128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chemeClr val="tx1"/>
                </a:solidFill>
                <a:latin typeface="Myriad Pro" pitchFamily="34" charset="0"/>
                <a:cs typeface="Arial" pitchFamily="34" charset="0"/>
              </a:rPr>
              <a:t>Core Spring</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2819400"/>
            <a:ext cx="5754414" cy="926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a:solidFill>
                  <a:schemeClr val="bg1"/>
                </a:solidFill>
                <a:latin typeface="Cambria" pitchFamily="18" charset="0"/>
                <a:ea typeface="+mj-ea"/>
                <a:cs typeface="+mj-cs"/>
              </a:rPr>
              <a:t>Spring Transaction Management</a:t>
            </a:r>
          </a:p>
        </p:txBody>
      </p:sp>
      <p:sp>
        <p:nvSpPr>
          <p:cNvPr id="4" name="Rectangle 3"/>
          <p:cNvSpPr/>
          <p:nvPr/>
        </p:nvSpPr>
        <p:spPr>
          <a:xfrm>
            <a:off x="685800" y="3962400"/>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u="none" strike="noStrike" kern="1200" cap="none" spc="0" normalizeH="0" baseline="0" noProof="0" dirty="0" smtClean="0">
                <a:ln>
                  <a:noFill/>
                </a:ln>
                <a:solidFill>
                  <a:srgbClr val="692D56"/>
                </a:solidFill>
                <a:effectLst/>
                <a:uLnTx/>
                <a:uFillTx/>
                <a:latin typeface="Arial Narrow" pitchFamily="34" charset="0"/>
                <a:cs typeface="Arial" pitchFamily="34" charset="0"/>
              </a:rPr>
              <a:t>LEVEL – </a:t>
            </a:r>
            <a:r>
              <a:rPr lang="en-US" sz="1400" b="1" dirty="0" smtClean="0">
                <a:solidFill>
                  <a:srgbClr val="692D56"/>
                </a:solidFill>
                <a:latin typeface="Arial Narrow" pitchFamily="34" charset="0"/>
                <a:cs typeface="Arial" pitchFamily="34" charset="0"/>
              </a:rPr>
              <a:t>PRACTITIONER</a:t>
            </a:r>
            <a:endParaRPr kumimoji="0" lang="en-GB" sz="1400" b="1" u="none" strike="noStrike" kern="1200" cap="none" spc="0" normalizeH="0" baseline="0" noProof="0" dirty="0">
              <a:ln>
                <a:noFill/>
              </a:ln>
              <a:solidFill>
                <a:srgbClr val="692D56"/>
              </a:solidFill>
              <a:effectLst/>
              <a:uLnTx/>
              <a:uFillTx/>
              <a:latin typeface="Arial Narrow" pitchFamily="34" charset="0"/>
              <a:cs typeface="Arial" pitchFamily="34" charset="0"/>
            </a:endParaRPr>
          </a:p>
        </p:txBody>
      </p:sp>
    </p:spTree>
    <p:extLst>
      <p:ext uri="{BB962C8B-B14F-4D97-AF65-F5344CB8AC3E}">
        <p14:creationId xmlns:p14="http://schemas.microsoft.com/office/powerpoint/2010/main" val="3531170756"/>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8686800" cy="4946650"/>
          </a:xfrm>
        </p:spPr>
        <p:txBody>
          <a:bodyPr/>
          <a:lstStyle/>
          <a:p>
            <a:r>
              <a:rPr lang="en-US" dirty="0"/>
              <a:t>Have you heard of EJB components?</a:t>
            </a:r>
          </a:p>
          <a:p>
            <a:r>
              <a:rPr lang="en-US" dirty="0"/>
              <a:t>Do you know about Container Managed Transactions in EJB</a:t>
            </a:r>
            <a:r>
              <a:rPr lang="en-US" dirty="0" smtClean="0"/>
              <a:t>?</a:t>
            </a:r>
          </a:p>
          <a:p>
            <a:pPr lvl="2">
              <a:buFont typeface="Arial" pitchFamily="34" charset="0"/>
              <a:buChar char="–"/>
              <a:defRPr/>
            </a:pPr>
            <a:r>
              <a:rPr lang="en-US" sz="2400" dirty="0"/>
              <a:t>Type in your response in the chat window.</a:t>
            </a:r>
          </a:p>
          <a:p>
            <a:pPr lvl="2">
              <a:buFont typeface="Arial" pitchFamily="34" charset="0"/>
              <a:buChar char="–"/>
              <a:defRPr/>
            </a:pPr>
            <a:r>
              <a:rPr lang="en-US" sz="2400" dirty="0"/>
              <a:t>When asked, submit your response.</a:t>
            </a:r>
          </a:p>
          <a:p>
            <a:pPr lvl="2">
              <a:buFont typeface="Arial" pitchFamily="34" charset="0"/>
              <a:buChar char="–"/>
              <a:defRPr/>
            </a:pPr>
            <a:r>
              <a:rPr lang="en-US" sz="2400" dirty="0"/>
              <a:t>Begin now.</a:t>
            </a:r>
          </a:p>
          <a:p>
            <a:endParaRPr lang="en-US" dirty="0"/>
          </a:p>
        </p:txBody>
      </p:sp>
      <p:sp>
        <p:nvSpPr>
          <p:cNvPr id="3" name="Title 2"/>
          <p:cNvSpPr>
            <a:spLocks noGrp="1"/>
          </p:cNvSpPr>
          <p:nvPr>
            <p:ph type="title"/>
          </p:nvPr>
        </p:nvSpPr>
        <p:spPr>
          <a:xfrm>
            <a:off x="1371600" y="76200"/>
            <a:ext cx="7543800" cy="1066800"/>
          </a:xfrm>
        </p:spPr>
        <p:txBody>
          <a:bodyPr/>
          <a:lstStyle/>
          <a:p>
            <a:r>
              <a:rPr lang="en-US" dirty="0" smtClean="0">
                <a:solidFill>
                  <a:schemeClr val="tx2">
                    <a:lumMod val="75000"/>
                  </a:schemeClr>
                </a:solidFill>
              </a:rPr>
              <a:t>Icebreaker Activity</a:t>
            </a:r>
            <a:endParaRPr lang="en-US" dirty="0">
              <a:solidFill>
                <a:schemeClr val="tx2">
                  <a:lumMod val="75000"/>
                </a:schemeClr>
              </a:solidFill>
            </a:endParaRPr>
          </a:p>
        </p:txBody>
      </p:sp>
      <p:pic>
        <p:nvPicPr>
          <p:cNvPr id="2050" name="Picture 2" descr="C:\Documents and Settings\148282\Desktop\Icebreaker-Activity.png"/>
          <p:cNvPicPr>
            <a:picLocks noChangeAspect="1" noChangeArrowheads="1"/>
          </p:cNvPicPr>
          <p:nvPr/>
        </p:nvPicPr>
        <p:blipFill>
          <a:blip r:embed="rId3" cstate="print"/>
          <a:srcRect/>
          <a:stretch>
            <a:fillRect/>
          </a:stretch>
        </p:blipFill>
        <p:spPr bwMode="auto">
          <a:xfrm>
            <a:off x="7162800" y="304800"/>
            <a:ext cx="1524000" cy="960073"/>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303</a:t>
            </a:fld>
            <a:endParaRPr lang="en-US" sz="1400" dirty="0"/>
          </a:p>
        </p:txBody>
      </p:sp>
    </p:spTree>
    <p:extLst>
      <p:ext uri="{BB962C8B-B14F-4D97-AF65-F5344CB8AC3E}">
        <p14:creationId xmlns:p14="http://schemas.microsoft.com/office/powerpoint/2010/main" val="87110557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6A5765D-7DC3-4DC5-BA13-E6CC7B0EF140}" type="slidenum">
              <a:rPr lang="en-US" b="0" smtClean="0">
                <a:solidFill>
                  <a:srgbClr val="000000"/>
                </a:solidFill>
                <a:latin typeface="Verdana" pitchFamily="34" charset="0"/>
              </a:rPr>
              <a:pPr eaLnBrk="1" hangingPunct="1"/>
              <a:t>304</a:t>
            </a:fld>
            <a:endParaRPr lang="en-US" b="0" smtClean="0">
              <a:solidFill>
                <a:srgbClr val="000000"/>
              </a:solidFill>
              <a:latin typeface="Verdana" pitchFamily="34" charset="0"/>
            </a:endParaRPr>
          </a:p>
        </p:txBody>
      </p:sp>
      <p:sp>
        <p:nvSpPr>
          <p:cNvPr id="6147" name="Rectangle 2"/>
          <p:cNvSpPr>
            <a:spLocks noGrp="1" noChangeArrowheads="1"/>
          </p:cNvSpPr>
          <p:nvPr>
            <p:ph type="title"/>
          </p:nvPr>
        </p:nvSpPr>
        <p:spPr>
          <a:xfrm>
            <a:off x="1371600" y="304800"/>
            <a:ext cx="7391400" cy="533400"/>
          </a:xfrm>
        </p:spPr>
        <p:txBody>
          <a:bodyPr/>
          <a:lstStyle/>
          <a:p>
            <a:r>
              <a:rPr lang="en-US" sz="3600" dirty="0" smtClean="0"/>
              <a:t>Overview</a:t>
            </a:r>
          </a:p>
        </p:txBody>
      </p:sp>
      <p:sp>
        <p:nvSpPr>
          <p:cNvPr id="6" name="Rectangle 3"/>
          <p:cNvSpPr>
            <a:spLocks noGrp="1" noChangeArrowheads="1"/>
          </p:cNvSpPr>
          <p:nvPr>
            <p:ph idx="1"/>
          </p:nvPr>
        </p:nvSpPr>
        <p:spPr>
          <a:xfrm>
            <a:off x="228600" y="1447800"/>
            <a:ext cx="8686800" cy="4946650"/>
          </a:xfrm>
        </p:spPr>
        <p:txBody>
          <a:bodyPr/>
          <a:lstStyle/>
          <a:p>
            <a:pPr eaLnBrk="1" hangingPunct="1">
              <a:defRPr/>
            </a:pPr>
            <a:r>
              <a:rPr lang="en-US" dirty="0" smtClean="0">
                <a:ea typeface="+mn-ea"/>
                <a:cs typeface="+mn-cs"/>
              </a:rPr>
              <a:t>Transaction management is an essential technique in enterprise </a:t>
            </a:r>
            <a:r>
              <a:rPr lang="en-US" sz="2600" dirty="0" smtClean="0"/>
              <a:t>application </a:t>
            </a:r>
            <a:r>
              <a:rPr lang="en-US" sz="2600" dirty="0"/>
              <a:t>development to ensure data integrity and consistency. </a:t>
            </a:r>
            <a:r>
              <a:rPr lang="en-US" sz="2600" dirty="0" smtClean="0"/>
              <a:t>Without </a:t>
            </a:r>
            <a:r>
              <a:rPr lang="en-US" sz="2600" dirty="0"/>
              <a:t>transaction management, your data and resources may be </a:t>
            </a:r>
            <a:r>
              <a:rPr lang="en-US" sz="2600" dirty="0" smtClean="0"/>
              <a:t>corrupted </a:t>
            </a:r>
            <a:r>
              <a:rPr lang="en-US" sz="2600" dirty="0"/>
              <a:t>and left in an inconsistent state. Transaction management </a:t>
            </a:r>
            <a:r>
              <a:rPr lang="en-US" sz="2600" dirty="0" smtClean="0"/>
              <a:t>is particularly </a:t>
            </a:r>
            <a:r>
              <a:rPr lang="en-US" sz="2600" dirty="0"/>
              <a:t>important for recovering from unexpected errors in </a:t>
            </a:r>
            <a:r>
              <a:rPr lang="en-US" sz="2600" dirty="0" smtClean="0"/>
              <a:t>a concurrent  </a:t>
            </a:r>
            <a:r>
              <a:rPr lang="en-US" sz="2600" dirty="0"/>
              <a:t>and distributed </a:t>
            </a:r>
            <a:r>
              <a:rPr lang="en-US" sz="2600" dirty="0" smtClean="0"/>
              <a:t>environment.</a:t>
            </a:r>
            <a:endParaRPr lang="en-US" sz="2600" dirty="0"/>
          </a:p>
        </p:txBody>
      </p:sp>
      <p:sp>
        <p:nvSpPr>
          <p:cNvPr id="5"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304</a:t>
            </a:fld>
            <a:endParaRPr lang="en-US" sz="1400" dirty="0"/>
          </a:p>
        </p:txBody>
      </p:sp>
    </p:spTree>
    <p:extLst>
      <p:ext uri="{BB962C8B-B14F-4D97-AF65-F5344CB8AC3E}">
        <p14:creationId xmlns:p14="http://schemas.microsoft.com/office/powerpoint/2010/main" val="2692738364"/>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2AD7226F-E5AD-418E-996D-0E509884748A}" type="slidenum">
              <a:rPr lang="en-US" b="0" smtClean="0">
                <a:solidFill>
                  <a:srgbClr val="000000"/>
                </a:solidFill>
                <a:latin typeface="Verdana" pitchFamily="34" charset="0"/>
              </a:rPr>
              <a:pPr eaLnBrk="1" hangingPunct="1"/>
              <a:t>305</a:t>
            </a:fld>
            <a:endParaRPr lang="en-US" b="0" smtClean="0">
              <a:solidFill>
                <a:srgbClr val="000000"/>
              </a:solidFill>
              <a:latin typeface="Verdana" pitchFamily="34" charset="0"/>
            </a:endParaRPr>
          </a:p>
        </p:txBody>
      </p:sp>
      <p:sp>
        <p:nvSpPr>
          <p:cNvPr id="7171" name="Rectangle 2"/>
          <p:cNvSpPr>
            <a:spLocks noGrp="1" noChangeArrowheads="1"/>
          </p:cNvSpPr>
          <p:nvPr>
            <p:ph type="title"/>
          </p:nvPr>
        </p:nvSpPr>
        <p:spPr>
          <a:xfrm>
            <a:off x="1371600" y="304800"/>
            <a:ext cx="7696200" cy="533400"/>
          </a:xfrm>
        </p:spPr>
        <p:txBody>
          <a:bodyPr/>
          <a:lstStyle/>
          <a:p>
            <a:pPr eaLnBrk="1" hangingPunct="1"/>
            <a:r>
              <a:rPr lang="en-US" sz="3600" dirty="0" smtClean="0"/>
              <a:t>Objectives</a:t>
            </a:r>
          </a:p>
        </p:txBody>
      </p:sp>
      <p:sp>
        <p:nvSpPr>
          <p:cNvPr id="7172" name="Rectangle 3"/>
          <p:cNvSpPr>
            <a:spLocks noGrp="1" noChangeArrowheads="1"/>
          </p:cNvSpPr>
          <p:nvPr>
            <p:ph type="body" idx="1"/>
          </p:nvPr>
        </p:nvSpPr>
        <p:spPr>
          <a:xfrm>
            <a:off x="228600" y="1454150"/>
            <a:ext cx="8686800" cy="4946650"/>
          </a:xfrm>
        </p:spPr>
        <p:txBody>
          <a:bodyPr/>
          <a:lstStyle/>
          <a:p>
            <a:pPr eaLnBrk="1" hangingPunct="1"/>
            <a:r>
              <a:rPr lang="en-US" dirty="0" smtClean="0"/>
              <a:t>After completing this chapter you will be able to:</a:t>
            </a:r>
          </a:p>
          <a:p>
            <a:pPr lvl="1" eaLnBrk="1" hangingPunct="1"/>
            <a:r>
              <a:rPr lang="en-US" dirty="0" smtClean="0"/>
              <a:t>Recognize the importance of  transaction management.</a:t>
            </a:r>
          </a:p>
          <a:p>
            <a:pPr lvl="1" eaLnBrk="1" hangingPunct="1"/>
            <a:r>
              <a:rPr lang="en-US" dirty="0" smtClean="0"/>
              <a:t>Identify how to implement declarative transaction in Spring.</a:t>
            </a:r>
          </a:p>
        </p:txBody>
      </p:sp>
      <p:pic>
        <p:nvPicPr>
          <p:cNvPr id="7173" name="Picture 5" descr="objectives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200400"/>
            <a:ext cx="342900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305</a:t>
            </a:fld>
            <a:endParaRPr lang="en-US" sz="1400" dirty="0"/>
          </a:p>
        </p:txBody>
      </p:sp>
    </p:spTree>
    <p:extLst>
      <p:ext uri="{BB962C8B-B14F-4D97-AF65-F5344CB8AC3E}">
        <p14:creationId xmlns:p14="http://schemas.microsoft.com/office/powerpoint/2010/main" val="1773439830"/>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Do You Know</a:t>
            </a:r>
            <a:endParaRPr lang="en-US" dirty="0"/>
          </a:p>
        </p:txBody>
      </p:sp>
      <p:sp>
        <p:nvSpPr>
          <p:cNvPr id="2" name="Content Placeholder 1"/>
          <p:cNvSpPr>
            <a:spLocks noGrp="1"/>
          </p:cNvSpPr>
          <p:nvPr>
            <p:ph idx="1"/>
          </p:nvPr>
        </p:nvSpPr>
        <p:spPr/>
        <p:txBody>
          <a:bodyPr/>
          <a:lstStyle/>
          <a:p>
            <a:r>
              <a:rPr lang="en-US" dirty="0" smtClean="0"/>
              <a:t>What is CMT?</a:t>
            </a:r>
          </a:p>
          <a:p>
            <a:pPr lvl="1">
              <a:defRPr/>
            </a:pPr>
            <a:r>
              <a:rPr lang="en-US" dirty="0"/>
              <a:t>Raise your hand if you wish to respond.</a:t>
            </a:r>
          </a:p>
          <a:p>
            <a:pPr lvl="1">
              <a:defRPr/>
            </a:pPr>
            <a:r>
              <a:rPr lang="en-US" dirty="0"/>
              <a:t>Be prepared to speak to explain your response.</a:t>
            </a:r>
          </a:p>
          <a:p>
            <a:pPr lvl="1">
              <a:defRPr/>
            </a:pPr>
            <a:r>
              <a:rPr lang="en-US" dirty="0"/>
              <a:t>Begin now.</a:t>
            </a:r>
          </a:p>
          <a:p>
            <a:endParaRPr lang="en-US" dirty="0"/>
          </a:p>
        </p:txBody>
      </p:sp>
      <p:sp>
        <p:nvSpPr>
          <p:cNvPr id="6" name="Slide Number Placeholder 8"/>
          <p:cNvSpPr>
            <a:spLocks noGrp="1"/>
          </p:cNvSpPr>
          <p:nvPr>
            <p:ph type="sldNum" sz="quarter" idx="10"/>
          </p:nvPr>
        </p:nvSpPr>
        <p:spPr>
          <a:prstGeom prst="rect">
            <a:avLst/>
          </a:prstGeom>
        </p:spPr>
        <p:txBody>
          <a:bodyPr/>
          <a:lstStyle/>
          <a:p>
            <a:pPr>
              <a:defRPr/>
            </a:pPr>
            <a:fld id="{ACB22A88-73BA-4B00-905C-A309951F5147}" type="slidenum">
              <a:rPr lang="en-US" sz="1400" smtClean="0"/>
              <a:pPr>
                <a:defRPr/>
              </a:pPr>
              <a:t>306</a:t>
            </a:fld>
            <a:endParaRPr lang="en-US" sz="1400" dirty="0"/>
          </a:p>
        </p:txBody>
      </p:sp>
      <p:sp>
        <p:nvSpPr>
          <p:cNvPr id="8195" name="Slide Number Placeholder 3"/>
          <p:cNvSpPr>
            <a:spLocks noGrp="1"/>
          </p:cNvSpPr>
          <p:nvPr>
            <p:ph type="sldNum" sz="quarter" idx="4294967295"/>
          </p:nvPr>
        </p:nvSpPr>
        <p:spPr>
          <a:xfrm>
            <a:off x="8699500"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6FE5A176-8D71-453F-87A3-1492E2E86E97}" type="slidenum">
              <a:rPr lang="en-US" b="0" smtClean="0">
                <a:solidFill>
                  <a:srgbClr val="000000"/>
                </a:solidFill>
                <a:latin typeface="Verdana" pitchFamily="34" charset="0"/>
              </a:rPr>
              <a:pPr eaLnBrk="1" hangingPunct="1"/>
              <a:t>306</a:t>
            </a:fld>
            <a:endParaRPr lang="en-US" b="0" smtClean="0">
              <a:solidFill>
                <a:srgbClr val="000000"/>
              </a:solidFill>
              <a:latin typeface="Verdana" pitchFamily="34" charset="0"/>
            </a:endParaRPr>
          </a:p>
        </p:txBody>
      </p:sp>
      <p:pic>
        <p:nvPicPr>
          <p:cNvPr id="8197" name="Picture 5" descr="do you kno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114800"/>
            <a:ext cx="1905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38697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2FCAEB0E-0AAA-41F7-9FE0-7E6CB8344640}" type="slidenum">
              <a:rPr lang="en-US" b="0" smtClean="0">
                <a:solidFill>
                  <a:srgbClr val="000000"/>
                </a:solidFill>
                <a:latin typeface="Verdana" pitchFamily="34" charset="0"/>
              </a:rPr>
              <a:pPr eaLnBrk="1" hangingPunct="1"/>
              <a:t>307</a:t>
            </a:fld>
            <a:endParaRPr lang="en-US" b="0" smtClean="0">
              <a:solidFill>
                <a:srgbClr val="000000"/>
              </a:solidFill>
              <a:latin typeface="Verdana" pitchFamily="34" charset="0"/>
            </a:endParaRPr>
          </a:p>
        </p:txBody>
      </p:sp>
      <p:sp>
        <p:nvSpPr>
          <p:cNvPr id="9219" name="Rectangle 2"/>
          <p:cNvSpPr>
            <a:spLocks noGrp="1" noChangeArrowheads="1"/>
          </p:cNvSpPr>
          <p:nvPr>
            <p:ph type="title"/>
          </p:nvPr>
        </p:nvSpPr>
        <p:spPr>
          <a:xfrm>
            <a:off x="1371600" y="76200"/>
            <a:ext cx="7543800" cy="1143000"/>
          </a:xfrm>
        </p:spPr>
        <p:txBody>
          <a:bodyPr/>
          <a:lstStyle/>
          <a:p>
            <a:pPr eaLnBrk="1" hangingPunct="1"/>
            <a:r>
              <a:rPr lang="en-US" sz="3600" dirty="0" smtClean="0"/>
              <a:t>What is a Transaction?</a:t>
            </a:r>
          </a:p>
        </p:txBody>
      </p:sp>
      <p:sp>
        <p:nvSpPr>
          <p:cNvPr id="9220" name="Rectangle 3"/>
          <p:cNvSpPr>
            <a:spLocks noGrp="1" noChangeArrowheads="1"/>
          </p:cNvSpPr>
          <p:nvPr>
            <p:ph type="body" idx="1"/>
          </p:nvPr>
        </p:nvSpPr>
        <p:spPr>
          <a:xfrm>
            <a:off x="228600" y="1447800"/>
            <a:ext cx="5181600" cy="4946650"/>
          </a:xfrm>
        </p:spPr>
        <p:txBody>
          <a:bodyPr/>
          <a:lstStyle/>
          <a:p>
            <a:r>
              <a:rPr lang="en-US" dirty="0" smtClean="0"/>
              <a:t>A transaction is a series of actions that are treated as a single unit of work. </a:t>
            </a:r>
          </a:p>
          <a:p>
            <a:r>
              <a:rPr lang="en-US" dirty="0" smtClean="0"/>
              <a:t>These actions should either be complete entirely or take no effect at all. If all the actions go well, the transaction should be committed permanently. </a:t>
            </a:r>
          </a:p>
          <a:p>
            <a:r>
              <a:rPr lang="en-US" dirty="0" smtClean="0"/>
              <a:t>In contrast, if any of them goes wrong, the transaction should be rolled back to the initial state as if nothing had happened.</a:t>
            </a:r>
          </a:p>
        </p:txBody>
      </p:sp>
      <p:pic>
        <p:nvPicPr>
          <p:cNvPr id="9221" name="Picture 4" descr="transac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599" y="1360098"/>
            <a:ext cx="3527585" cy="237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4073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 calcmode="lin" valueType="num">
                                      <p:cBhvr additive="base">
                                        <p:cTn id="7" dur="500" fill="hold"/>
                                        <p:tgtEl>
                                          <p:spTgt spid="922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2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9221"/>
                                        </p:tgtEl>
                                        <p:attrNameLst>
                                          <p:attrName>style.visibility</p:attrName>
                                        </p:attrNameLst>
                                      </p:cBhvr>
                                      <p:to>
                                        <p:strVal val="visible"/>
                                      </p:to>
                                    </p:set>
                                    <p:animEffect transition="in" filter="box(in)">
                                      <p:cBhvr>
                                        <p:cTn id="13" dur="500"/>
                                        <p:tgtEl>
                                          <p:spTgt spid="922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9220">
                                            <p:txEl>
                                              <p:pRg st="1" end="1"/>
                                            </p:txEl>
                                          </p:spTgt>
                                        </p:tgtEl>
                                        <p:attrNameLst>
                                          <p:attrName>style.visibility</p:attrName>
                                        </p:attrNameLst>
                                      </p:cBhvr>
                                      <p:to>
                                        <p:strVal val="visible"/>
                                      </p:to>
                                    </p:set>
                                    <p:anim calcmode="lin" valueType="num">
                                      <p:cBhvr additive="base">
                                        <p:cTn id="18" dur="500" fill="hold"/>
                                        <p:tgtEl>
                                          <p:spTgt spid="9220">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2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nodeType="clickEffect">
                                  <p:stCondLst>
                                    <p:cond delay="0"/>
                                  </p:stCondLst>
                                  <p:childTnLst>
                                    <p:set>
                                      <p:cBhvr>
                                        <p:cTn id="23" dur="1" fill="hold">
                                          <p:stCondLst>
                                            <p:cond delay="0"/>
                                          </p:stCondLst>
                                        </p:cTn>
                                        <p:tgtEl>
                                          <p:spTgt spid="9220">
                                            <p:txEl>
                                              <p:pRg st="2" end="2"/>
                                            </p:txEl>
                                          </p:spTgt>
                                        </p:tgtEl>
                                        <p:attrNameLst>
                                          <p:attrName>style.visibility</p:attrName>
                                        </p:attrNameLst>
                                      </p:cBhvr>
                                      <p:to>
                                        <p:strVal val="visible"/>
                                      </p:to>
                                    </p:set>
                                    <p:anim calcmode="lin" valueType="num">
                                      <p:cBhvr additive="base">
                                        <p:cTn id="24" dur="2000" fill="hold"/>
                                        <p:tgtEl>
                                          <p:spTgt spid="9220">
                                            <p:txEl>
                                              <p:pRg st="2" end="2"/>
                                            </p:txEl>
                                          </p:spTgt>
                                        </p:tgtEl>
                                        <p:attrNameLst>
                                          <p:attrName>ppt_x</p:attrName>
                                        </p:attrNameLst>
                                      </p:cBhvr>
                                      <p:tavLst>
                                        <p:tav tm="0">
                                          <p:val>
                                            <p:strVal val="#ppt_x"/>
                                          </p:val>
                                        </p:tav>
                                        <p:tav tm="100000">
                                          <p:val>
                                            <p:strVal val="#ppt_x"/>
                                          </p:val>
                                        </p:tav>
                                      </p:tavLst>
                                    </p:anim>
                                    <p:anim calcmode="lin" valueType="num">
                                      <p:cBhvr additive="base">
                                        <p:cTn id="25" dur="2000" fill="hold"/>
                                        <p:tgtEl>
                                          <p:spTgt spid="9220">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972F4547-F38F-458A-86D5-1D339C5ADC92}" type="slidenum">
              <a:rPr lang="en-US" b="0" smtClean="0">
                <a:solidFill>
                  <a:srgbClr val="000000"/>
                </a:solidFill>
                <a:latin typeface="Verdana" pitchFamily="34" charset="0"/>
              </a:rPr>
              <a:pPr eaLnBrk="1" hangingPunct="1"/>
              <a:t>308</a:t>
            </a:fld>
            <a:endParaRPr lang="en-US" b="0" smtClean="0">
              <a:solidFill>
                <a:srgbClr val="000000"/>
              </a:solidFill>
              <a:latin typeface="Verdana" pitchFamily="34" charset="0"/>
            </a:endParaRPr>
          </a:p>
        </p:txBody>
      </p:sp>
      <p:sp>
        <p:nvSpPr>
          <p:cNvPr id="10243" name="Rectangle 2"/>
          <p:cNvSpPr>
            <a:spLocks noGrp="1" noChangeArrowheads="1"/>
          </p:cNvSpPr>
          <p:nvPr>
            <p:ph type="title"/>
          </p:nvPr>
        </p:nvSpPr>
        <p:spPr>
          <a:xfrm>
            <a:off x="1371600" y="76200"/>
            <a:ext cx="7543800" cy="1143000"/>
          </a:xfrm>
        </p:spPr>
        <p:txBody>
          <a:bodyPr/>
          <a:lstStyle/>
          <a:p>
            <a:pPr eaLnBrk="1" hangingPunct="1"/>
            <a:r>
              <a:rPr lang="en-US" sz="3600" i="1" dirty="0" smtClean="0"/>
              <a:t>ACID</a:t>
            </a:r>
            <a:endParaRPr lang="en-US" sz="3600" dirty="0" smtClean="0"/>
          </a:p>
        </p:txBody>
      </p:sp>
      <p:sp>
        <p:nvSpPr>
          <p:cNvPr id="10244" name="Rectangle 3"/>
          <p:cNvSpPr>
            <a:spLocks noGrp="1" noChangeArrowheads="1"/>
          </p:cNvSpPr>
          <p:nvPr>
            <p:ph type="body" idx="1"/>
          </p:nvPr>
        </p:nvSpPr>
        <p:spPr>
          <a:xfrm>
            <a:off x="228600" y="1447800"/>
            <a:ext cx="8686800" cy="4946650"/>
          </a:xfrm>
        </p:spPr>
        <p:txBody>
          <a:bodyPr/>
          <a:lstStyle/>
          <a:p>
            <a:pPr>
              <a:defRPr/>
            </a:pPr>
            <a:r>
              <a:rPr lang="en-US" dirty="0" smtClean="0"/>
              <a:t>The concept of transactions can be described with four key properties:</a:t>
            </a:r>
          </a:p>
          <a:p>
            <a:pPr lvl="1">
              <a:defRPr/>
            </a:pPr>
            <a:r>
              <a:rPr lang="en-US" b="1" dirty="0" smtClean="0">
                <a:ea typeface="+mn-ea"/>
                <a:cs typeface="+mn-cs"/>
              </a:rPr>
              <a:t>A</a:t>
            </a:r>
            <a:r>
              <a:rPr lang="en-US" dirty="0" smtClean="0">
                <a:ea typeface="+mn-ea"/>
                <a:cs typeface="+mn-cs"/>
              </a:rPr>
              <a:t>tomicity</a:t>
            </a:r>
          </a:p>
          <a:p>
            <a:pPr lvl="1">
              <a:defRPr/>
            </a:pPr>
            <a:r>
              <a:rPr lang="en-US" b="1" dirty="0" smtClean="0">
                <a:ea typeface="+mn-ea"/>
                <a:cs typeface="+mn-cs"/>
              </a:rPr>
              <a:t>C</a:t>
            </a:r>
            <a:r>
              <a:rPr lang="en-US" dirty="0" smtClean="0">
                <a:ea typeface="+mn-ea"/>
                <a:cs typeface="+mn-cs"/>
              </a:rPr>
              <a:t>onsistency</a:t>
            </a:r>
          </a:p>
          <a:p>
            <a:pPr lvl="1">
              <a:defRPr/>
            </a:pPr>
            <a:r>
              <a:rPr lang="en-US" b="1" dirty="0" smtClean="0">
                <a:ea typeface="+mn-ea"/>
                <a:cs typeface="+mn-cs"/>
              </a:rPr>
              <a:t>I</a:t>
            </a:r>
            <a:r>
              <a:rPr lang="en-US" dirty="0" smtClean="0">
                <a:ea typeface="+mn-ea"/>
                <a:cs typeface="+mn-cs"/>
              </a:rPr>
              <a:t>solation</a:t>
            </a:r>
          </a:p>
          <a:p>
            <a:pPr lvl="1">
              <a:defRPr/>
            </a:pPr>
            <a:r>
              <a:rPr lang="en-US" b="1" dirty="0" smtClean="0">
                <a:ea typeface="+mn-ea"/>
                <a:cs typeface="+mn-cs"/>
              </a:rPr>
              <a:t>D</a:t>
            </a:r>
            <a:r>
              <a:rPr lang="en-US" dirty="0" smtClean="0">
                <a:ea typeface="+mn-ea"/>
                <a:cs typeface="+mn-cs"/>
              </a:rPr>
              <a:t>urability</a:t>
            </a:r>
          </a:p>
          <a:p>
            <a:pPr lvl="1">
              <a:buFont typeface="Wingdings 2" pitchFamily="18" charset="2"/>
              <a:buNone/>
              <a:defRPr/>
            </a:pPr>
            <a:endParaRPr lang="en-US" dirty="0" smtClean="0"/>
          </a:p>
        </p:txBody>
      </p:sp>
      <p:pic>
        <p:nvPicPr>
          <p:cNvPr id="10245" name="Picture 4" descr="Acid_m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257425"/>
            <a:ext cx="30480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4702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244">
                                            <p:txEl>
                                              <p:pRg st="1" end="1"/>
                                            </p:txEl>
                                          </p:spTgt>
                                        </p:tgtEl>
                                        <p:attrNameLst>
                                          <p:attrName>style.visibility</p:attrName>
                                        </p:attrNameLst>
                                      </p:cBhvr>
                                      <p:to>
                                        <p:strVal val="visible"/>
                                      </p:to>
                                    </p:set>
                                    <p:animEffect transition="in" filter="dissolve">
                                      <p:cBhvr>
                                        <p:cTn id="7" dur="500"/>
                                        <p:tgtEl>
                                          <p:spTgt spid="1024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244">
                                            <p:txEl>
                                              <p:pRg st="2" end="2"/>
                                            </p:txEl>
                                          </p:spTgt>
                                        </p:tgtEl>
                                        <p:attrNameLst>
                                          <p:attrName>style.visibility</p:attrName>
                                        </p:attrNameLst>
                                      </p:cBhvr>
                                      <p:to>
                                        <p:strVal val="visible"/>
                                      </p:to>
                                    </p:set>
                                    <p:animEffect transition="in" filter="dissolve">
                                      <p:cBhvr>
                                        <p:cTn id="12" dur="500"/>
                                        <p:tgtEl>
                                          <p:spTgt spid="1024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0244">
                                            <p:txEl>
                                              <p:pRg st="3" end="3"/>
                                            </p:txEl>
                                          </p:spTgt>
                                        </p:tgtEl>
                                        <p:attrNameLst>
                                          <p:attrName>style.visibility</p:attrName>
                                        </p:attrNameLst>
                                      </p:cBhvr>
                                      <p:to>
                                        <p:strVal val="visible"/>
                                      </p:to>
                                    </p:set>
                                    <p:animEffect transition="in" filter="dissolve">
                                      <p:cBhvr>
                                        <p:cTn id="17" dur="500"/>
                                        <p:tgtEl>
                                          <p:spTgt spid="1024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0244">
                                            <p:txEl>
                                              <p:pRg st="4" end="4"/>
                                            </p:txEl>
                                          </p:spTgt>
                                        </p:tgtEl>
                                        <p:attrNameLst>
                                          <p:attrName>style.visibility</p:attrName>
                                        </p:attrNameLst>
                                      </p:cBhvr>
                                      <p:to>
                                        <p:strVal val="visible"/>
                                      </p:to>
                                    </p:set>
                                    <p:animEffect transition="in" filter="dissolve">
                                      <p:cBhvr>
                                        <p:cTn id="22" dur="500"/>
                                        <p:tgtEl>
                                          <p:spTgt spid="102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Online Book Shop: Problem Statement</a:t>
            </a:r>
          </a:p>
        </p:txBody>
      </p:sp>
      <p:sp>
        <p:nvSpPr>
          <p:cNvPr id="11267" name="Content Placeholder 2"/>
          <p:cNvSpPr>
            <a:spLocks noGrp="1"/>
          </p:cNvSpPr>
          <p:nvPr>
            <p:ph idx="1"/>
          </p:nvPr>
        </p:nvSpPr>
        <p:spPr/>
        <p:txBody>
          <a:bodyPr/>
          <a:lstStyle/>
          <a:p>
            <a:pPr>
              <a:spcBef>
                <a:spcPts val="0"/>
              </a:spcBef>
              <a:defRPr/>
            </a:pPr>
            <a:r>
              <a:rPr lang="en-US" dirty="0" smtClean="0"/>
              <a:t>You are going to develop a Online Book Shop System.</a:t>
            </a:r>
          </a:p>
          <a:p>
            <a:pPr indent="0">
              <a:spcBef>
                <a:spcPts val="0"/>
              </a:spcBef>
              <a:buFont typeface="Wingdings" pitchFamily="2" charset="2"/>
              <a:buNone/>
              <a:defRPr/>
            </a:pPr>
            <a:r>
              <a:rPr lang="en-US" dirty="0" smtClean="0"/>
              <a:t>User can purchase books using his/her account through this</a:t>
            </a:r>
          </a:p>
          <a:p>
            <a:pPr indent="0">
              <a:spcBef>
                <a:spcPts val="0"/>
              </a:spcBef>
              <a:buFont typeface="Wingdings" pitchFamily="2" charset="2"/>
              <a:buNone/>
              <a:defRPr/>
            </a:pPr>
            <a:r>
              <a:rPr lang="en-US" dirty="0" smtClean="0"/>
              <a:t>system.</a:t>
            </a:r>
          </a:p>
          <a:p>
            <a:pPr algn="just">
              <a:spcBef>
                <a:spcPts val="0"/>
              </a:spcBef>
              <a:defRPr/>
            </a:pPr>
            <a:r>
              <a:rPr lang="en-US" dirty="0" smtClean="0"/>
              <a:t>Refer to Case Study 6 in Hands-on document.</a:t>
            </a:r>
          </a:p>
          <a:p>
            <a:pPr>
              <a:spcBef>
                <a:spcPts val="0"/>
              </a:spcBef>
              <a:buFont typeface="Wingdings" pitchFamily="2" charset="2"/>
              <a:buNone/>
              <a:defRPr/>
            </a:pPr>
            <a:endParaRPr lang="en-US" dirty="0" smtClean="0"/>
          </a:p>
        </p:txBody>
      </p:sp>
      <p:sp>
        <p:nvSpPr>
          <p:cNvPr id="11268" name="Slide Number Placeholder 3"/>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0DE78EB-0AFE-4EC0-8496-ED33EC07255D}" type="slidenum">
              <a:rPr lang="en-US" b="0" smtClean="0">
                <a:solidFill>
                  <a:srgbClr val="000000"/>
                </a:solidFill>
                <a:latin typeface="Verdana" pitchFamily="34" charset="0"/>
              </a:rPr>
              <a:pPr eaLnBrk="1" hangingPunct="1"/>
              <a:t>309</a:t>
            </a:fld>
            <a:endParaRPr lang="en-US" b="0" smtClean="0">
              <a:solidFill>
                <a:srgbClr val="000000"/>
              </a:solidFill>
              <a:latin typeface="Verdana" pitchFamily="34" charset="0"/>
            </a:endParaRPr>
          </a:p>
        </p:txBody>
      </p:sp>
      <p:pic>
        <p:nvPicPr>
          <p:cNvPr id="11269" name="Picture 6" descr="books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05200"/>
            <a:ext cx="3581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5555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A965750-514B-4104-9B00-96C650286348}" type="slidenum">
              <a:rPr lang="en-US" b="0" smtClean="0">
                <a:solidFill>
                  <a:srgbClr val="000000"/>
                </a:solidFill>
                <a:latin typeface="Verdana" pitchFamily="34" charset="0"/>
              </a:rPr>
              <a:pPr eaLnBrk="1" hangingPunct="1"/>
              <a:t>31</a:t>
            </a:fld>
            <a:endParaRPr lang="en-US" b="0" smtClean="0">
              <a:solidFill>
                <a:srgbClr val="000000"/>
              </a:solidFill>
              <a:latin typeface="Verdana" pitchFamily="34" charset="0"/>
            </a:endParaRPr>
          </a:p>
        </p:txBody>
      </p:sp>
      <p:sp>
        <p:nvSpPr>
          <p:cNvPr id="24579" name="Rectangle 2"/>
          <p:cNvSpPr>
            <a:spLocks noGrp="1" noChangeArrowheads="1"/>
          </p:cNvSpPr>
          <p:nvPr>
            <p:ph type="title"/>
          </p:nvPr>
        </p:nvSpPr>
        <p:spPr/>
        <p:txBody>
          <a:bodyPr/>
          <a:lstStyle/>
          <a:p>
            <a:pPr eaLnBrk="1" hangingPunct="1"/>
            <a:r>
              <a:rPr lang="en-US" sz="3600" smtClean="0"/>
              <a:t>Test Your Understanding</a:t>
            </a:r>
          </a:p>
        </p:txBody>
      </p:sp>
      <p:sp>
        <p:nvSpPr>
          <p:cNvPr id="24580" name="Rectangle 3"/>
          <p:cNvSpPr>
            <a:spLocks noGrp="1" noChangeArrowheads="1"/>
          </p:cNvSpPr>
          <p:nvPr>
            <p:ph type="body" idx="1"/>
          </p:nvPr>
        </p:nvSpPr>
        <p:spPr>
          <a:xfrm>
            <a:off x="228600" y="1530350"/>
            <a:ext cx="8686800" cy="4946650"/>
          </a:xfrm>
        </p:spPr>
        <p:txBody>
          <a:bodyPr/>
          <a:lstStyle/>
          <a:p>
            <a:pPr marL="514350" indent="-514350" eaLnBrk="1" hangingPunct="1">
              <a:buFont typeface="+mj-lt"/>
              <a:buAutoNum type="arabicPeriod"/>
            </a:pPr>
            <a:r>
              <a:rPr lang="en-US" dirty="0" smtClean="0"/>
              <a:t>State whether the given statement is True or False: Spring framework is non-invasive. </a:t>
            </a:r>
          </a:p>
          <a:p>
            <a:pPr marL="457200" indent="-457200" eaLnBrk="1" hangingPunct="1">
              <a:buFont typeface="Wingdings" pitchFamily="2" charset="2"/>
              <a:buAutoNum type="arabicPeriod"/>
            </a:pPr>
            <a:endParaRPr lang="en-US" dirty="0" smtClean="0">
              <a:solidFill>
                <a:srgbClr val="002060"/>
              </a:solidFill>
            </a:endParaRPr>
          </a:p>
          <a:p>
            <a:pPr marL="457200" indent="-457200" eaLnBrk="1" hangingPunct="1">
              <a:buFont typeface="Wingdings" pitchFamily="2" charset="2"/>
              <a:buAutoNum type="arabicPeriod"/>
            </a:pPr>
            <a:endParaRPr lang="en-US" dirty="0" smtClean="0">
              <a:solidFill>
                <a:srgbClr val="002060"/>
              </a:solidFill>
            </a:endParaRPr>
          </a:p>
        </p:txBody>
      </p:sp>
      <p:pic>
        <p:nvPicPr>
          <p:cNvPr id="2458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2" name="Picture 5" descr="tes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10018" y="2895600"/>
            <a:ext cx="2881313"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914400" y="2438400"/>
            <a:ext cx="1676400" cy="53340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smtClean="0">
                <a:solidFill>
                  <a:schemeClr val="bg1"/>
                </a:solidFill>
              </a:rPr>
              <a:t>True</a:t>
            </a:r>
          </a:p>
        </p:txBody>
      </p:sp>
      <p:sp>
        <p:nvSpPr>
          <p:cNvPr id="8" name="Rounded Rectangle 7"/>
          <p:cNvSpPr/>
          <p:nvPr/>
        </p:nvSpPr>
        <p:spPr>
          <a:xfrm>
            <a:off x="914400" y="3200400"/>
            <a:ext cx="1752600" cy="5334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smtClean="0">
                <a:solidFill>
                  <a:schemeClr val="bg1"/>
                </a:solidFill>
              </a:rPr>
              <a:t>False</a:t>
            </a:r>
          </a:p>
        </p:txBody>
      </p:sp>
    </p:spTree>
    <p:extLst>
      <p:ext uri="{BB962C8B-B14F-4D97-AF65-F5344CB8AC3E}">
        <p14:creationId xmlns:p14="http://schemas.microsoft.com/office/powerpoint/2010/main" val="1456415601"/>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z="3600" dirty="0" smtClean="0"/>
              <a:t>Spring Transaction Management</a:t>
            </a:r>
          </a:p>
        </p:txBody>
      </p:sp>
      <p:sp>
        <p:nvSpPr>
          <p:cNvPr id="12291" name="Content Placeholder 2"/>
          <p:cNvSpPr>
            <a:spLocks noGrp="1"/>
          </p:cNvSpPr>
          <p:nvPr>
            <p:ph idx="1"/>
          </p:nvPr>
        </p:nvSpPr>
        <p:spPr>
          <a:xfrm>
            <a:off x="228600" y="1447800"/>
            <a:ext cx="8686800" cy="4946650"/>
          </a:xfrm>
        </p:spPr>
        <p:txBody>
          <a:bodyPr/>
          <a:lstStyle/>
          <a:p>
            <a:r>
              <a:rPr lang="en-US" dirty="0" smtClean="0"/>
              <a:t>Like the </a:t>
            </a:r>
            <a:r>
              <a:rPr lang="en-US" i="1" dirty="0" smtClean="0"/>
              <a:t>bean-managed transaction (BMT) and container-managed transaction (CMT) approaches in </a:t>
            </a:r>
            <a:r>
              <a:rPr lang="en-US" dirty="0" smtClean="0"/>
              <a:t>EJB, Spring supports both </a:t>
            </a:r>
            <a:r>
              <a:rPr lang="en-US" b="1" dirty="0" smtClean="0"/>
              <a:t>programmatic and declarative transaction management. </a:t>
            </a:r>
          </a:p>
          <a:p>
            <a:r>
              <a:rPr lang="en-US" dirty="0" smtClean="0"/>
              <a:t>The aim of Spring’s transaction support is to provide an alternative to EJB transactions by adding transaction capabilities to POJO(Plain Old Java Object).</a:t>
            </a:r>
          </a:p>
        </p:txBody>
      </p:sp>
      <p:sp>
        <p:nvSpPr>
          <p:cNvPr id="1229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A226FD96-24BB-4085-8782-B521716ED040}" type="slidenum">
              <a:rPr lang="en-US" b="0" smtClean="0">
                <a:solidFill>
                  <a:srgbClr val="000000"/>
                </a:solidFill>
                <a:latin typeface="Verdana" pitchFamily="34" charset="0"/>
              </a:rPr>
              <a:pPr eaLnBrk="1" hangingPunct="1"/>
              <a:t>310</a:t>
            </a:fld>
            <a:endParaRPr lang="en-US" b="0" smtClean="0">
              <a:solidFill>
                <a:srgbClr val="000000"/>
              </a:solidFill>
              <a:latin typeface="Verdana" pitchFamily="34" charset="0"/>
            </a:endParaRPr>
          </a:p>
        </p:txBody>
      </p:sp>
    </p:spTree>
    <p:extLst>
      <p:ext uri="{BB962C8B-B14F-4D97-AF65-F5344CB8AC3E}">
        <p14:creationId xmlns:p14="http://schemas.microsoft.com/office/powerpoint/2010/main" val="1542209602"/>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Programmatic Transaction Management</a:t>
            </a:r>
          </a:p>
        </p:txBody>
      </p:sp>
      <p:sp>
        <p:nvSpPr>
          <p:cNvPr id="13315" name="Content Placeholder 2"/>
          <p:cNvSpPr>
            <a:spLocks noGrp="1"/>
          </p:cNvSpPr>
          <p:nvPr>
            <p:ph idx="1"/>
          </p:nvPr>
        </p:nvSpPr>
        <p:spPr/>
        <p:txBody>
          <a:bodyPr/>
          <a:lstStyle/>
          <a:p>
            <a:r>
              <a:rPr lang="en-US" dirty="0" smtClean="0"/>
              <a:t>Programmatic transaction management is achieved by embedding transaction management code in your business methods to control the commit and rollback of transactions. </a:t>
            </a:r>
          </a:p>
          <a:p>
            <a:r>
              <a:rPr lang="en-US" dirty="0" smtClean="0"/>
              <a:t>You usually commit a transaction if a method completes normally and roll back a transaction if a method throws certain types of exceptions.</a:t>
            </a:r>
          </a:p>
          <a:p>
            <a:r>
              <a:rPr lang="en-US" dirty="0" smtClean="0"/>
              <a:t>With programmatic transaction management, you can define your own rules to commit and roll back transactions.</a:t>
            </a:r>
          </a:p>
        </p:txBody>
      </p:sp>
      <p:sp>
        <p:nvSpPr>
          <p:cNvPr id="13316" name="Slide Number Placeholder 3"/>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06C812E-D72C-4758-ACAE-AABE27FC678F}" type="slidenum">
              <a:rPr lang="en-US" b="0" smtClean="0">
                <a:solidFill>
                  <a:srgbClr val="000000"/>
                </a:solidFill>
                <a:latin typeface="Verdana" pitchFamily="34" charset="0"/>
              </a:rPr>
              <a:pPr eaLnBrk="1" hangingPunct="1"/>
              <a:t>311</a:t>
            </a:fld>
            <a:endParaRPr lang="en-US" b="0" smtClean="0">
              <a:solidFill>
                <a:srgbClr val="000000"/>
              </a:solidFill>
              <a:latin typeface="Verdana" pitchFamily="34" charset="0"/>
            </a:endParaRPr>
          </a:p>
        </p:txBody>
      </p:sp>
    </p:spTree>
    <p:extLst>
      <p:ext uri="{BB962C8B-B14F-4D97-AF65-F5344CB8AC3E}">
        <p14:creationId xmlns:p14="http://schemas.microsoft.com/office/powerpoint/2010/main" val="1144206284"/>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2"/>
                </a:solidFill>
              </a:rPr>
              <a:t>Declarative Transaction Management</a:t>
            </a:r>
          </a:p>
        </p:txBody>
      </p:sp>
      <p:sp>
        <p:nvSpPr>
          <p:cNvPr id="14339" name="Content Placeholder 2"/>
          <p:cNvSpPr>
            <a:spLocks noGrp="1"/>
          </p:cNvSpPr>
          <p:nvPr>
            <p:ph idx="1"/>
          </p:nvPr>
        </p:nvSpPr>
        <p:spPr/>
        <p:txBody>
          <a:bodyPr/>
          <a:lstStyle/>
          <a:p>
            <a:r>
              <a:rPr lang="en-US" dirty="0" smtClean="0"/>
              <a:t>Spring supports declarative transaction management through the Spring AOP framework.</a:t>
            </a:r>
          </a:p>
          <a:p>
            <a:r>
              <a:rPr lang="en-US" dirty="0" smtClean="0">
                <a:solidFill>
                  <a:srgbClr val="002060"/>
                </a:solidFill>
              </a:rPr>
              <a:t>It is achieved </a:t>
            </a:r>
            <a:r>
              <a:rPr lang="en-US" dirty="0" smtClean="0"/>
              <a:t>by separating transaction management code from your business methods via declarations.</a:t>
            </a:r>
          </a:p>
          <a:p>
            <a:r>
              <a:rPr lang="en-US" dirty="0" smtClean="0"/>
              <a:t>It is less flexible than programmatic transaction management</a:t>
            </a:r>
          </a:p>
        </p:txBody>
      </p:sp>
      <p:sp>
        <p:nvSpPr>
          <p:cNvPr id="14340" name="Slide Number Placeholder 3"/>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0CA940D8-2B30-4ED4-9DEC-249A55135AEF}" type="slidenum">
              <a:rPr lang="en-US" b="0" smtClean="0">
                <a:solidFill>
                  <a:srgbClr val="000000"/>
                </a:solidFill>
                <a:latin typeface="Verdana" pitchFamily="34" charset="0"/>
              </a:rPr>
              <a:pPr eaLnBrk="1" hangingPunct="1"/>
              <a:t>312</a:t>
            </a:fld>
            <a:endParaRPr lang="en-US" b="0" smtClean="0">
              <a:solidFill>
                <a:srgbClr val="000000"/>
              </a:solidFill>
              <a:latin typeface="Verdana" pitchFamily="34" charset="0"/>
            </a:endParaRPr>
          </a:p>
        </p:txBody>
      </p:sp>
      <p:sp>
        <p:nvSpPr>
          <p:cNvPr id="5" name="Rectangle 4"/>
          <p:cNvSpPr/>
          <p:nvPr/>
        </p:nvSpPr>
        <p:spPr bwMode="auto">
          <a:xfrm>
            <a:off x="2895600" y="3890962"/>
            <a:ext cx="3276600" cy="762000"/>
          </a:xfrm>
          <a:prstGeom prst="rect">
            <a:avLst/>
          </a:prstGeom>
          <a:solidFill>
            <a:schemeClr val="tx2">
              <a:lumMod val="60000"/>
              <a:lumOff val="40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5"/>
          </a:lnRef>
          <a:fillRef idx="3">
            <a:schemeClr val="accent5"/>
          </a:fillRef>
          <a:effectRef idx="3">
            <a:schemeClr val="accent5"/>
          </a:effectRef>
          <a:fontRef idx="minor">
            <a:schemeClr val="lt1"/>
          </a:fontRef>
        </p:style>
        <p:txBody>
          <a:bodyPr/>
          <a:lstStyle/>
          <a:p>
            <a:pPr algn="ctr">
              <a:defRPr/>
            </a:pPr>
            <a:r>
              <a:rPr lang="en-US" b="1" dirty="0">
                <a:solidFill>
                  <a:schemeClr val="bg1"/>
                </a:solidFill>
                <a:latin typeface="Arial" charset="0"/>
              </a:rPr>
              <a:t>Declarative Transaction</a:t>
            </a:r>
          </a:p>
          <a:p>
            <a:pPr algn="ctr">
              <a:defRPr/>
            </a:pPr>
            <a:r>
              <a:rPr lang="en-US" b="1" dirty="0">
                <a:solidFill>
                  <a:schemeClr val="bg1"/>
                </a:solidFill>
              </a:rPr>
              <a:t>Management</a:t>
            </a:r>
            <a:endParaRPr lang="en-US" b="1" dirty="0">
              <a:solidFill>
                <a:schemeClr val="bg1"/>
              </a:solidFill>
              <a:latin typeface="Arial" charset="0"/>
            </a:endParaRPr>
          </a:p>
        </p:txBody>
      </p:sp>
      <p:sp>
        <p:nvSpPr>
          <p:cNvPr id="6" name="Rectangle 5"/>
          <p:cNvSpPr/>
          <p:nvPr/>
        </p:nvSpPr>
        <p:spPr bwMode="auto">
          <a:xfrm>
            <a:off x="762000" y="5414962"/>
            <a:ext cx="3276600" cy="762000"/>
          </a:xfrm>
          <a:prstGeom prst="rect">
            <a:avLst/>
          </a:prstGeom>
          <a:solidFill>
            <a:schemeClr val="tx2">
              <a:lumMod val="60000"/>
              <a:lumOff val="40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dk1"/>
          </a:lnRef>
          <a:fillRef idx="3">
            <a:schemeClr val="dk1"/>
          </a:fillRef>
          <a:effectRef idx="3">
            <a:schemeClr val="dk1"/>
          </a:effectRef>
          <a:fontRef idx="minor">
            <a:schemeClr val="lt1"/>
          </a:fontRef>
        </p:style>
        <p:txBody>
          <a:bodyPr/>
          <a:lstStyle/>
          <a:p>
            <a:pPr algn="ctr">
              <a:defRPr/>
            </a:pPr>
            <a:r>
              <a:rPr lang="en-US" b="1" dirty="0">
                <a:solidFill>
                  <a:schemeClr val="bg1"/>
                </a:solidFill>
                <a:latin typeface="Arial" charset="0"/>
              </a:rPr>
              <a:t>With Transaction </a:t>
            </a:r>
          </a:p>
          <a:p>
            <a:pPr algn="ctr">
              <a:defRPr/>
            </a:pPr>
            <a:r>
              <a:rPr lang="en-US" b="1" dirty="0">
                <a:solidFill>
                  <a:schemeClr val="bg1"/>
                </a:solidFill>
                <a:latin typeface="Arial" charset="0"/>
              </a:rPr>
              <a:t>Advices</a:t>
            </a:r>
          </a:p>
        </p:txBody>
      </p:sp>
      <p:sp>
        <p:nvSpPr>
          <p:cNvPr id="14347" name="Rectangle 6"/>
          <p:cNvSpPr>
            <a:spLocks noChangeArrowheads="1"/>
          </p:cNvSpPr>
          <p:nvPr/>
        </p:nvSpPr>
        <p:spPr bwMode="auto">
          <a:xfrm>
            <a:off x="5257800" y="5414962"/>
            <a:ext cx="3276600" cy="762000"/>
          </a:xfrm>
          <a:prstGeom prst="rect">
            <a:avLst/>
          </a:prstGeom>
          <a:solidFill>
            <a:schemeClr val="tx2">
              <a:lumMod val="60000"/>
              <a:lumOff val="40000"/>
            </a:schemeClr>
          </a:soli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b="1" dirty="0">
                <a:solidFill>
                  <a:schemeClr val="bg1"/>
                </a:solidFill>
              </a:rPr>
              <a:t>With @Transactional Annotation</a:t>
            </a:r>
          </a:p>
        </p:txBody>
      </p:sp>
      <p:cxnSp>
        <p:nvCxnSpPr>
          <p:cNvPr id="11" name="Straight Connector 10"/>
          <p:cNvCxnSpPr/>
          <p:nvPr/>
        </p:nvCxnSpPr>
        <p:spPr bwMode="auto">
          <a:xfrm rot="5400000">
            <a:off x="2020094" y="5223668"/>
            <a:ext cx="381000" cy="158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bwMode="auto">
          <a:xfrm rot="5400000">
            <a:off x="6590507" y="5223668"/>
            <a:ext cx="381000" cy="1587"/>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bwMode="auto">
          <a:xfrm>
            <a:off x="2209800" y="5033962"/>
            <a:ext cx="4572000" cy="158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bwMode="auto">
          <a:xfrm rot="5400000" flipH="1" flipV="1">
            <a:off x="4381501" y="4843462"/>
            <a:ext cx="381000" cy="3175"/>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3683088"/>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4294967295"/>
          </p:nvPr>
        </p:nvSpPr>
        <p:spPr>
          <a:xfrm>
            <a:off x="0" y="6424987"/>
            <a:ext cx="1014413" cy="401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8AF171DC-255A-4D61-9261-178E6D61D8B7}" type="slidenum">
              <a:rPr lang="en-US" sz="1200" b="0" smtClean="0">
                <a:solidFill>
                  <a:srgbClr val="000000"/>
                </a:solidFill>
                <a:latin typeface="Verdana" pitchFamily="34" charset="0"/>
              </a:rPr>
              <a:pPr eaLnBrk="1" hangingPunct="1"/>
              <a:t>313</a:t>
            </a:fld>
            <a:endParaRPr lang="en-US" sz="1200" b="0" dirty="0" smtClean="0">
              <a:solidFill>
                <a:srgbClr val="000000"/>
              </a:solidFill>
              <a:latin typeface="Verdana" pitchFamily="34" charset="0"/>
            </a:endParaRPr>
          </a:p>
        </p:txBody>
      </p:sp>
      <p:sp>
        <p:nvSpPr>
          <p:cNvPr id="15363" name="Rectangle 2"/>
          <p:cNvSpPr>
            <a:spLocks noGrp="1" noChangeArrowheads="1"/>
          </p:cNvSpPr>
          <p:nvPr>
            <p:ph type="title"/>
          </p:nvPr>
        </p:nvSpPr>
        <p:spPr/>
        <p:txBody>
          <a:bodyPr/>
          <a:lstStyle/>
          <a:p>
            <a:pPr eaLnBrk="1" hangingPunct="1"/>
            <a:r>
              <a:rPr lang="en-US" sz="3600" dirty="0" smtClean="0"/>
              <a:t>Spring Transaction Manager</a:t>
            </a:r>
          </a:p>
        </p:txBody>
      </p:sp>
      <p:sp>
        <p:nvSpPr>
          <p:cNvPr id="15364" name="Rectangle 3"/>
          <p:cNvSpPr>
            <a:spLocks noGrp="1" noChangeArrowheads="1"/>
          </p:cNvSpPr>
          <p:nvPr>
            <p:ph type="body" idx="1"/>
          </p:nvPr>
        </p:nvSpPr>
        <p:spPr>
          <a:xfrm>
            <a:off x="228600" y="1447800"/>
            <a:ext cx="8686800" cy="4946650"/>
          </a:xfrm>
        </p:spPr>
        <p:txBody>
          <a:bodyPr/>
          <a:lstStyle/>
          <a:p>
            <a:pPr eaLnBrk="1" hangingPunct="1"/>
            <a:r>
              <a:rPr lang="en-US" dirty="0" smtClean="0"/>
              <a:t>Spring abstracts a general set of transaction facilities from different transaction management APIs.</a:t>
            </a:r>
          </a:p>
          <a:p>
            <a:r>
              <a:rPr lang="en-US" dirty="0" smtClean="0"/>
              <a:t>As an application  developer, you can simply utilize Spring’s transaction facilities without having to know much about the underlying transaction APIs.</a:t>
            </a:r>
          </a:p>
          <a:p>
            <a:r>
              <a:rPr lang="en-US" dirty="0" smtClean="0"/>
              <a:t>With these facilities, your transaction management code will be independent of any specific transaction technology.</a:t>
            </a:r>
          </a:p>
          <a:p>
            <a:r>
              <a:rPr lang="en-US" b="1" dirty="0" err="1" smtClean="0"/>
              <a:t>PlatformTransactionManager</a:t>
            </a:r>
            <a:r>
              <a:rPr lang="en-US" dirty="0" smtClean="0"/>
              <a:t> is a general interface for all Spring transaction managers.</a:t>
            </a:r>
          </a:p>
        </p:txBody>
      </p:sp>
    </p:spTree>
    <p:extLst>
      <p:ext uri="{BB962C8B-B14F-4D97-AF65-F5344CB8AC3E}">
        <p14:creationId xmlns:p14="http://schemas.microsoft.com/office/powerpoint/2010/main" val="35263015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Spring Transaction Manager (Contd.)</a:t>
            </a:r>
          </a:p>
        </p:txBody>
      </p:sp>
      <p:sp>
        <p:nvSpPr>
          <p:cNvPr id="16387" name="Slide Number Placeholder 3"/>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853C031E-EB83-44CF-9301-481EE08CA0D8}" type="slidenum">
              <a:rPr lang="en-US" b="0" smtClean="0">
                <a:solidFill>
                  <a:srgbClr val="000000"/>
                </a:solidFill>
                <a:latin typeface="Verdana" pitchFamily="34" charset="0"/>
              </a:rPr>
              <a:pPr eaLnBrk="1" hangingPunct="1"/>
              <a:t>314</a:t>
            </a:fld>
            <a:endParaRPr lang="en-US" b="0" smtClean="0">
              <a:solidFill>
                <a:srgbClr val="000000"/>
              </a:solidFill>
              <a:latin typeface="Verdana" pitchFamily="34" charset="0"/>
            </a:endParaRPr>
          </a:p>
        </p:txBody>
      </p:sp>
      <p:sp>
        <p:nvSpPr>
          <p:cNvPr id="20" name="Rectangle 19"/>
          <p:cNvSpPr/>
          <p:nvPr/>
        </p:nvSpPr>
        <p:spPr bwMode="auto">
          <a:xfrm>
            <a:off x="2286000" y="2097739"/>
            <a:ext cx="4800600" cy="685800"/>
          </a:xfrm>
          <a:prstGeom prst="rect">
            <a:avLst/>
          </a:prstGeom>
          <a:solidFill>
            <a:schemeClr val="accent2">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lstStyle/>
          <a:p>
            <a:pPr>
              <a:defRPr/>
            </a:pPr>
            <a:r>
              <a:rPr lang="en-US" dirty="0" err="1">
                <a:solidFill>
                  <a:schemeClr val="bg1"/>
                </a:solidFill>
                <a:latin typeface="Arial" charset="0"/>
              </a:rPr>
              <a:t>PlatformTransactionManager</a:t>
            </a:r>
            <a:endParaRPr lang="en-US" dirty="0">
              <a:solidFill>
                <a:schemeClr val="bg1"/>
              </a:solidFill>
              <a:latin typeface="Arial" charset="0"/>
            </a:endParaRPr>
          </a:p>
          <a:p>
            <a:pPr>
              <a:defRPr/>
            </a:pPr>
            <a:r>
              <a:rPr lang="en-US" dirty="0">
                <a:solidFill>
                  <a:schemeClr val="bg1"/>
                </a:solidFill>
                <a:latin typeface="Arial" charset="0"/>
              </a:rPr>
              <a:t>&lt;&lt;Interface&gt;&gt;</a:t>
            </a:r>
          </a:p>
        </p:txBody>
      </p:sp>
      <p:sp>
        <p:nvSpPr>
          <p:cNvPr id="22" name="Rectangle 21"/>
          <p:cNvSpPr/>
          <p:nvPr/>
        </p:nvSpPr>
        <p:spPr bwMode="auto">
          <a:xfrm>
            <a:off x="2362200" y="3088339"/>
            <a:ext cx="4800600" cy="533400"/>
          </a:xfrm>
          <a:prstGeom prst="rect">
            <a:avLst/>
          </a:prstGeom>
          <a:solidFill>
            <a:schemeClr val="accent2">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lstStyle/>
          <a:p>
            <a:pPr>
              <a:defRPr/>
            </a:pPr>
            <a:r>
              <a:rPr lang="en-US" dirty="0" err="1">
                <a:solidFill>
                  <a:schemeClr val="bg1"/>
                </a:solidFill>
                <a:latin typeface="Arial" charset="0"/>
              </a:rPr>
              <a:t>AbstractPlatformTransactionManager</a:t>
            </a:r>
            <a:endParaRPr lang="en-US" dirty="0">
              <a:solidFill>
                <a:schemeClr val="bg1"/>
              </a:solidFill>
              <a:latin typeface="Arial" charset="0"/>
            </a:endParaRPr>
          </a:p>
        </p:txBody>
      </p:sp>
      <p:sp>
        <p:nvSpPr>
          <p:cNvPr id="24" name="Rectangle 23"/>
          <p:cNvSpPr/>
          <p:nvPr/>
        </p:nvSpPr>
        <p:spPr bwMode="auto">
          <a:xfrm>
            <a:off x="685800" y="5450539"/>
            <a:ext cx="3581400" cy="457200"/>
          </a:xfrm>
          <a:prstGeom prst="rect">
            <a:avLst/>
          </a:prstGeom>
          <a:solidFill>
            <a:schemeClr val="accent2">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lstStyle/>
          <a:p>
            <a:pPr>
              <a:defRPr/>
            </a:pPr>
            <a:r>
              <a:rPr lang="en-US" dirty="0" err="1">
                <a:solidFill>
                  <a:schemeClr val="bg1"/>
                </a:solidFill>
                <a:latin typeface="Arial" charset="0"/>
              </a:rPr>
              <a:t>JpaTransactionManager</a:t>
            </a:r>
            <a:endParaRPr lang="en-US" dirty="0">
              <a:solidFill>
                <a:schemeClr val="bg1"/>
              </a:solidFill>
              <a:latin typeface="Arial" charset="0"/>
            </a:endParaRPr>
          </a:p>
        </p:txBody>
      </p:sp>
      <p:sp>
        <p:nvSpPr>
          <p:cNvPr id="26" name="Rectangle 25"/>
          <p:cNvSpPr/>
          <p:nvPr/>
        </p:nvSpPr>
        <p:spPr bwMode="auto">
          <a:xfrm>
            <a:off x="76200" y="4536139"/>
            <a:ext cx="3429000" cy="457200"/>
          </a:xfrm>
          <a:prstGeom prst="rect">
            <a:avLst/>
          </a:prstGeom>
          <a:solidFill>
            <a:schemeClr val="accent2">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lstStyle/>
          <a:p>
            <a:pPr>
              <a:defRPr/>
            </a:pPr>
            <a:r>
              <a:rPr lang="en-US" dirty="0" err="1">
                <a:solidFill>
                  <a:schemeClr val="bg1"/>
                </a:solidFill>
                <a:latin typeface="Arial" charset="0"/>
              </a:rPr>
              <a:t>JtaTransactionManager</a:t>
            </a:r>
            <a:endParaRPr lang="en-US" dirty="0">
              <a:solidFill>
                <a:schemeClr val="bg1"/>
              </a:solidFill>
              <a:latin typeface="Arial" charset="0"/>
            </a:endParaRPr>
          </a:p>
        </p:txBody>
      </p:sp>
      <p:sp>
        <p:nvSpPr>
          <p:cNvPr id="28" name="Rectangle 27"/>
          <p:cNvSpPr/>
          <p:nvPr/>
        </p:nvSpPr>
        <p:spPr bwMode="auto">
          <a:xfrm>
            <a:off x="1981200" y="6441139"/>
            <a:ext cx="3733800" cy="381000"/>
          </a:xfrm>
          <a:prstGeom prst="rect">
            <a:avLst/>
          </a:prstGeom>
          <a:solidFill>
            <a:schemeClr val="accent2">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lstStyle/>
          <a:p>
            <a:pPr>
              <a:defRPr/>
            </a:pPr>
            <a:r>
              <a:rPr lang="en-US" dirty="0" err="1">
                <a:solidFill>
                  <a:schemeClr val="bg1"/>
                </a:solidFill>
                <a:latin typeface="Arial" charset="0"/>
              </a:rPr>
              <a:t>DataSourceTransactionManager</a:t>
            </a:r>
            <a:endParaRPr lang="en-US" dirty="0">
              <a:solidFill>
                <a:schemeClr val="bg1"/>
              </a:solidFill>
              <a:latin typeface="Arial" charset="0"/>
            </a:endParaRPr>
          </a:p>
        </p:txBody>
      </p:sp>
      <p:sp>
        <p:nvSpPr>
          <p:cNvPr id="30" name="Rectangle 29"/>
          <p:cNvSpPr/>
          <p:nvPr/>
        </p:nvSpPr>
        <p:spPr bwMode="auto">
          <a:xfrm>
            <a:off x="4876800" y="5679139"/>
            <a:ext cx="3733800" cy="381000"/>
          </a:xfrm>
          <a:prstGeom prst="rect">
            <a:avLst/>
          </a:prstGeom>
          <a:solidFill>
            <a:schemeClr val="accent2">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lstStyle/>
          <a:p>
            <a:pPr>
              <a:defRPr/>
            </a:pPr>
            <a:r>
              <a:rPr lang="en-US" dirty="0" err="1">
                <a:solidFill>
                  <a:schemeClr val="bg1"/>
                </a:solidFill>
                <a:latin typeface="Arial" charset="0"/>
              </a:rPr>
              <a:t>HibernateTransactionManager</a:t>
            </a:r>
            <a:endParaRPr lang="en-US" dirty="0">
              <a:solidFill>
                <a:schemeClr val="bg1"/>
              </a:solidFill>
              <a:latin typeface="Arial" charset="0"/>
            </a:endParaRPr>
          </a:p>
        </p:txBody>
      </p:sp>
      <p:sp>
        <p:nvSpPr>
          <p:cNvPr id="31" name="Rectangle 30"/>
          <p:cNvSpPr/>
          <p:nvPr/>
        </p:nvSpPr>
        <p:spPr bwMode="auto">
          <a:xfrm>
            <a:off x="5562600" y="4993339"/>
            <a:ext cx="3124200" cy="304800"/>
          </a:xfrm>
          <a:prstGeom prst="rect">
            <a:avLst/>
          </a:prstGeom>
          <a:solidFill>
            <a:schemeClr val="accent2">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lstStyle/>
          <a:p>
            <a:pPr>
              <a:defRPr/>
            </a:pPr>
            <a:r>
              <a:rPr lang="en-US" dirty="0" err="1">
                <a:solidFill>
                  <a:schemeClr val="bg1"/>
                </a:solidFill>
                <a:latin typeface="Arial" charset="0"/>
              </a:rPr>
              <a:t>JdoTransactionManager</a:t>
            </a:r>
            <a:endParaRPr lang="en-US" dirty="0">
              <a:solidFill>
                <a:schemeClr val="bg1"/>
              </a:solidFill>
              <a:latin typeface="Arial" charset="0"/>
            </a:endParaRPr>
          </a:p>
        </p:txBody>
      </p:sp>
      <p:sp>
        <p:nvSpPr>
          <p:cNvPr id="32" name="Rectangle 31"/>
          <p:cNvSpPr/>
          <p:nvPr/>
        </p:nvSpPr>
        <p:spPr bwMode="auto">
          <a:xfrm>
            <a:off x="5943600" y="4231339"/>
            <a:ext cx="2895600" cy="381000"/>
          </a:xfrm>
          <a:prstGeom prst="rect">
            <a:avLst/>
          </a:prstGeom>
          <a:solidFill>
            <a:schemeClr val="accent2">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a:lstStyle/>
          <a:p>
            <a:pPr>
              <a:defRPr/>
            </a:pPr>
            <a:r>
              <a:rPr lang="en-US" dirty="0" err="1">
                <a:solidFill>
                  <a:schemeClr val="bg1"/>
                </a:solidFill>
                <a:latin typeface="Arial" charset="0"/>
              </a:rPr>
              <a:t>JmsTransactionManager</a:t>
            </a:r>
            <a:endParaRPr lang="en-US" dirty="0">
              <a:solidFill>
                <a:schemeClr val="bg1"/>
              </a:solidFill>
              <a:latin typeface="Arial" charset="0"/>
            </a:endParaRPr>
          </a:p>
        </p:txBody>
      </p:sp>
      <p:cxnSp>
        <p:nvCxnSpPr>
          <p:cNvPr id="33" name="Straight Arrow Connector 32"/>
          <p:cNvCxnSpPr/>
          <p:nvPr/>
        </p:nvCxnSpPr>
        <p:spPr bwMode="auto">
          <a:xfrm rot="5400000" flipH="1" flipV="1">
            <a:off x="4379913" y="2897839"/>
            <a:ext cx="382588" cy="1587"/>
          </a:xfrm>
          <a:prstGeom prst="straightConnector1">
            <a:avLst/>
          </a:prstGeom>
          <a:ln>
            <a:noFill/>
            <a:headEnd type="none" w="med" len="med"/>
            <a:tailEnd type="arrow"/>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accent4"/>
          </a:lnRef>
          <a:fillRef idx="0">
            <a:schemeClr val="accent4"/>
          </a:fillRef>
          <a:effectRef idx="2">
            <a:schemeClr val="accent4"/>
          </a:effectRef>
          <a:fontRef idx="minor">
            <a:schemeClr val="tx1"/>
          </a:fontRef>
        </p:style>
      </p:cxnSp>
      <p:cxnSp>
        <p:nvCxnSpPr>
          <p:cNvPr id="34" name="Straight Arrow Connector 33"/>
          <p:cNvCxnSpPr/>
          <p:nvPr/>
        </p:nvCxnSpPr>
        <p:spPr bwMode="auto">
          <a:xfrm flipV="1">
            <a:off x="1447800" y="3621739"/>
            <a:ext cx="2209800" cy="914400"/>
          </a:xfrm>
          <a:prstGeom prst="straightConnector1">
            <a:avLst/>
          </a:prstGeom>
          <a:ln>
            <a:noFill/>
            <a:headEnd type="none" w="med" len="med"/>
            <a:tailEnd type="arrow"/>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accent4"/>
          </a:lnRef>
          <a:fillRef idx="0">
            <a:schemeClr val="accent4"/>
          </a:fillRef>
          <a:effectRef idx="2">
            <a:schemeClr val="accent4"/>
          </a:effectRef>
          <a:fontRef idx="minor">
            <a:schemeClr val="tx1"/>
          </a:fontRef>
        </p:style>
      </p:cxnSp>
      <p:cxnSp>
        <p:nvCxnSpPr>
          <p:cNvPr id="35" name="Straight Arrow Connector 34"/>
          <p:cNvCxnSpPr/>
          <p:nvPr/>
        </p:nvCxnSpPr>
        <p:spPr bwMode="auto">
          <a:xfrm rot="5400000" flipH="1" flipV="1">
            <a:off x="3009900" y="4498039"/>
            <a:ext cx="1828800" cy="76200"/>
          </a:xfrm>
          <a:prstGeom prst="straightConnector1">
            <a:avLst/>
          </a:prstGeom>
          <a:ln>
            <a:noFill/>
            <a:headEnd type="none" w="med" len="med"/>
            <a:tailEnd type="arrow"/>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accent4"/>
          </a:lnRef>
          <a:fillRef idx="0">
            <a:schemeClr val="accent4"/>
          </a:fillRef>
          <a:effectRef idx="2">
            <a:schemeClr val="accent4"/>
          </a:effectRef>
          <a:fontRef idx="minor">
            <a:schemeClr val="tx1"/>
          </a:fontRef>
        </p:style>
      </p:cxnSp>
      <p:cxnSp>
        <p:nvCxnSpPr>
          <p:cNvPr id="36" name="Straight Arrow Connector 35"/>
          <p:cNvCxnSpPr/>
          <p:nvPr/>
        </p:nvCxnSpPr>
        <p:spPr bwMode="auto">
          <a:xfrm rot="16200000" flipV="1">
            <a:off x="3124200" y="4993339"/>
            <a:ext cx="2819400" cy="76200"/>
          </a:xfrm>
          <a:prstGeom prst="straightConnector1">
            <a:avLst/>
          </a:prstGeom>
          <a:ln>
            <a:noFill/>
            <a:headEnd type="none" w="med" len="med"/>
            <a:tailEnd type="arrow"/>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accent4"/>
          </a:lnRef>
          <a:fillRef idx="0">
            <a:schemeClr val="accent4"/>
          </a:fillRef>
          <a:effectRef idx="2">
            <a:schemeClr val="accent4"/>
          </a:effectRef>
          <a:fontRef idx="minor">
            <a:schemeClr val="tx1"/>
          </a:fontRef>
        </p:style>
      </p:cxnSp>
      <p:cxnSp>
        <p:nvCxnSpPr>
          <p:cNvPr id="37" name="Straight Arrow Connector 36"/>
          <p:cNvCxnSpPr/>
          <p:nvPr/>
        </p:nvCxnSpPr>
        <p:spPr bwMode="auto">
          <a:xfrm rot="16200000" flipV="1">
            <a:off x="4000500" y="4498039"/>
            <a:ext cx="2057400" cy="304800"/>
          </a:xfrm>
          <a:prstGeom prst="straightConnector1">
            <a:avLst/>
          </a:prstGeom>
          <a:ln>
            <a:noFill/>
            <a:headEnd type="none" w="med" len="med"/>
            <a:tailEnd type="arrow"/>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accent4"/>
          </a:lnRef>
          <a:fillRef idx="0">
            <a:schemeClr val="accent4"/>
          </a:fillRef>
          <a:effectRef idx="2">
            <a:schemeClr val="accent4"/>
          </a:effectRef>
          <a:fontRef idx="minor">
            <a:schemeClr val="tx1"/>
          </a:fontRef>
        </p:style>
      </p:cxnSp>
      <p:cxnSp>
        <p:nvCxnSpPr>
          <p:cNvPr id="38" name="Straight Arrow Connector 37"/>
          <p:cNvCxnSpPr/>
          <p:nvPr/>
        </p:nvCxnSpPr>
        <p:spPr bwMode="auto">
          <a:xfrm rot="16200000" flipV="1">
            <a:off x="4876800" y="4002739"/>
            <a:ext cx="1371600" cy="609600"/>
          </a:xfrm>
          <a:prstGeom prst="straightConnector1">
            <a:avLst/>
          </a:prstGeom>
          <a:ln>
            <a:noFill/>
            <a:headEnd type="none" w="med" len="med"/>
            <a:tailEnd type="arrow"/>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accent4"/>
          </a:lnRef>
          <a:fillRef idx="0">
            <a:schemeClr val="accent4"/>
          </a:fillRef>
          <a:effectRef idx="2">
            <a:schemeClr val="accent4"/>
          </a:effectRef>
          <a:fontRef idx="minor">
            <a:schemeClr val="tx1"/>
          </a:fontRef>
        </p:style>
      </p:cxnSp>
      <p:cxnSp>
        <p:nvCxnSpPr>
          <p:cNvPr id="39" name="Straight Arrow Connector 38"/>
          <p:cNvCxnSpPr/>
          <p:nvPr/>
        </p:nvCxnSpPr>
        <p:spPr bwMode="auto">
          <a:xfrm rot="10800000">
            <a:off x="5638800" y="3621739"/>
            <a:ext cx="1828800" cy="609600"/>
          </a:xfrm>
          <a:prstGeom prst="straightConnector1">
            <a:avLst/>
          </a:prstGeom>
          <a:ln>
            <a:noFill/>
            <a:headEnd type="none" w="med" len="med"/>
            <a:tailEnd type="arrow"/>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accent4"/>
          </a:lnRef>
          <a:fillRef idx="0">
            <a:schemeClr val="accent4"/>
          </a:fillRef>
          <a:effectRef idx="2">
            <a:schemeClr val="accent4"/>
          </a:effectRef>
          <a:fontRef idx="minor">
            <a:schemeClr val="tx1"/>
          </a:fontRef>
        </p:style>
      </p:cxnSp>
      <p:cxnSp>
        <p:nvCxnSpPr>
          <p:cNvPr id="40" name="Straight Arrow Connector 39"/>
          <p:cNvCxnSpPr/>
          <p:nvPr/>
        </p:nvCxnSpPr>
        <p:spPr>
          <a:xfrm flipV="1">
            <a:off x="1981200" y="3621739"/>
            <a:ext cx="1219200" cy="9144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848100" y="3621739"/>
            <a:ext cx="76200" cy="17526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419600" y="3621739"/>
            <a:ext cx="152401" cy="2781299"/>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5181601" y="3621740"/>
            <a:ext cx="114298" cy="2057399"/>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5715000" y="3621740"/>
            <a:ext cx="209549" cy="13716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6400800" y="3621739"/>
            <a:ext cx="657225" cy="6096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4762500" y="2707338"/>
            <a:ext cx="1" cy="38100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304800" y="1342935"/>
            <a:ext cx="8686800" cy="584775"/>
          </a:xfrm>
          <a:prstGeom prst="rect">
            <a:avLst/>
          </a:prstGeom>
        </p:spPr>
        <p:txBody>
          <a:bodyPr wrap="square">
            <a:spAutoFit/>
          </a:bodyPr>
          <a:lstStyle/>
          <a:p>
            <a:r>
              <a:rPr lang="en-US" altLang="en-US" sz="1600" dirty="0">
                <a:latin typeface="Arial" pitchFamily="34" charset="0"/>
              </a:rPr>
              <a:t>The </a:t>
            </a:r>
            <a:r>
              <a:rPr lang="en-US" altLang="en-US" sz="1600" dirty="0" smtClean="0">
                <a:latin typeface="Arial" pitchFamily="34" charset="0"/>
              </a:rPr>
              <a:t>diagram </a:t>
            </a:r>
            <a:r>
              <a:rPr lang="en-US" altLang="en-US" sz="1600" dirty="0">
                <a:latin typeface="Arial" pitchFamily="34" charset="0"/>
              </a:rPr>
              <a:t>shows the common implementations of the </a:t>
            </a:r>
            <a:r>
              <a:rPr lang="en-US" altLang="en-US" sz="1600" dirty="0" err="1">
                <a:latin typeface="Arial" pitchFamily="34" charset="0"/>
              </a:rPr>
              <a:t>PlatformTransactionManager</a:t>
            </a:r>
            <a:r>
              <a:rPr lang="en-US" altLang="en-US" sz="1600" dirty="0">
                <a:latin typeface="Arial" pitchFamily="34" charset="0"/>
              </a:rPr>
              <a:t> interface in Spring</a:t>
            </a:r>
            <a:endParaRPr lang="en-US" sz="1600" dirty="0"/>
          </a:p>
        </p:txBody>
      </p:sp>
    </p:spTree>
    <p:extLst>
      <p:ext uri="{BB962C8B-B14F-4D97-AF65-F5344CB8AC3E}">
        <p14:creationId xmlns:p14="http://schemas.microsoft.com/office/powerpoint/2010/main" val="1261774108"/>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Spring Transaction Manager (Contd.)</a:t>
            </a:r>
          </a:p>
        </p:txBody>
      </p:sp>
      <p:sp>
        <p:nvSpPr>
          <p:cNvPr id="17411" name="Rectangle 3"/>
          <p:cNvSpPr>
            <a:spLocks noGrp="1" noChangeArrowheads="1"/>
          </p:cNvSpPr>
          <p:nvPr>
            <p:ph idx="1"/>
          </p:nvPr>
        </p:nvSpPr>
        <p:spPr/>
        <p:txBody>
          <a:bodyPr/>
          <a:lstStyle/>
          <a:p>
            <a:pPr eaLnBrk="1" hangingPunct="1"/>
            <a:r>
              <a:rPr lang="en-US" dirty="0" smtClean="0"/>
              <a:t>A transaction manager is declared in the Spring </a:t>
            </a:r>
            <a:r>
              <a:rPr lang="en-US" dirty="0" err="1" smtClean="0"/>
              <a:t>IoC</a:t>
            </a:r>
            <a:r>
              <a:rPr lang="en-US" dirty="0" smtClean="0"/>
              <a:t> container as a normal bean.</a:t>
            </a:r>
          </a:p>
        </p:txBody>
      </p:sp>
      <p:sp>
        <p:nvSpPr>
          <p:cNvPr id="17410" name="Slide Number Placeholder 3"/>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7C05469-A2E5-4F57-9A7A-137D0EF06C35}" type="slidenum">
              <a:rPr lang="en-US" b="0" smtClean="0">
                <a:solidFill>
                  <a:srgbClr val="000000"/>
                </a:solidFill>
                <a:latin typeface="Verdana" pitchFamily="34" charset="0"/>
              </a:rPr>
              <a:pPr eaLnBrk="1" hangingPunct="1"/>
              <a:t>315</a:t>
            </a:fld>
            <a:endParaRPr lang="en-US" b="0" smtClean="0">
              <a:solidFill>
                <a:srgbClr val="000000"/>
              </a:solidFill>
              <a:latin typeface="Verdana" pitchFamily="34" charset="0"/>
            </a:endParaRPr>
          </a:p>
        </p:txBody>
      </p:sp>
      <p:sp>
        <p:nvSpPr>
          <p:cNvPr id="5" name="Rectangle 4"/>
          <p:cNvSpPr/>
          <p:nvPr/>
        </p:nvSpPr>
        <p:spPr>
          <a:xfrm>
            <a:off x="609600" y="2408872"/>
            <a:ext cx="81534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l">
              <a:defRPr/>
            </a:pPr>
            <a:r>
              <a:rPr lang="en-US" dirty="0"/>
              <a:t>&lt;bean id="</a:t>
            </a:r>
            <a:r>
              <a:rPr lang="en-US" dirty="0" err="1"/>
              <a:t>transactionManager</a:t>
            </a:r>
            <a:r>
              <a:rPr lang="en-US" dirty="0"/>
              <a:t>"</a:t>
            </a:r>
          </a:p>
          <a:p>
            <a:pPr algn="l">
              <a:defRPr/>
            </a:pPr>
            <a:r>
              <a:rPr lang="en-US" dirty="0"/>
              <a:t>	class="</a:t>
            </a:r>
            <a:r>
              <a:rPr lang="en-US" dirty="0" err="1"/>
              <a:t>org.springframework.jdbc</a:t>
            </a:r>
            <a:r>
              <a:rPr lang="en-US" dirty="0"/>
              <a:t>.</a:t>
            </a:r>
          </a:p>
          <a:p>
            <a:pPr algn="l">
              <a:defRPr/>
            </a:pPr>
            <a:r>
              <a:rPr lang="en-US" dirty="0"/>
              <a:t>			</a:t>
            </a:r>
            <a:r>
              <a:rPr lang="en-US" dirty="0" err="1"/>
              <a:t>datasource.DataSourceTransactionManager</a:t>
            </a:r>
            <a:r>
              <a:rPr lang="en-US" dirty="0"/>
              <a:t>"&gt;</a:t>
            </a:r>
          </a:p>
          <a:p>
            <a:pPr algn="l">
              <a:defRPr/>
            </a:pPr>
            <a:r>
              <a:rPr lang="en-US" dirty="0"/>
              <a:t>&lt;property name="</a:t>
            </a:r>
            <a:r>
              <a:rPr lang="en-US" dirty="0" err="1"/>
              <a:t>dataSource</a:t>
            </a:r>
            <a:r>
              <a:rPr lang="en-US" dirty="0"/>
              <a:t>" ref="</a:t>
            </a:r>
            <a:r>
              <a:rPr lang="en-US" dirty="0" err="1"/>
              <a:t>dataSource</a:t>
            </a:r>
            <a:r>
              <a:rPr lang="en-US" dirty="0"/>
              <a:t>"/&gt;</a:t>
            </a:r>
          </a:p>
          <a:p>
            <a:pPr algn="l">
              <a:defRPr/>
            </a:pPr>
            <a:r>
              <a:rPr lang="en-US" dirty="0"/>
              <a:t>&lt;/bean&gt;</a:t>
            </a:r>
          </a:p>
        </p:txBody>
      </p:sp>
    </p:spTree>
    <p:extLst>
      <p:ext uri="{BB962C8B-B14F-4D97-AF65-F5344CB8AC3E}">
        <p14:creationId xmlns:p14="http://schemas.microsoft.com/office/powerpoint/2010/main" val="2947347079"/>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4294967295"/>
          </p:nvPr>
        </p:nvSpPr>
        <p:spPr>
          <a:xfrm>
            <a:off x="0" y="6456363"/>
            <a:ext cx="557213" cy="401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1BA6ECC-8B28-4DE8-BBBB-7802E5B3D348}" type="slidenum">
              <a:rPr lang="en-US" sz="1400" b="0" smtClean="0">
                <a:solidFill>
                  <a:srgbClr val="000000"/>
                </a:solidFill>
                <a:latin typeface="Verdana" pitchFamily="34" charset="0"/>
              </a:rPr>
              <a:pPr eaLnBrk="1" hangingPunct="1"/>
              <a:t>316</a:t>
            </a:fld>
            <a:endParaRPr lang="en-US" b="0" dirty="0" smtClean="0">
              <a:solidFill>
                <a:srgbClr val="000000"/>
              </a:solidFill>
              <a:latin typeface="Verdana" pitchFamily="34" charset="0"/>
            </a:endParaRPr>
          </a:p>
        </p:txBody>
      </p:sp>
      <p:sp>
        <p:nvSpPr>
          <p:cNvPr id="18435" name="Rectangle 2"/>
          <p:cNvSpPr>
            <a:spLocks noGrp="1" noChangeArrowheads="1"/>
          </p:cNvSpPr>
          <p:nvPr>
            <p:ph type="title"/>
          </p:nvPr>
        </p:nvSpPr>
        <p:spPr/>
        <p:txBody>
          <a:bodyPr/>
          <a:lstStyle/>
          <a:p>
            <a:pPr eaLnBrk="1" hangingPunct="1"/>
            <a:r>
              <a:rPr lang="en-US" sz="3600" dirty="0" smtClean="0"/>
              <a:t>Demonstration</a:t>
            </a:r>
          </a:p>
        </p:txBody>
      </p:sp>
      <p:sp>
        <p:nvSpPr>
          <p:cNvPr id="18436" name="Rectangle 3"/>
          <p:cNvSpPr>
            <a:spLocks noGrp="1" noChangeArrowheads="1"/>
          </p:cNvSpPr>
          <p:nvPr>
            <p:ph type="body" idx="1"/>
          </p:nvPr>
        </p:nvSpPr>
        <p:spPr>
          <a:xfrm>
            <a:off x="228600" y="1530350"/>
            <a:ext cx="8686800" cy="4946650"/>
          </a:xfrm>
        </p:spPr>
        <p:txBody>
          <a:bodyPr/>
          <a:lstStyle/>
          <a:p>
            <a:pPr>
              <a:buFont typeface="Arial" pitchFamily="34" charset="0"/>
              <a:buChar char="•"/>
              <a:defRPr/>
            </a:pPr>
            <a:r>
              <a:rPr lang="en-US" altLang="en-US" dirty="0"/>
              <a:t>Configuring a transaction manager </a:t>
            </a:r>
          </a:p>
          <a:p>
            <a:pPr>
              <a:buFont typeface="Arial" pitchFamily="34" charset="0"/>
              <a:buChar char="•"/>
              <a:defRPr/>
            </a:pPr>
            <a:r>
              <a:rPr lang="en-US" altLang="en-US" dirty="0"/>
              <a:t>Refer to spring-beans.xml file in Spring_3Transaction project inside Hands-on and Demo program folder.</a:t>
            </a:r>
          </a:p>
          <a:p>
            <a:pPr marL="0" indent="0">
              <a:buNone/>
              <a:defRPr/>
            </a:pPr>
            <a:endParaRPr lang="en-US" altLang="en-US" dirty="0"/>
          </a:p>
        </p:txBody>
      </p:sp>
      <p:pic>
        <p:nvPicPr>
          <p:cNvPr id="1843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050" y="28575"/>
            <a:ext cx="996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31"/>
          <p:cNvPicPr>
            <a:picLocks noChangeAspect="1" noChangeArrowheads="1"/>
          </p:cNvPicPr>
          <p:nvPr/>
        </p:nvPicPr>
        <p:blipFill>
          <a:blip r:embed="rId3" cstate="print"/>
          <a:srcRect/>
          <a:stretch>
            <a:fillRect/>
          </a:stretch>
        </p:blipFill>
        <p:spPr bwMode="auto">
          <a:xfrm>
            <a:off x="3657600" y="3429000"/>
            <a:ext cx="1752600" cy="1419225"/>
          </a:xfrm>
          <a:prstGeom prst="rect">
            <a:avLst/>
          </a:prstGeom>
          <a:noFill/>
          <a:ln w="9525" algn="ctr">
            <a:noFill/>
            <a:miter lim="800000"/>
            <a:headEnd/>
            <a:tailEnd/>
          </a:ln>
        </p:spPr>
      </p:pic>
    </p:spTree>
    <p:extLst>
      <p:ext uri="{BB962C8B-B14F-4D97-AF65-F5344CB8AC3E}">
        <p14:creationId xmlns:p14="http://schemas.microsoft.com/office/powerpoint/2010/main" val="347118048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Interactive Activity</a:t>
            </a:r>
            <a:endParaRPr lang="en-US" sz="3600" dirty="0"/>
          </a:p>
        </p:txBody>
      </p:sp>
      <p:sp>
        <p:nvSpPr>
          <p:cNvPr id="3" name="Content Placeholder 2"/>
          <p:cNvSpPr>
            <a:spLocks noGrp="1"/>
          </p:cNvSpPr>
          <p:nvPr>
            <p:ph idx="1"/>
          </p:nvPr>
        </p:nvSpPr>
        <p:spPr>
          <a:xfrm>
            <a:off x="228600" y="1447800"/>
            <a:ext cx="8686800" cy="4946650"/>
          </a:xfrm>
        </p:spPr>
        <p:txBody>
          <a:bodyPr/>
          <a:lstStyle/>
          <a:p>
            <a:pPr marL="0" indent="0">
              <a:buNone/>
            </a:pPr>
            <a:r>
              <a:rPr lang="en-US" dirty="0"/>
              <a:t>State </a:t>
            </a:r>
            <a:r>
              <a:rPr lang="en-US" dirty="0" smtClean="0"/>
              <a:t>whether the given statement is True or False: Spring </a:t>
            </a:r>
            <a:r>
              <a:rPr lang="en-US" dirty="0"/>
              <a:t>provides both programmatic and declarative transaction management</a:t>
            </a:r>
          </a:p>
          <a:p>
            <a:pPr lvl="1">
              <a:defRPr/>
            </a:pPr>
            <a:r>
              <a:rPr lang="en-US" dirty="0"/>
              <a:t>Raise your hand if you wish to respond.</a:t>
            </a:r>
          </a:p>
          <a:p>
            <a:pPr lvl="1">
              <a:defRPr/>
            </a:pPr>
            <a:r>
              <a:rPr lang="en-US" dirty="0"/>
              <a:t>Be prepared to speak to explain your response.</a:t>
            </a:r>
          </a:p>
          <a:p>
            <a:pPr lvl="1">
              <a:defRPr/>
            </a:pPr>
            <a:r>
              <a:rPr lang="en-US" dirty="0"/>
              <a:t>Begin now.</a:t>
            </a:r>
          </a:p>
          <a:p>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317</a:t>
            </a:fld>
            <a:endParaRPr lang="en-US" dirty="0"/>
          </a:p>
        </p:txBody>
      </p:sp>
      <p:pic>
        <p:nvPicPr>
          <p:cNvPr id="5" name="Picture 2" descr="C:\Documents and Settings\148282\Desktop\interactive-Activity.png"/>
          <p:cNvPicPr>
            <a:picLocks noChangeAspect="1" noChangeArrowheads="1"/>
          </p:cNvPicPr>
          <p:nvPr/>
        </p:nvPicPr>
        <p:blipFill>
          <a:blip r:embed="rId3" cstate="print"/>
          <a:srcRect/>
          <a:stretch>
            <a:fillRect/>
          </a:stretch>
        </p:blipFill>
        <p:spPr bwMode="auto">
          <a:xfrm>
            <a:off x="7402417" y="76200"/>
            <a:ext cx="1165439" cy="1275296"/>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1039582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3600" dirty="0" smtClean="0"/>
              <a:t>@Transactional Annotation</a:t>
            </a:r>
          </a:p>
        </p:txBody>
      </p:sp>
      <p:sp>
        <p:nvSpPr>
          <p:cNvPr id="2" name="Content Placeholder 1"/>
          <p:cNvSpPr>
            <a:spLocks noGrp="1"/>
          </p:cNvSpPr>
          <p:nvPr>
            <p:ph idx="1"/>
          </p:nvPr>
        </p:nvSpPr>
        <p:spPr>
          <a:xfrm>
            <a:off x="228600" y="1530350"/>
            <a:ext cx="8686800" cy="4946650"/>
          </a:xfrm>
        </p:spPr>
        <p:txBody>
          <a:bodyPr/>
          <a:lstStyle/>
          <a:p>
            <a:r>
              <a:rPr lang="en-US" dirty="0"/>
              <a:t>Using @Transactional for a business method</a:t>
            </a:r>
          </a:p>
          <a:p>
            <a:endParaRPr lang="en-US" dirty="0"/>
          </a:p>
        </p:txBody>
      </p:sp>
      <p:sp>
        <p:nvSpPr>
          <p:cNvPr id="19459" name="Slide Number Placeholder 3"/>
          <p:cNvSpPr>
            <a:spLocks noGrp="1"/>
          </p:cNvSpPr>
          <p:nvPr>
            <p:ph type="sldNum" sz="quarter" idx="10"/>
          </p:nvPr>
        </p:nvSpPr>
        <p:spPr>
          <a:xfrm>
            <a:off x="0" y="6400801"/>
            <a:ext cx="53340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AE53805-70DF-47D0-BCB0-B6909400BDF0}" type="slidenum">
              <a:rPr lang="en-US" b="0" smtClean="0">
                <a:solidFill>
                  <a:srgbClr val="000000"/>
                </a:solidFill>
                <a:latin typeface="Verdana" pitchFamily="34" charset="0"/>
              </a:rPr>
              <a:pPr eaLnBrk="1" hangingPunct="1"/>
              <a:t>318</a:t>
            </a:fld>
            <a:endParaRPr lang="en-US" b="0" dirty="0" smtClean="0">
              <a:solidFill>
                <a:srgbClr val="000000"/>
              </a:solidFill>
              <a:latin typeface="Verdana" pitchFamily="34" charset="0"/>
            </a:endParaRPr>
          </a:p>
        </p:txBody>
      </p:sp>
      <p:sp>
        <p:nvSpPr>
          <p:cNvPr id="5" name="Rectangle 4"/>
          <p:cNvSpPr/>
          <p:nvPr/>
        </p:nvSpPr>
        <p:spPr>
          <a:xfrm>
            <a:off x="152400" y="2077283"/>
            <a:ext cx="8839200" cy="4247317"/>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t>import </a:t>
            </a:r>
            <a:r>
              <a:rPr lang="en-US" dirty="0" err="1"/>
              <a:t>org.springframework.transaction.annotation.Transactional</a:t>
            </a:r>
            <a:r>
              <a:rPr lang="en-US" dirty="0"/>
              <a:t>;</a:t>
            </a:r>
          </a:p>
          <a:p>
            <a:pPr algn="l">
              <a:defRPr/>
            </a:pPr>
            <a:r>
              <a:rPr lang="en-US" dirty="0"/>
              <a:t>import </a:t>
            </a:r>
            <a:r>
              <a:rPr lang="en-US" dirty="0" err="1"/>
              <a:t>org.springframework.jdbc.core.support.JdbcDaoSupport</a:t>
            </a:r>
            <a:r>
              <a:rPr lang="en-US" dirty="0"/>
              <a:t>;</a:t>
            </a:r>
          </a:p>
          <a:p>
            <a:pPr algn="l">
              <a:defRPr/>
            </a:pPr>
            <a:endParaRPr lang="en-US" dirty="0"/>
          </a:p>
          <a:p>
            <a:pPr algn="l">
              <a:defRPr/>
            </a:pPr>
            <a:r>
              <a:rPr lang="en-US" dirty="0"/>
              <a:t>public class </a:t>
            </a:r>
            <a:r>
              <a:rPr lang="en-US" dirty="0" err="1"/>
              <a:t>JdbcBookShop</a:t>
            </a:r>
            <a:r>
              <a:rPr lang="en-US" dirty="0"/>
              <a:t> extends </a:t>
            </a:r>
            <a:r>
              <a:rPr lang="en-US" dirty="0" err="1"/>
              <a:t>JdbcDaoSupport</a:t>
            </a:r>
            <a:r>
              <a:rPr lang="en-US" dirty="0"/>
              <a:t> implements </a:t>
            </a:r>
            <a:r>
              <a:rPr lang="en-US" dirty="0" err="1"/>
              <a:t>BookShop</a:t>
            </a:r>
            <a:r>
              <a:rPr lang="en-US" dirty="0"/>
              <a:t> {</a:t>
            </a:r>
          </a:p>
          <a:p>
            <a:pPr algn="l">
              <a:defRPr/>
            </a:pPr>
            <a:endParaRPr lang="en-US" dirty="0"/>
          </a:p>
          <a:p>
            <a:pPr algn="l">
              <a:defRPr/>
            </a:pPr>
            <a:r>
              <a:rPr lang="en-US" dirty="0"/>
              <a:t>@Transactional</a:t>
            </a:r>
          </a:p>
          <a:p>
            <a:pPr algn="l">
              <a:defRPr/>
            </a:pPr>
            <a:r>
              <a:rPr lang="en-US" dirty="0"/>
              <a:t>public void purchase(String </a:t>
            </a:r>
            <a:r>
              <a:rPr lang="en-US" dirty="0" err="1"/>
              <a:t>isbn</a:t>
            </a:r>
            <a:r>
              <a:rPr lang="en-US" dirty="0"/>
              <a:t>, String username) {</a:t>
            </a:r>
          </a:p>
          <a:p>
            <a:pPr algn="l">
              <a:defRPr/>
            </a:pPr>
            <a:r>
              <a:rPr lang="en-US" dirty="0" err="1"/>
              <a:t>int</a:t>
            </a:r>
            <a:r>
              <a:rPr lang="en-US" dirty="0"/>
              <a:t> price = </a:t>
            </a:r>
            <a:r>
              <a:rPr lang="en-US" dirty="0" err="1"/>
              <a:t>getJdbcTemplate</a:t>
            </a:r>
            <a:r>
              <a:rPr lang="en-US" dirty="0"/>
              <a:t>().</a:t>
            </a:r>
            <a:r>
              <a:rPr lang="en-US" dirty="0" err="1"/>
              <a:t>queryForInt</a:t>
            </a:r>
            <a:r>
              <a:rPr lang="en-US" dirty="0"/>
              <a:t>(</a:t>
            </a:r>
          </a:p>
          <a:p>
            <a:pPr algn="l">
              <a:defRPr/>
            </a:pPr>
            <a:r>
              <a:rPr lang="en-US" dirty="0"/>
              <a:t>           "SELECT PRICE FROM BOOK WHERE ISBN = ?“, new Object[] { </a:t>
            </a:r>
            <a:r>
              <a:rPr lang="en-US" dirty="0" err="1"/>
              <a:t>isbn</a:t>
            </a:r>
            <a:r>
              <a:rPr lang="en-US" dirty="0"/>
              <a:t> });</a:t>
            </a:r>
          </a:p>
          <a:p>
            <a:pPr algn="l">
              <a:defRPr/>
            </a:pPr>
            <a:r>
              <a:rPr lang="en-US" dirty="0" err="1"/>
              <a:t>getJdbcTemplate</a:t>
            </a:r>
            <a:r>
              <a:rPr lang="en-US" dirty="0"/>
              <a:t>().update( "UPDATE BOOK_STOCK SET STOCK =   </a:t>
            </a:r>
          </a:p>
          <a:p>
            <a:pPr algn="l">
              <a:defRPr/>
            </a:pPr>
            <a:r>
              <a:rPr lang="en-US" dirty="0"/>
              <a:t>            STOCK - 1 “+ "WHERE ISBN = ?", new Object[] { </a:t>
            </a:r>
            <a:r>
              <a:rPr lang="en-US" dirty="0" err="1"/>
              <a:t>isbn</a:t>
            </a:r>
            <a:r>
              <a:rPr lang="en-US" dirty="0"/>
              <a:t> });</a:t>
            </a:r>
          </a:p>
          <a:p>
            <a:pPr algn="l">
              <a:defRPr/>
            </a:pPr>
            <a:r>
              <a:rPr lang="en-US" dirty="0" err="1"/>
              <a:t>getJdbcTemplate</a:t>
            </a:r>
            <a:r>
              <a:rPr lang="en-US" dirty="0"/>
              <a:t>().update( "UPDATE ACCOUNT SET BALANCE = </a:t>
            </a:r>
          </a:p>
          <a:p>
            <a:pPr algn="l">
              <a:defRPr/>
            </a:pPr>
            <a:r>
              <a:rPr lang="en-US" dirty="0"/>
              <a:t>           BALANCE - ? “+ "WHERE USERNAME = ?“, new Object[] { price,  username });</a:t>
            </a:r>
          </a:p>
          <a:p>
            <a:pPr algn="l">
              <a:defRPr/>
            </a:pPr>
            <a:r>
              <a:rPr lang="en-US" dirty="0"/>
              <a:t>}</a:t>
            </a:r>
          </a:p>
          <a:p>
            <a:pPr algn="l">
              <a:defRPr/>
            </a:pPr>
            <a:r>
              <a:rPr lang="en-US" dirty="0"/>
              <a:t>}</a:t>
            </a:r>
          </a:p>
        </p:txBody>
      </p:sp>
      <p:pic>
        <p:nvPicPr>
          <p:cNvPr id="6" name="Picture 17"/>
          <p:cNvPicPr>
            <a:picLocks noChangeAspect="1" noChangeArrowheads="1"/>
          </p:cNvPicPr>
          <p:nvPr/>
        </p:nvPicPr>
        <p:blipFill>
          <a:blip r:embed="rId3" cstate="print"/>
          <a:srcRect/>
          <a:stretch>
            <a:fillRect/>
          </a:stretch>
        </p:blipFill>
        <p:spPr bwMode="auto">
          <a:xfrm>
            <a:off x="8302625" y="31750"/>
            <a:ext cx="841375" cy="1111250"/>
          </a:xfrm>
          <a:prstGeom prst="rect">
            <a:avLst/>
          </a:prstGeom>
          <a:noFill/>
          <a:ln w="9525" algn="ctr">
            <a:noFill/>
            <a:miter lim="800000"/>
            <a:headEnd/>
            <a:tailEnd/>
          </a:ln>
        </p:spPr>
      </p:pic>
    </p:spTree>
    <p:extLst>
      <p:ext uri="{BB962C8B-B14F-4D97-AF65-F5344CB8AC3E}">
        <p14:creationId xmlns:p14="http://schemas.microsoft.com/office/powerpoint/2010/main" val="4125815745"/>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@Transactional Annotation (Contd.)</a:t>
            </a:r>
          </a:p>
        </p:txBody>
      </p:sp>
      <p:sp>
        <p:nvSpPr>
          <p:cNvPr id="3" name="Content Placeholder 2"/>
          <p:cNvSpPr>
            <a:spLocks noGrp="1"/>
          </p:cNvSpPr>
          <p:nvPr>
            <p:ph idx="1"/>
          </p:nvPr>
        </p:nvSpPr>
        <p:spPr/>
        <p:txBody>
          <a:bodyPr/>
          <a:lstStyle/>
          <a:p>
            <a:endParaRPr lang="en-US"/>
          </a:p>
        </p:txBody>
      </p:sp>
      <p:sp>
        <p:nvSpPr>
          <p:cNvPr id="20483" name="Slide Number Placeholder 3"/>
          <p:cNvSpPr>
            <a:spLocks noGrp="1"/>
          </p:cNvSpPr>
          <p:nvPr>
            <p:ph type="sldNum" sz="quarter" idx="10"/>
          </p:nvPr>
        </p:nvSpPr>
        <p:spPr>
          <a:xfrm>
            <a:off x="0" y="6400800"/>
            <a:ext cx="6096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40A24956-EE20-459C-8607-6B6476217769}" type="slidenum">
              <a:rPr lang="en-US" b="0" smtClean="0">
                <a:solidFill>
                  <a:srgbClr val="000000"/>
                </a:solidFill>
                <a:latin typeface="Verdana" pitchFamily="34" charset="0"/>
              </a:rPr>
              <a:pPr eaLnBrk="1" hangingPunct="1"/>
              <a:t>319</a:t>
            </a:fld>
            <a:endParaRPr lang="en-US" b="0" smtClean="0">
              <a:solidFill>
                <a:srgbClr val="000000"/>
              </a:solidFill>
              <a:latin typeface="Verdana" pitchFamily="34" charset="0"/>
            </a:endParaRPr>
          </a:p>
        </p:txBody>
      </p:sp>
      <p:sp>
        <p:nvSpPr>
          <p:cNvPr id="5" name="Rectangle 4"/>
          <p:cNvSpPr/>
          <p:nvPr/>
        </p:nvSpPr>
        <p:spPr>
          <a:xfrm>
            <a:off x="152400" y="1571685"/>
            <a:ext cx="8915400" cy="452431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solidFill>
                  <a:schemeClr val="bg1"/>
                </a:solidFill>
                <a:latin typeface="+mn-lt"/>
              </a:rPr>
              <a:t>&lt;beans </a:t>
            </a:r>
            <a:r>
              <a:rPr lang="en-US" dirty="0" err="1">
                <a:solidFill>
                  <a:schemeClr val="bg1"/>
                </a:solidFill>
                <a:latin typeface="+mn-lt"/>
              </a:rPr>
              <a:t>xmlns</a:t>
            </a:r>
            <a:r>
              <a:rPr lang="en-US" dirty="0">
                <a:solidFill>
                  <a:schemeClr val="bg1"/>
                </a:solidFill>
                <a:latin typeface="+mn-lt"/>
              </a:rPr>
              <a:t>="http://www.springframework.org/schema/beans"</a:t>
            </a:r>
          </a:p>
          <a:p>
            <a:pPr algn="l">
              <a:defRPr/>
            </a:pPr>
            <a:r>
              <a:rPr lang="en-US" dirty="0" err="1">
                <a:solidFill>
                  <a:schemeClr val="bg1"/>
                </a:solidFill>
                <a:latin typeface="+mn-lt"/>
              </a:rPr>
              <a:t>xmlns:xsi</a:t>
            </a:r>
            <a:r>
              <a:rPr lang="en-US" dirty="0">
                <a:solidFill>
                  <a:schemeClr val="bg1"/>
                </a:solidFill>
                <a:latin typeface="+mn-lt"/>
              </a:rPr>
              <a:t>="http://www.w3.org/2001/XMLSchema-instance"</a:t>
            </a:r>
          </a:p>
          <a:p>
            <a:pPr algn="l">
              <a:defRPr/>
            </a:pPr>
            <a:r>
              <a:rPr lang="en-US" dirty="0" err="1">
                <a:solidFill>
                  <a:schemeClr val="bg1"/>
                </a:solidFill>
                <a:latin typeface="+mn-lt"/>
              </a:rPr>
              <a:t>xmlns:tx</a:t>
            </a:r>
            <a:r>
              <a:rPr lang="en-US" dirty="0">
                <a:solidFill>
                  <a:schemeClr val="bg1"/>
                </a:solidFill>
                <a:latin typeface="+mn-lt"/>
              </a:rPr>
              <a:t>="http://www.springframework.org/schema/tx"</a:t>
            </a:r>
          </a:p>
          <a:p>
            <a:pPr algn="l">
              <a:defRPr/>
            </a:pPr>
            <a:r>
              <a:rPr lang="en-US" dirty="0" err="1">
                <a:solidFill>
                  <a:schemeClr val="bg1"/>
                </a:solidFill>
                <a:latin typeface="+mn-lt"/>
              </a:rPr>
              <a:t>xsi:schemaLocation</a:t>
            </a:r>
            <a:r>
              <a:rPr lang="en-US" dirty="0">
                <a:solidFill>
                  <a:schemeClr val="bg1"/>
                </a:solidFill>
                <a:latin typeface="+mn-lt"/>
              </a:rPr>
              <a:t>="http://www.springframework.org/schema/beans</a:t>
            </a:r>
          </a:p>
          <a:p>
            <a:pPr algn="l">
              <a:defRPr/>
            </a:pPr>
            <a:r>
              <a:rPr lang="en-US" dirty="0">
                <a:solidFill>
                  <a:schemeClr val="bg1"/>
                </a:solidFill>
                <a:latin typeface="+mn-lt"/>
              </a:rPr>
              <a:t>http://www.springframework.org/schema/beans/spring-beans-3.0.xsd</a:t>
            </a:r>
          </a:p>
          <a:p>
            <a:pPr algn="l">
              <a:defRPr/>
            </a:pPr>
            <a:r>
              <a:rPr lang="en-US" dirty="0">
                <a:solidFill>
                  <a:schemeClr val="bg1"/>
                </a:solidFill>
                <a:latin typeface="+mn-lt"/>
              </a:rPr>
              <a:t>http://www.springframework.org/schema/tx</a:t>
            </a:r>
          </a:p>
          <a:p>
            <a:pPr algn="l">
              <a:defRPr/>
            </a:pPr>
            <a:r>
              <a:rPr lang="en-US" dirty="0">
                <a:solidFill>
                  <a:schemeClr val="bg1"/>
                </a:solidFill>
                <a:latin typeface="+mn-lt"/>
              </a:rPr>
              <a:t>http://www.springframework.org/schema/tx/spring-tx-3.0.xsd"&gt;</a:t>
            </a:r>
          </a:p>
          <a:p>
            <a:pPr algn="l">
              <a:defRPr/>
            </a:pPr>
            <a:endParaRPr lang="en-US" dirty="0">
              <a:solidFill>
                <a:schemeClr val="bg1"/>
              </a:solidFill>
              <a:latin typeface="+mn-lt"/>
            </a:endParaRPr>
          </a:p>
          <a:p>
            <a:pPr algn="l">
              <a:defRPr/>
            </a:pPr>
            <a:r>
              <a:rPr lang="en-US" dirty="0">
                <a:solidFill>
                  <a:schemeClr val="bg1"/>
                </a:solidFill>
                <a:latin typeface="+mn-lt"/>
              </a:rPr>
              <a:t>&lt;</a:t>
            </a:r>
            <a:r>
              <a:rPr lang="en-US" dirty="0" err="1">
                <a:solidFill>
                  <a:schemeClr val="bg1"/>
                </a:solidFill>
                <a:latin typeface="+mn-lt"/>
              </a:rPr>
              <a:t>tx:annotation</a:t>
            </a:r>
            <a:r>
              <a:rPr lang="en-US" dirty="0">
                <a:solidFill>
                  <a:schemeClr val="bg1"/>
                </a:solidFill>
                <a:latin typeface="+mn-lt"/>
              </a:rPr>
              <a:t>-driven transaction-manager="</a:t>
            </a:r>
            <a:r>
              <a:rPr lang="en-US" dirty="0" err="1">
                <a:solidFill>
                  <a:schemeClr val="bg1"/>
                </a:solidFill>
                <a:latin typeface="+mn-lt"/>
              </a:rPr>
              <a:t>transactionManager</a:t>
            </a:r>
            <a:r>
              <a:rPr lang="en-US" dirty="0">
                <a:solidFill>
                  <a:schemeClr val="bg1"/>
                </a:solidFill>
                <a:latin typeface="+mn-lt"/>
              </a:rPr>
              <a:t>"/&gt;</a:t>
            </a:r>
          </a:p>
          <a:p>
            <a:pPr algn="l">
              <a:defRPr/>
            </a:pPr>
            <a:r>
              <a:rPr lang="en-US" dirty="0">
                <a:solidFill>
                  <a:schemeClr val="bg1"/>
                </a:solidFill>
                <a:latin typeface="+mn-lt"/>
              </a:rPr>
              <a:t>...</a:t>
            </a:r>
          </a:p>
          <a:p>
            <a:pPr algn="l">
              <a:defRPr/>
            </a:pPr>
            <a:r>
              <a:rPr lang="en-US" dirty="0">
                <a:solidFill>
                  <a:schemeClr val="bg1"/>
                </a:solidFill>
                <a:latin typeface="+mn-lt"/>
              </a:rPr>
              <a:t>&lt;bean id="</a:t>
            </a:r>
            <a:r>
              <a:rPr lang="en-US" dirty="0" err="1">
                <a:solidFill>
                  <a:schemeClr val="bg1"/>
                </a:solidFill>
                <a:latin typeface="+mn-lt"/>
              </a:rPr>
              <a:t>transactionManager</a:t>
            </a:r>
            <a:r>
              <a:rPr lang="en-US" dirty="0">
                <a:solidFill>
                  <a:schemeClr val="bg1"/>
                </a:solidFill>
                <a:latin typeface="+mn-lt"/>
              </a:rPr>
              <a:t>"</a:t>
            </a:r>
          </a:p>
          <a:p>
            <a:pPr algn="l">
              <a:defRPr/>
            </a:pPr>
            <a:r>
              <a:rPr lang="en-US" dirty="0">
                <a:solidFill>
                  <a:schemeClr val="bg1"/>
                </a:solidFill>
                <a:latin typeface="+mn-lt"/>
              </a:rPr>
              <a:t>class="org.springframework.jdbc.datasource.DataSourceTransactionManager"&gt;</a:t>
            </a:r>
          </a:p>
          <a:p>
            <a:pPr algn="l">
              <a:defRPr/>
            </a:pPr>
            <a:r>
              <a:rPr lang="en-US" dirty="0">
                <a:solidFill>
                  <a:schemeClr val="bg1"/>
                </a:solidFill>
                <a:latin typeface="+mn-lt"/>
              </a:rPr>
              <a:t>&lt;property name="</a:t>
            </a:r>
            <a:r>
              <a:rPr lang="en-US" dirty="0" err="1">
                <a:solidFill>
                  <a:schemeClr val="bg1"/>
                </a:solidFill>
                <a:latin typeface="+mn-lt"/>
              </a:rPr>
              <a:t>dataSource</a:t>
            </a:r>
            <a:r>
              <a:rPr lang="en-US" dirty="0">
                <a:solidFill>
                  <a:schemeClr val="bg1"/>
                </a:solidFill>
                <a:latin typeface="+mn-lt"/>
              </a:rPr>
              <a:t>" ref="</a:t>
            </a:r>
            <a:r>
              <a:rPr lang="en-US" dirty="0" err="1">
                <a:solidFill>
                  <a:schemeClr val="bg1"/>
                </a:solidFill>
                <a:latin typeface="+mn-lt"/>
              </a:rPr>
              <a:t>dataSource</a:t>
            </a:r>
            <a:r>
              <a:rPr lang="en-US" dirty="0">
                <a:solidFill>
                  <a:schemeClr val="bg1"/>
                </a:solidFill>
                <a:latin typeface="+mn-lt"/>
              </a:rPr>
              <a:t>"/&gt;</a:t>
            </a:r>
          </a:p>
          <a:p>
            <a:pPr algn="l">
              <a:defRPr/>
            </a:pPr>
            <a:r>
              <a:rPr lang="en-US" dirty="0">
                <a:solidFill>
                  <a:schemeClr val="bg1"/>
                </a:solidFill>
                <a:latin typeface="+mn-lt"/>
              </a:rPr>
              <a:t>&lt;/bean&gt;</a:t>
            </a:r>
          </a:p>
          <a:p>
            <a:pPr algn="l">
              <a:defRPr/>
            </a:pPr>
            <a:r>
              <a:rPr lang="en-US" dirty="0">
                <a:solidFill>
                  <a:schemeClr val="bg1"/>
                </a:solidFill>
                <a:latin typeface="+mn-lt"/>
              </a:rPr>
              <a:t>…</a:t>
            </a:r>
          </a:p>
          <a:p>
            <a:pPr algn="l">
              <a:defRPr/>
            </a:pPr>
            <a:r>
              <a:rPr lang="en-US" dirty="0">
                <a:solidFill>
                  <a:schemeClr val="bg1"/>
                </a:solidFill>
                <a:latin typeface="+mn-lt"/>
              </a:rPr>
              <a:t>&lt;/beans&gt;</a:t>
            </a:r>
          </a:p>
        </p:txBody>
      </p:sp>
      <p:pic>
        <p:nvPicPr>
          <p:cNvPr id="6" name="Picture 17"/>
          <p:cNvPicPr>
            <a:picLocks noChangeAspect="1" noChangeArrowheads="1"/>
          </p:cNvPicPr>
          <p:nvPr/>
        </p:nvPicPr>
        <p:blipFill>
          <a:blip r:embed="rId3" cstate="print"/>
          <a:srcRect/>
          <a:stretch>
            <a:fillRect/>
          </a:stretch>
        </p:blipFill>
        <p:spPr bwMode="auto">
          <a:xfrm>
            <a:off x="8302625" y="31750"/>
            <a:ext cx="841375" cy="1111250"/>
          </a:xfrm>
          <a:prstGeom prst="rect">
            <a:avLst/>
          </a:prstGeom>
          <a:noFill/>
          <a:ln w="9525" algn="ctr">
            <a:noFill/>
            <a:miter lim="800000"/>
            <a:headEnd/>
            <a:tailEnd/>
          </a:ln>
        </p:spPr>
      </p:pic>
    </p:spTree>
    <p:extLst>
      <p:ext uri="{BB962C8B-B14F-4D97-AF65-F5344CB8AC3E}">
        <p14:creationId xmlns:p14="http://schemas.microsoft.com/office/powerpoint/2010/main" val="3269283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A965750-514B-4104-9B00-96C650286348}" type="slidenum">
              <a:rPr lang="en-US" b="0" smtClean="0">
                <a:solidFill>
                  <a:srgbClr val="000000"/>
                </a:solidFill>
                <a:latin typeface="Verdana" pitchFamily="34" charset="0"/>
              </a:rPr>
              <a:pPr eaLnBrk="1" hangingPunct="1"/>
              <a:t>32</a:t>
            </a:fld>
            <a:endParaRPr lang="en-US" b="0" smtClean="0">
              <a:solidFill>
                <a:srgbClr val="000000"/>
              </a:solidFill>
              <a:latin typeface="Verdana" pitchFamily="34" charset="0"/>
            </a:endParaRPr>
          </a:p>
        </p:txBody>
      </p:sp>
      <p:sp>
        <p:nvSpPr>
          <p:cNvPr id="24579" name="Rectangle 2"/>
          <p:cNvSpPr>
            <a:spLocks noGrp="1" noChangeArrowheads="1"/>
          </p:cNvSpPr>
          <p:nvPr>
            <p:ph type="title"/>
          </p:nvPr>
        </p:nvSpPr>
        <p:spPr/>
        <p:txBody>
          <a:bodyPr/>
          <a:lstStyle/>
          <a:p>
            <a:pPr eaLnBrk="1" hangingPunct="1"/>
            <a:r>
              <a:rPr lang="en-US" sz="3600" smtClean="0"/>
              <a:t>Test Your Understanding</a:t>
            </a:r>
          </a:p>
        </p:txBody>
      </p:sp>
      <p:sp>
        <p:nvSpPr>
          <p:cNvPr id="24580" name="Rectangle 3"/>
          <p:cNvSpPr>
            <a:spLocks noGrp="1" noChangeArrowheads="1"/>
          </p:cNvSpPr>
          <p:nvPr>
            <p:ph type="body" idx="1"/>
          </p:nvPr>
        </p:nvSpPr>
        <p:spPr>
          <a:xfrm>
            <a:off x="228600" y="1530350"/>
            <a:ext cx="8686800" cy="4946650"/>
          </a:xfrm>
        </p:spPr>
        <p:txBody>
          <a:bodyPr/>
          <a:lstStyle/>
          <a:p>
            <a:pPr marL="514350" indent="-514350" eaLnBrk="1" hangingPunct="1">
              <a:spcBef>
                <a:spcPts val="0"/>
              </a:spcBef>
              <a:buAutoNum type="arabicPeriod" startAt="2"/>
            </a:pPr>
            <a:r>
              <a:rPr lang="en-US" dirty="0" smtClean="0"/>
              <a:t>Name the IDE provided by Spring Source for developing</a:t>
            </a:r>
          </a:p>
          <a:p>
            <a:pPr marL="0" indent="0" eaLnBrk="1" hangingPunct="1">
              <a:spcBef>
                <a:spcPts val="0"/>
              </a:spcBef>
              <a:buNone/>
            </a:pPr>
            <a:r>
              <a:rPr lang="en-US" dirty="0"/>
              <a:t> </a:t>
            </a:r>
            <a:r>
              <a:rPr lang="en-US" dirty="0" smtClean="0"/>
              <a:t>      Spring based application.</a:t>
            </a:r>
          </a:p>
          <a:p>
            <a:pPr lvl="1">
              <a:defRPr/>
            </a:pPr>
            <a:r>
              <a:rPr lang="en-US" dirty="0"/>
              <a:t>Type in your response in the chat window.</a:t>
            </a:r>
          </a:p>
          <a:p>
            <a:pPr lvl="1">
              <a:defRPr/>
            </a:pPr>
            <a:r>
              <a:rPr lang="en-US" dirty="0"/>
              <a:t>When asked, submit your response.</a:t>
            </a:r>
          </a:p>
          <a:p>
            <a:pPr lvl="1">
              <a:defRPr/>
            </a:pPr>
            <a:r>
              <a:rPr lang="en-US" dirty="0"/>
              <a:t>Begin now.</a:t>
            </a:r>
          </a:p>
          <a:p>
            <a:pPr lvl="2" indent="-342900">
              <a:spcBef>
                <a:spcPts val="0"/>
              </a:spcBef>
              <a:buFont typeface="Arial" pitchFamily="34" charset="0"/>
              <a:buChar char="–"/>
            </a:pPr>
            <a:endParaRPr lang="en-US" dirty="0" smtClean="0">
              <a:solidFill>
                <a:srgbClr val="002060"/>
              </a:solidFill>
            </a:endParaRPr>
          </a:p>
          <a:p>
            <a:pPr marL="457200" indent="-457200" eaLnBrk="1" hangingPunct="1">
              <a:buFont typeface="Wingdings" pitchFamily="2" charset="2"/>
              <a:buAutoNum type="arabicPeriod"/>
            </a:pPr>
            <a:endParaRPr lang="en-US" dirty="0" smtClean="0">
              <a:solidFill>
                <a:srgbClr val="002060"/>
              </a:solidFill>
            </a:endParaRPr>
          </a:p>
          <a:p>
            <a:pPr marL="457200" indent="-457200" eaLnBrk="1" hangingPunct="1">
              <a:buFont typeface="Wingdings" pitchFamily="2" charset="2"/>
              <a:buAutoNum type="arabicPeriod"/>
            </a:pPr>
            <a:endParaRPr lang="en-US" dirty="0" smtClean="0">
              <a:solidFill>
                <a:srgbClr val="002060"/>
              </a:solidFill>
            </a:endParaRPr>
          </a:p>
        </p:txBody>
      </p:sp>
      <p:pic>
        <p:nvPicPr>
          <p:cNvPr id="2458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2" name="Picture 5" descr="tes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10018" y="2895600"/>
            <a:ext cx="2881313"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673188"/>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Transaction Attributes</a:t>
            </a:r>
          </a:p>
        </p:txBody>
      </p:sp>
      <p:sp>
        <p:nvSpPr>
          <p:cNvPr id="21507" name="Content Placeholder 2"/>
          <p:cNvSpPr>
            <a:spLocks noGrp="1"/>
          </p:cNvSpPr>
          <p:nvPr>
            <p:ph idx="1"/>
          </p:nvPr>
        </p:nvSpPr>
        <p:spPr/>
        <p:txBody>
          <a:bodyPr/>
          <a:lstStyle/>
          <a:p>
            <a:r>
              <a:rPr lang="en-US" dirty="0" smtClean="0"/>
              <a:t>Transaction attribute defines the rules for applying  transaction policies on methods.</a:t>
            </a:r>
          </a:p>
          <a:p>
            <a:pPr lvl="1"/>
            <a:r>
              <a:rPr lang="en-US" dirty="0" smtClean="0"/>
              <a:t>Propagation behavior</a:t>
            </a:r>
          </a:p>
          <a:p>
            <a:pPr lvl="1"/>
            <a:r>
              <a:rPr lang="en-US" dirty="0" smtClean="0"/>
              <a:t>Isolation Level</a:t>
            </a:r>
          </a:p>
          <a:p>
            <a:pPr lvl="1"/>
            <a:r>
              <a:rPr lang="en-US" dirty="0" smtClean="0"/>
              <a:t>Read-only status</a:t>
            </a:r>
          </a:p>
          <a:p>
            <a:pPr lvl="1"/>
            <a:r>
              <a:rPr lang="en-US" dirty="0" smtClean="0"/>
              <a:t>Timeout</a:t>
            </a:r>
          </a:p>
          <a:p>
            <a:pPr lvl="1"/>
            <a:r>
              <a:rPr lang="en-US" dirty="0" smtClean="0"/>
              <a:t>Rollback policy</a:t>
            </a:r>
          </a:p>
        </p:txBody>
      </p:sp>
      <p:sp>
        <p:nvSpPr>
          <p:cNvPr id="21508" name="Slide Number Placeholder 3"/>
          <p:cNvSpPr>
            <a:spLocks noGrp="1"/>
          </p:cNvSpPr>
          <p:nvPr>
            <p:ph type="sldNum" sz="quarter" idx="10"/>
          </p:nvPr>
        </p:nvSpPr>
        <p:spPr>
          <a:xfrm>
            <a:off x="0" y="6400800"/>
            <a:ext cx="6096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26FB20BA-909A-4A07-BD0F-708D258D9362}" type="slidenum">
              <a:rPr lang="en-US" b="0" smtClean="0">
                <a:solidFill>
                  <a:srgbClr val="000000"/>
                </a:solidFill>
                <a:latin typeface="Verdana" pitchFamily="34" charset="0"/>
              </a:rPr>
              <a:pPr eaLnBrk="1" hangingPunct="1"/>
              <a:t>320</a:t>
            </a:fld>
            <a:endParaRPr lang="en-US" b="0" dirty="0" smtClean="0">
              <a:solidFill>
                <a:srgbClr val="000000"/>
              </a:solidFill>
              <a:latin typeface="Verdana" pitchFamily="34" charset="0"/>
            </a:endParaRPr>
          </a:p>
        </p:txBody>
      </p:sp>
      <p:sp>
        <p:nvSpPr>
          <p:cNvPr id="5" name="Right Brace 4"/>
          <p:cNvSpPr/>
          <p:nvPr/>
        </p:nvSpPr>
        <p:spPr bwMode="auto">
          <a:xfrm>
            <a:off x="4267200" y="2438400"/>
            <a:ext cx="381000" cy="1905000"/>
          </a:xfrm>
          <a:prstGeom prst="rightBrace">
            <a:avLst>
              <a:gd name="adj1" fmla="val 0"/>
              <a:gd name="adj2" fmla="val 50000"/>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a:latin typeface="Arial" charset="0"/>
            </a:endParaRPr>
          </a:p>
        </p:txBody>
      </p:sp>
      <p:sp>
        <p:nvSpPr>
          <p:cNvPr id="21510" name="TextBox 5"/>
          <p:cNvSpPr txBox="1">
            <a:spLocks noChangeArrowheads="1"/>
          </p:cNvSpPr>
          <p:nvPr/>
        </p:nvSpPr>
        <p:spPr bwMode="auto">
          <a:xfrm>
            <a:off x="4765675" y="3276600"/>
            <a:ext cx="2847975" cy="400050"/>
          </a:xfrm>
          <a:prstGeom prst="rect">
            <a:avLst/>
          </a:prstGeom>
          <a:noFill/>
          <a:ln w="9525">
            <a:noFill/>
            <a:miter lim="800000"/>
            <a:headEnd/>
            <a:tailEnd/>
          </a:ln>
        </p:spPr>
        <p:txBody>
          <a:bodyPr wrap="none">
            <a:spAutoFit/>
          </a:bodyPr>
          <a:lstStyle/>
          <a:p>
            <a:pPr>
              <a:defRPr/>
            </a:pPr>
            <a:r>
              <a:rPr lang="en-US" sz="2000" dirty="0">
                <a:latin typeface="+mn-lt"/>
              </a:rPr>
              <a:t>Transaction Attributes</a:t>
            </a:r>
          </a:p>
        </p:txBody>
      </p:sp>
    </p:spTree>
    <p:extLst>
      <p:ext uri="{BB962C8B-B14F-4D97-AF65-F5344CB8AC3E}">
        <p14:creationId xmlns:p14="http://schemas.microsoft.com/office/powerpoint/2010/main" val="364535453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3600" dirty="0" smtClean="0"/>
              <a:t>Propagation Behavior</a:t>
            </a:r>
          </a:p>
        </p:txBody>
      </p:sp>
      <p:sp>
        <p:nvSpPr>
          <p:cNvPr id="22531" name="Content Placeholder 2"/>
          <p:cNvSpPr>
            <a:spLocks noGrp="1"/>
          </p:cNvSpPr>
          <p:nvPr>
            <p:ph idx="1"/>
          </p:nvPr>
        </p:nvSpPr>
        <p:spPr>
          <a:xfrm>
            <a:off x="228600" y="1447800"/>
            <a:ext cx="8686800" cy="4946650"/>
          </a:xfrm>
        </p:spPr>
        <p:txBody>
          <a:bodyPr/>
          <a:lstStyle/>
          <a:p>
            <a:r>
              <a:rPr lang="en-US" b="1" dirty="0" smtClean="0"/>
              <a:t>Propagation Behavior</a:t>
            </a:r>
            <a:r>
              <a:rPr lang="en-US" dirty="0" smtClean="0"/>
              <a:t> is used to define the transaction boundaries.</a:t>
            </a:r>
          </a:p>
          <a:p>
            <a:r>
              <a:rPr lang="en-US" dirty="0" smtClean="0"/>
              <a:t>When a transactional method is called by another method, it is necessary to specify how the transaction should be propagated.</a:t>
            </a:r>
          </a:p>
          <a:p>
            <a:r>
              <a:rPr lang="en-US" dirty="0" smtClean="0"/>
              <a:t>For example, the method may continue to run within the existing transaction, or it may start a new transaction and run within its own transaction.</a:t>
            </a:r>
          </a:p>
        </p:txBody>
      </p:sp>
      <p:sp>
        <p:nvSpPr>
          <p:cNvPr id="2253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A8DED74C-71C5-4106-BA27-EABED3F45A39}" type="slidenum">
              <a:rPr lang="en-US" b="0" smtClean="0">
                <a:solidFill>
                  <a:srgbClr val="000000"/>
                </a:solidFill>
                <a:latin typeface="Verdana" pitchFamily="34" charset="0"/>
              </a:rPr>
              <a:pPr eaLnBrk="1" hangingPunct="1"/>
              <a:t>321</a:t>
            </a:fld>
            <a:endParaRPr lang="en-US" b="0" smtClean="0">
              <a:solidFill>
                <a:srgbClr val="000000"/>
              </a:solidFill>
              <a:latin typeface="Verdana" pitchFamily="34" charset="0"/>
            </a:endParaRPr>
          </a:p>
        </p:txBody>
      </p:sp>
    </p:spTree>
    <p:extLst>
      <p:ext uri="{BB962C8B-B14F-4D97-AF65-F5344CB8AC3E}">
        <p14:creationId xmlns:p14="http://schemas.microsoft.com/office/powerpoint/2010/main" val="52775804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z="3600" dirty="0" smtClean="0">
                <a:solidFill>
                  <a:schemeClr val="tx2"/>
                </a:solidFill>
              </a:rPr>
              <a:t>Propagation Behavior Supported by Spring</a:t>
            </a:r>
          </a:p>
        </p:txBody>
      </p:sp>
      <p:sp>
        <p:nvSpPr>
          <p:cNvPr id="5" name="Rectangle 3"/>
          <p:cNvSpPr>
            <a:spLocks noGrp="1" noChangeArrowheads="1"/>
          </p:cNvSpPr>
          <p:nvPr>
            <p:ph idx="1"/>
          </p:nvPr>
        </p:nvSpPr>
        <p:spPr>
          <a:xfrm>
            <a:off x="228600" y="1447800"/>
            <a:ext cx="8686800" cy="4946650"/>
          </a:xfrm>
        </p:spPr>
        <p:txBody>
          <a:bodyPr/>
          <a:lstStyle/>
          <a:p>
            <a:pPr eaLnBrk="1" hangingPunct="1">
              <a:lnSpc>
                <a:spcPct val="105000"/>
              </a:lnSpc>
            </a:pPr>
            <a:r>
              <a:rPr lang="en-US" sz="2000" dirty="0" smtClean="0"/>
              <a:t>PROPAGATION_REQUIRED : Join the current transaction. Create a new transaction, if none exists. </a:t>
            </a:r>
          </a:p>
          <a:p>
            <a:pPr eaLnBrk="1" hangingPunct="1">
              <a:lnSpc>
                <a:spcPct val="105000"/>
              </a:lnSpc>
            </a:pPr>
            <a:r>
              <a:rPr lang="en-US" sz="2000" dirty="0" smtClean="0"/>
              <a:t>PROPAGATION_SUPPORTS : Join the current transaction. Execute non-</a:t>
            </a:r>
            <a:r>
              <a:rPr lang="en-US" sz="2000" dirty="0" err="1" smtClean="0"/>
              <a:t>transactionally</a:t>
            </a:r>
            <a:r>
              <a:rPr lang="en-US" sz="2000" dirty="0" smtClean="0"/>
              <a:t>, if none exists. </a:t>
            </a:r>
          </a:p>
          <a:p>
            <a:pPr eaLnBrk="1" hangingPunct="1">
              <a:lnSpc>
                <a:spcPct val="105000"/>
              </a:lnSpc>
            </a:pPr>
            <a:r>
              <a:rPr lang="en-US" sz="2000" dirty="0" smtClean="0"/>
              <a:t>PROPAGATION_MANDATORY: Join the current transaction. Throw exception , if none exists. </a:t>
            </a:r>
          </a:p>
          <a:p>
            <a:pPr eaLnBrk="1" hangingPunct="1">
              <a:lnSpc>
                <a:spcPct val="105000"/>
              </a:lnSpc>
            </a:pPr>
            <a:r>
              <a:rPr lang="en-US" sz="2000" dirty="0" smtClean="0"/>
              <a:t>PROPAGATION_REQUIRES_NEW : Create a new transaction. Suspend the current transaction, if one exists. </a:t>
            </a:r>
          </a:p>
          <a:p>
            <a:pPr eaLnBrk="1" hangingPunct="1">
              <a:lnSpc>
                <a:spcPct val="105000"/>
              </a:lnSpc>
            </a:pPr>
            <a:r>
              <a:rPr lang="en-US" sz="2000" dirty="0" smtClean="0"/>
              <a:t>PROPAGATION_NOT_SUPPORTED: Execute non-</a:t>
            </a:r>
            <a:r>
              <a:rPr lang="en-US" sz="2000" dirty="0" err="1" smtClean="0"/>
              <a:t>transactionally</a:t>
            </a:r>
            <a:r>
              <a:rPr lang="en-US" sz="2000" dirty="0" smtClean="0"/>
              <a:t>. Suspend the current transaction, if one exists </a:t>
            </a:r>
          </a:p>
          <a:p>
            <a:pPr eaLnBrk="1" hangingPunct="1">
              <a:lnSpc>
                <a:spcPct val="105000"/>
              </a:lnSpc>
            </a:pPr>
            <a:r>
              <a:rPr lang="en-US" sz="2000" dirty="0" smtClean="0"/>
              <a:t>PROPAGATION_NEVER : Execute non-</a:t>
            </a:r>
            <a:r>
              <a:rPr lang="en-US" sz="2000" dirty="0" err="1" smtClean="0"/>
              <a:t>transactionally</a:t>
            </a:r>
            <a:r>
              <a:rPr lang="en-US" sz="2000" dirty="0" smtClean="0"/>
              <a:t>. Throw an exception, if a transaction exists </a:t>
            </a:r>
          </a:p>
          <a:p>
            <a:pPr eaLnBrk="1" hangingPunct="1">
              <a:lnSpc>
                <a:spcPct val="105000"/>
              </a:lnSpc>
            </a:pPr>
            <a:r>
              <a:rPr lang="en-US" sz="2000" dirty="0" smtClean="0"/>
              <a:t>PROPAGATION_NESTED : Execute within a nested transaction if a current transaction exists. Create a new transaction, if none exists </a:t>
            </a:r>
          </a:p>
        </p:txBody>
      </p:sp>
    </p:spTree>
    <p:extLst>
      <p:ext uri="{BB962C8B-B14F-4D97-AF65-F5344CB8AC3E}">
        <p14:creationId xmlns:p14="http://schemas.microsoft.com/office/powerpoint/2010/main" val="2488007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4)">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heel(4)">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heel(4)">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4"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heel(4)">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1" presetClass="entr" presetSubtype="4"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heel(4)">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1" presetClass="entr" presetSubtype="4"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heel(4)">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1"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heel(4)">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smtClean="0">
                <a:solidFill>
                  <a:schemeClr val="tx2"/>
                </a:solidFill>
              </a:rPr>
              <a:t>Propagation Behavior </a:t>
            </a:r>
            <a:br>
              <a:rPr lang="en-US" sz="3600" dirty="0" smtClean="0">
                <a:solidFill>
                  <a:schemeClr val="tx2"/>
                </a:solidFill>
              </a:rPr>
            </a:br>
            <a:r>
              <a:rPr lang="en-US" sz="3600" dirty="0" smtClean="0">
                <a:solidFill>
                  <a:schemeClr val="tx2"/>
                </a:solidFill>
              </a:rPr>
              <a:t>Supported by Spring (Contd.)</a:t>
            </a:r>
          </a:p>
        </p:txBody>
      </p:sp>
      <p:sp>
        <p:nvSpPr>
          <p:cNvPr id="24579" name="Slide Number Placeholder 3"/>
          <p:cNvSpPr>
            <a:spLocks noGrp="1"/>
          </p:cNvSpPr>
          <p:nvPr>
            <p:ph type="sldNum" sz="quarter" idx="4294967295"/>
          </p:nvPr>
        </p:nvSpPr>
        <p:spPr>
          <a:xfrm>
            <a:off x="26894" y="6400800"/>
            <a:ext cx="557213" cy="3254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B94CE455-20C2-40D7-BC0B-637D2491C86D}" type="slidenum">
              <a:rPr lang="en-US" sz="1400" b="0" smtClean="0">
                <a:solidFill>
                  <a:srgbClr val="000000"/>
                </a:solidFill>
                <a:latin typeface="Verdana" pitchFamily="34" charset="0"/>
              </a:rPr>
              <a:pPr eaLnBrk="1" hangingPunct="1"/>
              <a:t>323</a:t>
            </a:fld>
            <a:endParaRPr lang="en-US" b="0" dirty="0" smtClean="0">
              <a:solidFill>
                <a:srgbClr val="000000"/>
              </a:solidFill>
              <a:latin typeface="Verdana" pitchFamily="34" charset="0"/>
            </a:endParaRPr>
          </a:p>
        </p:txBody>
      </p:sp>
      <p:sp>
        <p:nvSpPr>
          <p:cNvPr id="5" name="Rectangle 4"/>
          <p:cNvSpPr/>
          <p:nvPr/>
        </p:nvSpPr>
        <p:spPr>
          <a:xfrm>
            <a:off x="304800" y="1600200"/>
            <a:ext cx="8382000" cy="3785652"/>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solidFill>
                  <a:schemeClr val="bg1"/>
                </a:solidFill>
                <a:latin typeface="+mn-lt"/>
              </a:rPr>
              <a:t>import </a:t>
            </a:r>
            <a:r>
              <a:rPr lang="en-US" dirty="0" err="1">
                <a:solidFill>
                  <a:schemeClr val="bg1"/>
                </a:solidFill>
                <a:latin typeface="+mn-lt"/>
              </a:rPr>
              <a:t>org.springframework.transaction.annotation.Propagation</a:t>
            </a:r>
            <a:r>
              <a:rPr lang="en-US" dirty="0">
                <a:solidFill>
                  <a:schemeClr val="bg1"/>
                </a:solidFill>
                <a:latin typeface="+mn-lt"/>
              </a:rPr>
              <a:t>;</a:t>
            </a:r>
          </a:p>
          <a:p>
            <a:pPr algn="l">
              <a:defRPr/>
            </a:pPr>
            <a:r>
              <a:rPr lang="en-US" dirty="0">
                <a:solidFill>
                  <a:schemeClr val="bg1"/>
                </a:solidFill>
                <a:latin typeface="+mn-lt"/>
              </a:rPr>
              <a:t>import </a:t>
            </a:r>
            <a:r>
              <a:rPr lang="en-US" dirty="0" err="1">
                <a:solidFill>
                  <a:schemeClr val="bg1"/>
                </a:solidFill>
                <a:latin typeface="+mn-lt"/>
              </a:rPr>
              <a:t>org.springframework.transaction.annotation.Transactional</a:t>
            </a:r>
            <a:r>
              <a:rPr lang="en-US" dirty="0">
                <a:solidFill>
                  <a:schemeClr val="bg1"/>
                </a:solidFill>
                <a:latin typeface="+mn-lt"/>
              </a:rPr>
              <a:t>;</a:t>
            </a:r>
          </a:p>
          <a:p>
            <a:pPr algn="l">
              <a:defRPr/>
            </a:pPr>
            <a:endParaRPr lang="en-US" dirty="0">
              <a:solidFill>
                <a:schemeClr val="bg1"/>
              </a:solidFill>
              <a:latin typeface="+mn-lt"/>
            </a:endParaRPr>
          </a:p>
          <a:p>
            <a:pPr algn="l">
              <a:defRPr/>
            </a:pPr>
            <a:r>
              <a:rPr lang="en-US" dirty="0">
                <a:solidFill>
                  <a:schemeClr val="bg1"/>
                </a:solidFill>
                <a:latin typeface="+mn-lt"/>
              </a:rPr>
              <a:t>public class </a:t>
            </a:r>
            <a:r>
              <a:rPr lang="en-US" dirty="0" err="1">
                <a:solidFill>
                  <a:schemeClr val="bg1"/>
                </a:solidFill>
                <a:latin typeface="+mn-lt"/>
              </a:rPr>
              <a:t>BookShopCashier</a:t>
            </a:r>
            <a:r>
              <a:rPr lang="en-US" dirty="0">
                <a:solidFill>
                  <a:schemeClr val="bg1"/>
                </a:solidFill>
                <a:latin typeface="+mn-lt"/>
              </a:rPr>
              <a:t> implements Cashier {</a:t>
            </a:r>
          </a:p>
          <a:p>
            <a:pPr algn="l">
              <a:defRPr/>
            </a:pPr>
            <a:r>
              <a:rPr lang="en-US" dirty="0">
                <a:solidFill>
                  <a:schemeClr val="bg1"/>
                </a:solidFill>
                <a:latin typeface="+mn-lt"/>
              </a:rPr>
              <a:t>    …</a:t>
            </a:r>
          </a:p>
          <a:p>
            <a:pPr algn="l">
              <a:defRPr/>
            </a:pPr>
            <a:r>
              <a:rPr lang="en-US" dirty="0">
                <a:solidFill>
                  <a:schemeClr val="bg1"/>
                </a:solidFill>
                <a:latin typeface="+mn-lt"/>
              </a:rPr>
              <a:t>    @Transactional(</a:t>
            </a:r>
            <a:r>
              <a:rPr lang="en-US" sz="2400" dirty="0">
                <a:solidFill>
                  <a:schemeClr val="bg1"/>
                </a:solidFill>
                <a:latin typeface="+mn-lt"/>
              </a:rPr>
              <a:t>propagation = </a:t>
            </a:r>
            <a:r>
              <a:rPr lang="en-US" sz="2400" dirty="0" err="1">
                <a:solidFill>
                  <a:schemeClr val="bg1"/>
                </a:solidFill>
                <a:latin typeface="+mn-lt"/>
              </a:rPr>
              <a:t>Propagation.REQUIRED</a:t>
            </a:r>
            <a:r>
              <a:rPr lang="en-US" dirty="0">
                <a:solidFill>
                  <a:schemeClr val="bg1"/>
                </a:solidFill>
                <a:latin typeface="+mn-lt"/>
              </a:rPr>
              <a:t>)</a:t>
            </a:r>
          </a:p>
          <a:p>
            <a:pPr algn="l">
              <a:defRPr/>
            </a:pPr>
            <a:r>
              <a:rPr lang="en-US" dirty="0">
                <a:solidFill>
                  <a:schemeClr val="bg1"/>
                </a:solidFill>
                <a:latin typeface="+mn-lt"/>
              </a:rPr>
              <a:t>    public void checkout(List&lt;String&gt; </a:t>
            </a:r>
            <a:r>
              <a:rPr lang="en-US" dirty="0" err="1">
                <a:solidFill>
                  <a:schemeClr val="bg1"/>
                </a:solidFill>
                <a:latin typeface="+mn-lt"/>
              </a:rPr>
              <a:t>isbns</a:t>
            </a:r>
            <a:r>
              <a:rPr lang="en-US" dirty="0">
                <a:solidFill>
                  <a:schemeClr val="bg1"/>
                </a:solidFill>
                <a:latin typeface="+mn-lt"/>
              </a:rPr>
              <a:t>, String username) {</a:t>
            </a:r>
          </a:p>
          <a:p>
            <a:pPr algn="l">
              <a:defRPr/>
            </a:pPr>
            <a:r>
              <a:rPr lang="en-US" dirty="0">
                <a:solidFill>
                  <a:schemeClr val="bg1"/>
                </a:solidFill>
                <a:latin typeface="+mn-lt"/>
              </a:rPr>
              <a:t>        for (String </a:t>
            </a:r>
            <a:r>
              <a:rPr lang="en-US" dirty="0" err="1">
                <a:solidFill>
                  <a:schemeClr val="bg1"/>
                </a:solidFill>
                <a:latin typeface="+mn-lt"/>
              </a:rPr>
              <a:t>isbn</a:t>
            </a:r>
            <a:r>
              <a:rPr lang="en-US" dirty="0">
                <a:solidFill>
                  <a:schemeClr val="bg1"/>
                </a:solidFill>
                <a:latin typeface="+mn-lt"/>
              </a:rPr>
              <a:t> : </a:t>
            </a:r>
            <a:r>
              <a:rPr lang="en-US" dirty="0" err="1">
                <a:solidFill>
                  <a:schemeClr val="bg1"/>
                </a:solidFill>
                <a:latin typeface="+mn-lt"/>
              </a:rPr>
              <a:t>isbns</a:t>
            </a:r>
            <a:r>
              <a:rPr lang="en-US" dirty="0">
                <a:solidFill>
                  <a:schemeClr val="bg1"/>
                </a:solidFill>
                <a:latin typeface="+mn-lt"/>
              </a:rPr>
              <a:t>) {</a:t>
            </a:r>
          </a:p>
          <a:p>
            <a:pPr algn="l">
              <a:defRPr/>
            </a:pPr>
            <a:r>
              <a:rPr lang="en-US" dirty="0">
                <a:solidFill>
                  <a:schemeClr val="bg1"/>
                </a:solidFill>
                <a:latin typeface="+mn-lt"/>
              </a:rPr>
              <a:t>            </a:t>
            </a:r>
            <a:r>
              <a:rPr lang="en-US" dirty="0" err="1">
                <a:solidFill>
                  <a:schemeClr val="bg1"/>
                </a:solidFill>
                <a:latin typeface="+mn-lt"/>
              </a:rPr>
              <a:t>bookShop.purchase</a:t>
            </a:r>
            <a:r>
              <a:rPr lang="en-US" dirty="0">
                <a:solidFill>
                  <a:schemeClr val="bg1"/>
                </a:solidFill>
                <a:latin typeface="+mn-lt"/>
              </a:rPr>
              <a:t>(</a:t>
            </a:r>
            <a:r>
              <a:rPr lang="en-US" dirty="0" err="1">
                <a:solidFill>
                  <a:schemeClr val="bg1"/>
                </a:solidFill>
                <a:latin typeface="+mn-lt"/>
              </a:rPr>
              <a:t>isbn</a:t>
            </a:r>
            <a:r>
              <a:rPr lang="en-US" dirty="0">
                <a:solidFill>
                  <a:schemeClr val="bg1"/>
                </a:solidFill>
                <a:latin typeface="+mn-lt"/>
              </a:rPr>
              <a:t>, username);</a:t>
            </a:r>
          </a:p>
          <a:p>
            <a:pPr algn="l">
              <a:defRPr/>
            </a:pPr>
            <a:r>
              <a:rPr lang="en-US" dirty="0">
                <a:solidFill>
                  <a:schemeClr val="bg1"/>
                </a:solidFill>
                <a:latin typeface="+mn-lt"/>
              </a:rPr>
              <a:t>        }</a:t>
            </a:r>
          </a:p>
          <a:p>
            <a:pPr algn="l">
              <a:defRPr/>
            </a:pPr>
            <a:r>
              <a:rPr lang="en-US" dirty="0">
                <a:solidFill>
                  <a:schemeClr val="bg1"/>
                </a:solidFill>
                <a:latin typeface="+mn-lt"/>
              </a:rPr>
              <a:t>    }</a:t>
            </a:r>
          </a:p>
          <a:p>
            <a:pPr algn="l">
              <a:defRPr/>
            </a:pPr>
            <a:r>
              <a:rPr lang="en-US" dirty="0">
                <a:solidFill>
                  <a:schemeClr val="bg1"/>
                </a:solidFill>
                <a:latin typeface="+mn-lt"/>
              </a:rPr>
              <a:t>…</a:t>
            </a:r>
          </a:p>
          <a:p>
            <a:pPr algn="l">
              <a:defRPr/>
            </a:pPr>
            <a:r>
              <a:rPr lang="en-US" dirty="0">
                <a:solidFill>
                  <a:schemeClr val="bg1"/>
                </a:solidFill>
                <a:latin typeface="+mn-lt"/>
              </a:rPr>
              <a:t>}</a:t>
            </a:r>
          </a:p>
        </p:txBody>
      </p:sp>
    </p:spTree>
    <p:extLst>
      <p:ext uri="{BB962C8B-B14F-4D97-AF65-F5344CB8AC3E}">
        <p14:creationId xmlns:p14="http://schemas.microsoft.com/office/powerpoint/2010/main" val="208500177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3600" dirty="0" smtClean="0"/>
              <a:t>Isolation Level</a:t>
            </a:r>
          </a:p>
        </p:txBody>
      </p:sp>
      <p:sp>
        <p:nvSpPr>
          <p:cNvPr id="3" name="Content Placeholder 2"/>
          <p:cNvSpPr>
            <a:spLocks noGrp="1"/>
          </p:cNvSpPr>
          <p:nvPr>
            <p:ph idx="1"/>
          </p:nvPr>
        </p:nvSpPr>
        <p:spPr>
          <a:xfrm>
            <a:off x="228600" y="1447800"/>
            <a:ext cx="8686800" cy="4946650"/>
          </a:xfrm>
        </p:spPr>
        <p:txBody>
          <a:bodyPr/>
          <a:lstStyle/>
          <a:p>
            <a:pPr>
              <a:defRPr/>
            </a:pPr>
            <a:r>
              <a:rPr lang="en-US" dirty="0" smtClean="0"/>
              <a:t>When multiple transactions of the same application or different applications are operating concurrently on the same dataset, many unexpected problems may arise.</a:t>
            </a:r>
          </a:p>
          <a:p>
            <a:pPr>
              <a:defRPr/>
            </a:pPr>
            <a:r>
              <a:rPr lang="en-US" dirty="0" smtClean="0"/>
              <a:t>The problems caused by concurrent transactions can be categorized into three types:</a:t>
            </a:r>
          </a:p>
          <a:p>
            <a:pPr lvl="1">
              <a:defRPr/>
            </a:pPr>
            <a:r>
              <a:rPr lang="en-US" dirty="0" smtClean="0"/>
              <a:t>Dirty read</a:t>
            </a:r>
          </a:p>
          <a:p>
            <a:pPr lvl="1">
              <a:defRPr/>
            </a:pPr>
            <a:r>
              <a:rPr lang="en-US" dirty="0" smtClean="0"/>
              <a:t>Nonrepeatable read</a:t>
            </a:r>
          </a:p>
          <a:p>
            <a:pPr lvl="1">
              <a:defRPr/>
            </a:pPr>
            <a:r>
              <a:rPr lang="en-US" dirty="0" smtClean="0"/>
              <a:t>Phantom read</a:t>
            </a:r>
          </a:p>
          <a:p>
            <a:pPr>
              <a:defRPr/>
            </a:pPr>
            <a:endParaRPr lang="en-US" dirty="0" smtClean="0"/>
          </a:p>
          <a:p>
            <a:pPr>
              <a:buFont typeface="Wingdings" pitchFamily="2" charset="2"/>
              <a:buNone/>
              <a:defRPr/>
            </a:pPr>
            <a:endParaRPr lang="en-US" dirty="0"/>
          </a:p>
        </p:txBody>
      </p:sp>
      <p:sp>
        <p:nvSpPr>
          <p:cNvPr id="25604" name="Slide Number Placeholder 3"/>
          <p:cNvSpPr>
            <a:spLocks noGrp="1"/>
          </p:cNvSpPr>
          <p:nvPr>
            <p:ph type="sldNum" sz="quarter" idx="4294967295"/>
          </p:nvPr>
        </p:nvSpPr>
        <p:spPr>
          <a:xfrm>
            <a:off x="76200" y="6456363"/>
            <a:ext cx="633413" cy="401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EDCEE9A3-92E9-4077-90FF-0FF25B7E2C44}" type="slidenum">
              <a:rPr lang="en-US" b="0" smtClean="0">
                <a:solidFill>
                  <a:srgbClr val="000000"/>
                </a:solidFill>
                <a:latin typeface="Verdana" pitchFamily="34" charset="0"/>
              </a:rPr>
              <a:pPr eaLnBrk="1" hangingPunct="1"/>
              <a:t>324</a:t>
            </a:fld>
            <a:endParaRPr lang="en-US" b="0" dirty="0" smtClean="0">
              <a:solidFill>
                <a:srgbClr val="000000"/>
              </a:solidFill>
              <a:latin typeface="Verdana" pitchFamily="34" charset="0"/>
            </a:endParaRPr>
          </a:p>
        </p:txBody>
      </p:sp>
    </p:spTree>
    <p:extLst>
      <p:ext uri="{BB962C8B-B14F-4D97-AF65-F5344CB8AC3E}">
        <p14:creationId xmlns:p14="http://schemas.microsoft.com/office/powerpoint/2010/main" val="242436872"/>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543800" cy="1143000"/>
          </a:xfrm>
        </p:spPr>
        <p:txBody>
          <a:bodyPr/>
          <a:lstStyle/>
          <a:p>
            <a:r>
              <a:rPr lang="en-US" sz="3600" dirty="0"/>
              <a:t>Isolation Levels Supported by Spring</a:t>
            </a:r>
          </a:p>
        </p:txBody>
      </p:sp>
      <p:sp>
        <p:nvSpPr>
          <p:cNvPr id="3" name="Content Placeholder 2"/>
          <p:cNvSpPr>
            <a:spLocks noGrp="1"/>
          </p:cNvSpPr>
          <p:nvPr>
            <p:ph idx="1"/>
          </p:nvPr>
        </p:nvSpPr>
        <p:spPr>
          <a:xfrm>
            <a:off x="228600" y="1371600"/>
            <a:ext cx="8686800" cy="4946650"/>
          </a:xfrm>
        </p:spPr>
        <p:txBody>
          <a:bodyPr/>
          <a:lstStyle/>
          <a:p>
            <a:pPr>
              <a:spcBef>
                <a:spcPts val="0"/>
              </a:spcBef>
            </a:pPr>
            <a:r>
              <a:rPr lang="en-US" sz="2200" dirty="0" smtClean="0"/>
              <a:t>DEFAULT: It uses the underlying </a:t>
            </a:r>
            <a:r>
              <a:rPr lang="en-US" sz="2200" dirty="0" err="1" smtClean="0"/>
              <a:t>datastore</a:t>
            </a:r>
            <a:r>
              <a:rPr lang="en-US" sz="2200" dirty="0" smtClean="0"/>
              <a:t> isolation policy. For most databases, the default isolation level is  READ_COMMITTED.</a:t>
            </a:r>
          </a:p>
          <a:p>
            <a:pPr>
              <a:spcBef>
                <a:spcPts val="0"/>
              </a:spcBef>
            </a:pPr>
            <a:r>
              <a:rPr lang="en-US" sz="2200" dirty="0" smtClean="0"/>
              <a:t>READ_UNCOMMITTED: It allows to read the data even when there are uncommitted rows. Thus it can lead dirty read or non repeatable read or phantom reads.</a:t>
            </a:r>
          </a:p>
          <a:p>
            <a:pPr>
              <a:spcBef>
                <a:spcPts val="0"/>
              </a:spcBef>
            </a:pPr>
            <a:r>
              <a:rPr lang="en-US" sz="2200" dirty="0" smtClean="0"/>
              <a:t>READ_COMMITTED: Only committed rows are read but still it may cause non-repeatable read or phantom reads.</a:t>
            </a:r>
          </a:p>
          <a:p>
            <a:pPr>
              <a:spcBef>
                <a:spcPts val="0"/>
              </a:spcBef>
            </a:pPr>
            <a:r>
              <a:rPr lang="en-US" sz="2200" dirty="0" smtClean="0"/>
              <a:t>REPEATABLE_READ: Prevents dirty read as well as non-repeatable issues but phantom reads could be there.</a:t>
            </a:r>
          </a:p>
          <a:p>
            <a:pPr>
              <a:spcBef>
                <a:spcPts val="0"/>
              </a:spcBef>
            </a:pPr>
            <a:r>
              <a:rPr lang="en-US" sz="2200" dirty="0" smtClean="0"/>
              <a:t>SERIALIZABLE: This brings the ACID (Atomicity, concurrency, isolation and durability) compliance. However, since it is very strict and restricted, there might be a performance issue.</a:t>
            </a:r>
          </a:p>
          <a:p>
            <a:pPr>
              <a:spcBef>
                <a:spcPts val="0"/>
              </a:spcBef>
              <a:buFont typeface="Wingdings" pitchFamily="2" charset="2"/>
              <a:buNone/>
            </a:pP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p:txBody>
      </p:sp>
    </p:spTree>
    <p:extLst>
      <p:ext uri="{BB962C8B-B14F-4D97-AF65-F5344CB8AC3E}">
        <p14:creationId xmlns:p14="http://schemas.microsoft.com/office/powerpoint/2010/main" val="2123192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heckerboard(across)">
                                      <p:cBhvr>
                                        <p:cTn id="13" dur="500"/>
                                        <p:tgtEl>
                                          <p:spTgt spid="3">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amond(in)">
                                      <p:cBhvr>
                                        <p:cTn id="18" dur="2000"/>
                                        <p:tgtEl>
                                          <p:spTgt spid="3">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7"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447800" y="31750"/>
            <a:ext cx="7162800" cy="1111249"/>
          </a:xfrm>
        </p:spPr>
        <p:txBody>
          <a:bodyPr/>
          <a:lstStyle/>
          <a:p>
            <a:r>
              <a:rPr lang="en-US" sz="3600" dirty="0" smtClean="0"/>
              <a:t>Isolation Levels Supported by Spring (Contd.)</a:t>
            </a:r>
          </a:p>
        </p:txBody>
      </p:sp>
      <p:sp>
        <p:nvSpPr>
          <p:cNvPr id="5" name="Rectangle 4"/>
          <p:cNvSpPr/>
          <p:nvPr/>
        </p:nvSpPr>
        <p:spPr>
          <a:xfrm>
            <a:off x="228600" y="1447800"/>
            <a:ext cx="8763000" cy="492442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solidFill>
                  <a:schemeClr val="bg1"/>
                </a:solidFill>
                <a:latin typeface="+mn-lt"/>
              </a:rPr>
              <a:t>import </a:t>
            </a:r>
            <a:r>
              <a:rPr lang="en-US" dirty="0" err="1">
                <a:solidFill>
                  <a:schemeClr val="bg1"/>
                </a:solidFill>
                <a:latin typeface="+mn-lt"/>
              </a:rPr>
              <a:t>org.springframework.transaction.annotation.Isolation</a:t>
            </a:r>
            <a:r>
              <a:rPr lang="en-US" dirty="0">
                <a:solidFill>
                  <a:schemeClr val="bg1"/>
                </a:solidFill>
                <a:latin typeface="+mn-lt"/>
              </a:rPr>
              <a:t>;</a:t>
            </a:r>
          </a:p>
          <a:p>
            <a:pPr algn="l">
              <a:defRPr/>
            </a:pPr>
            <a:r>
              <a:rPr lang="en-US" dirty="0">
                <a:solidFill>
                  <a:schemeClr val="bg1"/>
                </a:solidFill>
                <a:latin typeface="+mn-lt"/>
              </a:rPr>
              <a:t>…</a:t>
            </a:r>
          </a:p>
          <a:p>
            <a:pPr algn="l">
              <a:defRPr/>
            </a:pPr>
            <a:r>
              <a:rPr lang="en-US" dirty="0">
                <a:solidFill>
                  <a:schemeClr val="bg1"/>
                </a:solidFill>
                <a:latin typeface="+mn-lt"/>
              </a:rPr>
              <a:t>public class </a:t>
            </a:r>
            <a:r>
              <a:rPr lang="en-US" dirty="0" err="1">
                <a:solidFill>
                  <a:schemeClr val="bg1"/>
                </a:solidFill>
                <a:latin typeface="+mn-lt"/>
              </a:rPr>
              <a:t>JdbcBookShop</a:t>
            </a:r>
            <a:r>
              <a:rPr lang="en-US" dirty="0">
                <a:solidFill>
                  <a:schemeClr val="bg1"/>
                </a:solidFill>
                <a:latin typeface="+mn-lt"/>
              </a:rPr>
              <a:t> extends </a:t>
            </a:r>
            <a:r>
              <a:rPr lang="en-US" dirty="0" err="1">
                <a:solidFill>
                  <a:schemeClr val="bg1"/>
                </a:solidFill>
                <a:latin typeface="+mn-lt"/>
              </a:rPr>
              <a:t>JdbcDaoSupport</a:t>
            </a:r>
            <a:r>
              <a:rPr lang="en-US" dirty="0">
                <a:solidFill>
                  <a:schemeClr val="bg1"/>
                </a:solidFill>
                <a:latin typeface="+mn-lt"/>
              </a:rPr>
              <a:t> implements </a:t>
            </a:r>
            <a:r>
              <a:rPr lang="en-US" dirty="0" err="1">
                <a:solidFill>
                  <a:schemeClr val="bg1"/>
                </a:solidFill>
                <a:latin typeface="+mn-lt"/>
              </a:rPr>
              <a:t>BookShop</a:t>
            </a:r>
            <a:r>
              <a:rPr lang="en-US" dirty="0">
                <a:solidFill>
                  <a:schemeClr val="bg1"/>
                </a:solidFill>
                <a:latin typeface="+mn-lt"/>
              </a:rPr>
              <a:t> {</a:t>
            </a:r>
          </a:p>
          <a:p>
            <a:pPr algn="l">
              <a:defRPr/>
            </a:pPr>
            <a:r>
              <a:rPr lang="en-US" dirty="0">
                <a:solidFill>
                  <a:schemeClr val="bg1"/>
                </a:solidFill>
                <a:latin typeface="+mn-lt"/>
              </a:rPr>
              <a:t>…</a:t>
            </a:r>
          </a:p>
          <a:p>
            <a:pPr algn="l">
              <a:defRPr/>
            </a:pPr>
            <a:r>
              <a:rPr lang="en-US" dirty="0">
                <a:solidFill>
                  <a:schemeClr val="bg1"/>
                </a:solidFill>
                <a:latin typeface="+mn-lt"/>
              </a:rPr>
              <a:t>@Transactional(</a:t>
            </a:r>
            <a:r>
              <a:rPr lang="en-US" sz="2400" dirty="0">
                <a:solidFill>
                  <a:schemeClr val="bg1"/>
                </a:solidFill>
                <a:latin typeface="+mn-lt"/>
              </a:rPr>
              <a:t>isolation = </a:t>
            </a:r>
            <a:r>
              <a:rPr lang="en-US" sz="2400" dirty="0" err="1">
                <a:solidFill>
                  <a:schemeClr val="bg1"/>
                </a:solidFill>
                <a:latin typeface="+mn-lt"/>
              </a:rPr>
              <a:t>Isolation.REPEATABLE_READ</a:t>
            </a:r>
            <a:r>
              <a:rPr lang="en-US" dirty="0">
                <a:solidFill>
                  <a:schemeClr val="bg1"/>
                </a:solidFill>
                <a:latin typeface="+mn-lt"/>
              </a:rPr>
              <a:t>) </a:t>
            </a:r>
          </a:p>
          <a:p>
            <a:pPr algn="l">
              <a:defRPr/>
            </a:pPr>
            <a:r>
              <a:rPr lang="en-US" dirty="0">
                <a:solidFill>
                  <a:schemeClr val="bg1"/>
                </a:solidFill>
                <a:latin typeface="+mn-lt"/>
              </a:rPr>
              <a:t>public </a:t>
            </a:r>
            <a:r>
              <a:rPr lang="en-US" dirty="0" err="1">
                <a:solidFill>
                  <a:schemeClr val="bg1"/>
                </a:solidFill>
                <a:latin typeface="+mn-lt"/>
              </a:rPr>
              <a:t>int</a:t>
            </a:r>
            <a:r>
              <a:rPr lang="en-US" dirty="0">
                <a:solidFill>
                  <a:schemeClr val="bg1"/>
                </a:solidFill>
                <a:latin typeface="+mn-lt"/>
              </a:rPr>
              <a:t> </a:t>
            </a:r>
            <a:r>
              <a:rPr lang="en-US" dirty="0" err="1">
                <a:solidFill>
                  <a:schemeClr val="bg1"/>
                </a:solidFill>
                <a:latin typeface="+mn-lt"/>
              </a:rPr>
              <a:t>checkStock</a:t>
            </a:r>
            <a:r>
              <a:rPr lang="en-US" dirty="0">
                <a:solidFill>
                  <a:schemeClr val="bg1"/>
                </a:solidFill>
                <a:latin typeface="+mn-lt"/>
              </a:rPr>
              <a:t>(String </a:t>
            </a:r>
            <a:r>
              <a:rPr lang="en-US" dirty="0" err="1">
                <a:solidFill>
                  <a:schemeClr val="bg1"/>
                </a:solidFill>
                <a:latin typeface="+mn-lt"/>
              </a:rPr>
              <a:t>isbn</a:t>
            </a:r>
            <a:r>
              <a:rPr lang="en-US" dirty="0">
                <a:solidFill>
                  <a:schemeClr val="bg1"/>
                </a:solidFill>
                <a:latin typeface="+mn-lt"/>
              </a:rPr>
              <a:t>) {</a:t>
            </a:r>
          </a:p>
          <a:p>
            <a:pPr algn="l">
              <a:defRPr/>
            </a:pPr>
            <a:r>
              <a:rPr lang="en-US" dirty="0">
                <a:solidFill>
                  <a:schemeClr val="bg1"/>
                </a:solidFill>
                <a:latin typeface="+mn-lt"/>
              </a:rPr>
              <a:t>        String </a:t>
            </a:r>
            <a:r>
              <a:rPr lang="en-US" dirty="0" err="1">
                <a:solidFill>
                  <a:schemeClr val="bg1"/>
                </a:solidFill>
                <a:latin typeface="+mn-lt"/>
              </a:rPr>
              <a:t>threadName</a:t>
            </a:r>
            <a:r>
              <a:rPr lang="en-US" dirty="0">
                <a:solidFill>
                  <a:schemeClr val="bg1"/>
                </a:solidFill>
                <a:latin typeface="+mn-lt"/>
              </a:rPr>
              <a:t> = </a:t>
            </a:r>
            <a:r>
              <a:rPr lang="en-US" dirty="0" err="1">
                <a:solidFill>
                  <a:schemeClr val="bg1"/>
                </a:solidFill>
                <a:latin typeface="+mn-lt"/>
              </a:rPr>
              <a:t>Thread.currentThread</a:t>
            </a:r>
            <a:r>
              <a:rPr lang="en-US" dirty="0">
                <a:solidFill>
                  <a:schemeClr val="bg1"/>
                </a:solidFill>
                <a:latin typeface="+mn-lt"/>
              </a:rPr>
              <a:t>().</a:t>
            </a:r>
            <a:r>
              <a:rPr lang="en-US" dirty="0" err="1">
                <a:solidFill>
                  <a:schemeClr val="bg1"/>
                </a:solidFill>
                <a:latin typeface="+mn-lt"/>
              </a:rPr>
              <a:t>getName</a:t>
            </a:r>
            <a:r>
              <a:rPr lang="en-US" dirty="0">
                <a:solidFill>
                  <a:schemeClr val="bg1"/>
                </a:solidFill>
                <a:latin typeface="+mn-lt"/>
              </a:rPr>
              <a:t>();</a:t>
            </a:r>
          </a:p>
          <a:p>
            <a:pPr algn="l">
              <a:defRPr/>
            </a:pPr>
            <a:r>
              <a:rPr lang="en-US" dirty="0">
                <a:solidFill>
                  <a:schemeClr val="bg1"/>
                </a:solidFill>
                <a:latin typeface="+mn-lt"/>
              </a:rPr>
              <a:t>        </a:t>
            </a:r>
            <a:r>
              <a:rPr lang="en-US" dirty="0" err="1">
                <a:solidFill>
                  <a:schemeClr val="bg1"/>
                </a:solidFill>
                <a:latin typeface="+mn-lt"/>
              </a:rPr>
              <a:t>System.out.println</a:t>
            </a:r>
            <a:r>
              <a:rPr lang="en-US" dirty="0">
                <a:solidFill>
                  <a:schemeClr val="bg1"/>
                </a:solidFill>
                <a:latin typeface="+mn-lt"/>
              </a:rPr>
              <a:t>(</a:t>
            </a:r>
            <a:r>
              <a:rPr lang="en-US" dirty="0" err="1">
                <a:solidFill>
                  <a:schemeClr val="bg1"/>
                </a:solidFill>
                <a:latin typeface="+mn-lt"/>
              </a:rPr>
              <a:t>threadName</a:t>
            </a:r>
            <a:r>
              <a:rPr lang="en-US" dirty="0">
                <a:solidFill>
                  <a:schemeClr val="bg1"/>
                </a:solidFill>
                <a:latin typeface="+mn-lt"/>
              </a:rPr>
              <a:t> + " - Prepare to check book stock");</a:t>
            </a:r>
          </a:p>
          <a:p>
            <a:pPr algn="l">
              <a:defRPr/>
            </a:pPr>
            <a:endParaRPr lang="en-US" dirty="0">
              <a:solidFill>
                <a:schemeClr val="bg1"/>
              </a:solidFill>
              <a:latin typeface="+mn-lt"/>
            </a:endParaRPr>
          </a:p>
          <a:p>
            <a:pPr algn="l">
              <a:defRPr/>
            </a:pPr>
            <a:r>
              <a:rPr lang="en-US" dirty="0">
                <a:solidFill>
                  <a:schemeClr val="bg1"/>
                </a:solidFill>
                <a:latin typeface="+mn-lt"/>
              </a:rPr>
              <a:t>        </a:t>
            </a:r>
            <a:r>
              <a:rPr lang="en-US" dirty="0" err="1">
                <a:solidFill>
                  <a:schemeClr val="bg1"/>
                </a:solidFill>
                <a:latin typeface="+mn-lt"/>
              </a:rPr>
              <a:t>int</a:t>
            </a:r>
            <a:r>
              <a:rPr lang="en-US" dirty="0">
                <a:solidFill>
                  <a:schemeClr val="bg1"/>
                </a:solidFill>
                <a:latin typeface="+mn-lt"/>
              </a:rPr>
              <a:t> stock = </a:t>
            </a:r>
            <a:r>
              <a:rPr lang="en-US" dirty="0" err="1">
                <a:solidFill>
                  <a:schemeClr val="bg1"/>
                </a:solidFill>
                <a:latin typeface="+mn-lt"/>
              </a:rPr>
              <a:t>getJdbcTemplate</a:t>
            </a:r>
            <a:r>
              <a:rPr lang="en-US" dirty="0">
                <a:solidFill>
                  <a:schemeClr val="bg1"/>
                </a:solidFill>
                <a:latin typeface="+mn-lt"/>
              </a:rPr>
              <a:t>().</a:t>
            </a:r>
            <a:r>
              <a:rPr lang="en-US" dirty="0" err="1">
                <a:solidFill>
                  <a:schemeClr val="bg1"/>
                </a:solidFill>
                <a:latin typeface="+mn-lt"/>
              </a:rPr>
              <a:t>queryForInt</a:t>
            </a:r>
            <a:r>
              <a:rPr lang="en-US" dirty="0">
                <a:solidFill>
                  <a:schemeClr val="bg1"/>
                </a:solidFill>
                <a:latin typeface="+mn-lt"/>
              </a:rPr>
              <a:t>("SELECT STOCK FROM </a:t>
            </a:r>
          </a:p>
          <a:p>
            <a:pPr algn="l">
              <a:defRPr/>
            </a:pPr>
            <a:r>
              <a:rPr lang="en-US" dirty="0">
                <a:solidFill>
                  <a:schemeClr val="bg1"/>
                </a:solidFill>
                <a:latin typeface="+mn-lt"/>
              </a:rPr>
              <a:t>                                     BOOK_STOCK WHERE ISBN = ?", new Object[] { </a:t>
            </a:r>
            <a:r>
              <a:rPr lang="en-US" dirty="0" err="1">
                <a:solidFill>
                  <a:schemeClr val="bg1"/>
                </a:solidFill>
                <a:latin typeface="+mn-lt"/>
              </a:rPr>
              <a:t>isbn</a:t>
            </a:r>
            <a:r>
              <a:rPr lang="en-US" dirty="0">
                <a:solidFill>
                  <a:schemeClr val="bg1"/>
                </a:solidFill>
                <a:latin typeface="+mn-lt"/>
              </a:rPr>
              <a:t> });</a:t>
            </a:r>
          </a:p>
          <a:p>
            <a:pPr algn="l">
              <a:defRPr/>
            </a:pPr>
            <a:r>
              <a:rPr lang="en-US" dirty="0">
                <a:solidFill>
                  <a:schemeClr val="bg1"/>
                </a:solidFill>
                <a:latin typeface="+mn-lt"/>
              </a:rPr>
              <a:t>        </a:t>
            </a:r>
            <a:r>
              <a:rPr lang="en-US" dirty="0" err="1">
                <a:solidFill>
                  <a:schemeClr val="bg1"/>
                </a:solidFill>
                <a:latin typeface="+mn-lt"/>
              </a:rPr>
              <a:t>System.out.println</a:t>
            </a:r>
            <a:r>
              <a:rPr lang="en-US" dirty="0">
                <a:solidFill>
                  <a:schemeClr val="bg1"/>
                </a:solidFill>
                <a:latin typeface="+mn-lt"/>
              </a:rPr>
              <a:t>(</a:t>
            </a:r>
            <a:r>
              <a:rPr lang="en-US" dirty="0" err="1">
                <a:solidFill>
                  <a:schemeClr val="bg1"/>
                </a:solidFill>
                <a:latin typeface="+mn-lt"/>
              </a:rPr>
              <a:t>threadName</a:t>
            </a:r>
            <a:r>
              <a:rPr lang="en-US" dirty="0">
                <a:solidFill>
                  <a:schemeClr val="bg1"/>
                </a:solidFill>
                <a:latin typeface="+mn-lt"/>
              </a:rPr>
              <a:t> + " - Book stock is " + stock);</a:t>
            </a:r>
          </a:p>
          <a:p>
            <a:pPr algn="l">
              <a:defRPr/>
            </a:pPr>
            <a:r>
              <a:rPr lang="en-US" dirty="0">
                <a:solidFill>
                  <a:schemeClr val="bg1"/>
                </a:solidFill>
                <a:latin typeface="+mn-lt"/>
              </a:rPr>
              <a:t>        sleep(</a:t>
            </a:r>
            <a:r>
              <a:rPr lang="en-US" dirty="0" err="1">
                <a:solidFill>
                  <a:schemeClr val="bg1"/>
                </a:solidFill>
                <a:latin typeface="+mn-lt"/>
              </a:rPr>
              <a:t>threadName</a:t>
            </a:r>
            <a:r>
              <a:rPr lang="en-US" dirty="0">
                <a:solidFill>
                  <a:schemeClr val="bg1"/>
                </a:solidFill>
                <a:latin typeface="+mn-lt"/>
              </a:rPr>
              <a:t>);</a:t>
            </a:r>
          </a:p>
          <a:p>
            <a:pPr algn="l">
              <a:defRPr/>
            </a:pPr>
            <a:r>
              <a:rPr lang="en-US" dirty="0">
                <a:solidFill>
                  <a:schemeClr val="bg1"/>
                </a:solidFill>
                <a:latin typeface="+mn-lt"/>
              </a:rPr>
              <a:t>        return stock;</a:t>
            </a:r>
          </a:p>
          <a:p>
            <a:pPr algn="l">
              <a:defRPr/>
            </a:pPr>
            <a:r>
              <a:rPr lang="en-US" dirty="0">
                <a:solidFill>
                  <a:schemeClr val="bg1"/>
                </a:solidFill>
                <a:latin typeface="+mn-lt"/>
              </a:rPr>
              <a:t>    }</a:t>
            </a:r>
          </a:p>
          <a:p>
            <a:pPr algn="l">
              <a:defRPr/>
            </a:pPr>
            <a:r>
              <a:rPr lang="en-US" sz="2000" dirty="0">
                <a:solidFill>
                  <a:schemeClr val="bg1"/>
                </a:solidFill>
                <a:latin typeface="+mn-lt"/>
              </a:rPr>
              <a:t>}</a:t>
            </a:r>
          </a:p>
          <a:p>
            <a:pPr algn="l">
              <a:defRPr/>
            </a:pPr>
            <a:endParaRPr lang="en-US" dirty="0">
              <a:solidFill>
                <a:schemeClr val="bg1"/>
              </a:solidFill>
              <a:latin typeface="+mn-lt"/>
            </a:endParaRPr>
          </a:p>
        </p:txBody>
      </p:sp>
    </p:spTree>
    <p:extLst>
      <p:ext uri="{BB962C8B-B14F-4D97-AF65-F5344CB8AC3E}">
        <p14:creationId xmlns:p14="http://schemas.microsoft.com/office/powerpoint/2010/main" val="2073853995"/>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371600" y="76200"/>
            <a:ext cx="7543800" cy="1143000"/>
          </a:xfrm>
        </p:spPr>
        <p:txBody>
          <a:bodyPr/>
          <a:lstStyle/>
          <a:p>
            <a:r>
              <a:rPr lang="en-US" sz="3600" dirty="0" smtClean="0"/>
              <a:t>Read Only</a:t>
            </a:r>
          </a:p>
        </p:txBody>
      </p:sp>
      <p:sp>
        <p:nvSpPr>
          <p:cNvPr id="28675" name="Content Placeholder 2"/>
          <p:cNvSpPr>
            <a:spLocks noGrp="1"/>
          </p:cNvSpPr>
          <p:nvPr>
            <p:ph idx="1"/>
          </p:nvPr>
        </p:nvSpPr>
        <p:spPr>
          <a:xfrm>
            <a:off x="228600" y="1447800"/>
            <a:ext cx="8686800" cy="2209800"/>
          </a:xfrm>
        </p:spPr>
        <p:txBody>
          <a:bodyPr/>
          <a:lstStyle/>
          <a:p>
            <a:r>
              <a:rPr lang="en-US" dirty="0" smtClean="0"/>
              <a:t>If  a transaction only reads but does not update data, the database engine could optimize this transaction.</a:t>
            </a:r>
          </a:p>
          <a:p>
            <a:r>
              <a:rPr lang="en-US" dirty="0" smtClean="0"/>
              <a:t>The read-only flag is just a hint to enable a resource to optimize the transaction, and a resource might not necessarily cause a failure if a write is attempted.</a:t>
            </a:r>
          </a:p>
        </p:txBody>
      </p:sp>
      <p:sp>
        <p:nvSpPr>
          <p:cNvPr id="5" name="Rectangle 4"/>
          <p:cNvSpPr/>
          <p:nvPr/>
        </p:nvSpPr>
        <p:spPr>
          <a:xfrm>
            <a:off x="304800" y="3733800"/>
            <a:ext cx="8610600" cy="2123658"/>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solidFill>
                  <a:schemeClr val="bg1"/>
                </a:solidFill>
                <a:latin typeface="+mn-lt"/>
              </a:rPr>
              <a:t>public class </a:t>
            </a:r>
            <a:r>
              <a:rPr lang="en-US" dirty="0" err="1">
                <a:solidFill>
                  <a:schemeClr val="bg1"/>
                </a:solidFill>
                <a:latin typeface="+mn-lt"/>
              </a:rPr>
              <a:t>JdbcBookShop</a:t>
            </a:r>
            <a:r>
              <a:rPr lang="en-US" dirty="0">
                <a:solidFill>
                  <a:schemeClr val="bg1"/>
                </a:solidFill>
                <a:latin typeface="+mn-lt"/>
              </a:rPr>
              <a:t> extends </a:t>
            </a:r>
            <a:r>
              <a:rPr lang="en-US" dirty="0" err="1">
                <a:solidFill>
                  <a:schemeClr val="bg1"/>
                </a:solidFill>
                <a:latin typeface="+mn-lt"/>
              </a:rPr>
              <a:t>JdbcDaoSupport</a:t>
            </a:r>
            <a:r>
              <a:rPr lang="en-US" dirty="0">
                <a:solidFill>
                  <a:schemeClr val="bg1"/>
                </a:solidFill>
                <a:latin typeface="+mn-lt"/>
              </a:rPr>
              <a:t> implements </a:t>
            </a:r>
            <a:r>
              <a:rPr lang="en-US" dirty="0" err="1">
                <a:solidFill>
                  <a:schemeClr val="bg1"/>
                </a:solidFill>
                <a:latin typeface="+mn-lt"/>
              </a:rPr>
              <a:t>BookShop</a:t>
            </a:r>
            <a:r>
              <a:rPr lang="en-US" dirty="0">
                <a:solidFill>
                  <a:schemeClr val="bg1"/>
                </a:solidFill>
                <a:latin typeface="+mn-lt"/>
              </a:rPr>
              <a:t> {</a:t>
            </a:r>
          </a:p>
          <a:p>
            <a:pPr algn="l">
              <a:defRPr/>
            </a:pPr>
            <a:r>
              <a:rPr lang="en-US" dirty="0">
                <a:solidFill>
                  <a:schemeClr val="bg1"/>
                </a:solidFill>
                <a:latin typeface="+mn-lt"/>
              </a:rPr>
              <a:t>...</a:t>
            </a:r>
          </a:p>
          <a:p>
            <a:pPr algn="l">
              <a:defRPr/>
            </a:pPr>
            <a:r>
              <a:rPr lang="en-US" dirty="0">
                <a:solidFill>
                  <a:schemeClr val="bg1"/>
                </a:solidFill>
                <a:latin typeface="+mn-lt"/>
              </a:rPr>
              <a:t>@Transactional(</a:t>
            </a:r>
          </a:p>
          <a:p>
            <a:pPr algn="l">
              <a:defRPr/>
            </a:pPr>
            <a:r>
              <a:rPr lang="en-US" dirty="0">
                <a:solidFill>
                  <a:schemeClr val="bg1"/>
                </a:solidFill>
                <a:latin typeface="+mn-lt"/>
              </a:rPr>
              <a:t>isolation = </a:t>
            </a:r>
            <a:r>
              <a:rPr lang="en-US" dirty="0" err="1">
                <a:solidFill>
                  <a:schemeClr val="bg1"/>
                </a:solidFill>
                <a:latin typeface="+mn-lt"/>
              </a:rPr>
              <a:t>Isolation.REPEATABLE_READ</a:t>
            </a:r>
            <a:r>
              <a:rPr lang="en-US" dirty="0">
                <a:solidFill>
                  <a:schemeClr val="bg1"/>
                </a:solidFill>
                <a:latin typeface="+mn-lt"/>
              </a:rPr>
              <a:t>, </a:t>
            </a:r>
            <a:r>
              <a:rPr lang="en-US" sz="2400" dirty="0" err="1">
                <a:solidFill>
                  <a:schemeClr val="bg1"/>
                </a:solidFill>
                <a:latin typeface="+mn-lt"/>
              </a:rPr>
              <a:t>readOnly</a:t>
            </a:r>
            <a:r>
              <a:rPr lang="en-US" sz="2400" dirty="0">
                <a:solidFill>
                  <a:schemeClr val="bg1"/>
                </a:solidFill>
                <a:latin typeface="+mn-lt"/>
              </a:rPr>
              <a:t> = true</a:t>
            </a:r>
            <a:r>
              <a:rPr lang="en-US" dirty="0">
                <a:solidFill>
                  <a:schemeClr val="bg1"/>
                </a:solidFill>
                <a:latin typeface="+mn-lt"/>
              </a:rPr>
              <a:t>)</a:t>
            </a:r>
          </a:p>
          <a:p>
            <a:pPr algn="l">
              <a:defRPr/>
            </a:pPr>
            <a:r>
              <a:rPr lang="en-US" dirty="0">
                <a:solidFill>
                  <a:schemeClr val="bg1"/>
                </a:solidFill>
                <a:latin typeface="+mn-lt"/>
              </a:rPr>
              <a:t>public </a:t>
            </a:r>
            <a:r>
              <a:rPr lang="en-US" dirty="0" err="1">
                <a:solidFill>
                  <a:schemeClr val="bg1"/>
                </a:solidFill>
                <a:latin typeface="+mn-lt"/>
              </a:rPr>
              <a:t>int</a:t>
            </a:r>
            <a:r>
              <a:rPr lang="en-US" dirty="0">
                <a:solidFill>
                  <a:schemeClr val="bg1"/>
                </a:solidFill>
                <a:latin typeface="+mn-lt"/>
              </a:rPr>
              <a:t> </a:t>
            </a:r>
            <a:r>
              <a:rPr lang="en-US" dirty="0" err="1">
                <a:solidFill>
                  <a:schemeClr val="bg1"/>
                </a:solidFill>
                <a:latin typeface="+mn-lt"/>
              </a:rPr>
              <a:t>checkStock</a:t>
            </a:r>
            <a:r>
              <a:rPr lang="en-US" dirty="0">
                <a:solidFill>
                  <a:schemeClr val="bg1"/>
                </a:solidFill>
                <a:latin typeface="+mn-lt"/>
              </a:rPr>
              <a:t>(String </a:t>
            </a:r>
            <a:r>
              <a:rPr lang="en-US" dirty="0" err="1">
                <a:solidFill>
                  <a:schemeClr val="bg1"/>
                </a:solidFill>
                <a:latin typeface="+mn-lt"/>
              </a:rPr>
              <a:t>isbn</a:t>
            </a:r>
            <a:r>
              <a:rPr lang="en-US" dirty="0">
                <a:solidFill>
                  <a:schemeClr val="bg1"/>
                </a:solidFill>
                <a:latin typeface="+mn-lt"/>
              </a:rPr>
              <a:t>) {</a:t>
            </a:r>
          </a:p>
          <a:p>
            <a:pPr algn="l">
              <a:defRPr/>
            </a:pPr>
            <a:r>
              <a:rPr lang="en-US" dirty="0">
                <a:solidFill>
                  <a:schemeClr val="bg1"/>
                </a:solidFill>
                <a:latin typeface="+mn-lt"/>
              </a:rPr>
              <a:t>... }</a:t>
            </a:r>
          </a:p>
          <a:p>
            <a:pPr algn="l">
              <a:defRPr/>
            </a:pPr>
            <a:r>
              <a:rPr lang="en-US" dirty="0">
                <a:solidFill>
                  <a:schemeClr val="bg1"/>
                </a:solidFill>
                <a:latin typeface="+mn-lt"/>
              </a:rPr>
              <a:t>}</a:t>
            </a:r>
          </a:p>
        </p:txBody>
      </p:sp>
    </p:spTree>
    <p:extLst>
      <p:ext uri="{BB962C8B-B14F-4D97-AF65-F5344CB8AC3E}">
        <p14:creationId xmlns:p14="http://schemas.microsoft.com/office/powerpoint/2010/main" val="1948367223"/>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447800" y="76200"/>
            <a:ext cx="7543800" cy="1143000"/>
          </a:xfrm>
        </p:spPr>
        <p:txBody>
          <a:bodyPr/>
          <a:lstStyle/>
          <a:p>
            <a:r>
              <a:rPr lang="en-US" sz="3600" dirty="0" smtClean="0"/>
              <a:t>Timeout</a:t>
            </a:r>
          </a:p>
        </p:txBody>
      </p:sp>
      <p:sp>
        <p:nvSpPr>
          <p:cNvPr id="29699" name="Content Placeholder 2"/>
          <p:cNvSpPr>
            <a:spLocks noGrp="1"/>
          </p:cNvSpPr>
          <p:nvPr>
            <p:ph idx="1"/>
          </p:nvPr>
        </p:nvSpPr>
        <p:spPr>
          <a:xfrm>
            <a:off x="228600" y="1447800"/>
            <a:ext cx="8686800" cy="2362200"/>
          </a:xfrm>
        </p:spPr>
        <p:txBody>
          <a:bodyPr/>
          <a:lstStyle/>
          <a:p>
            <a:pPr>
              <a:spcBef>
                <a:spcPts val="0"/>
              </a:spcBef>
            </a:pPr>
            <a:r>
              <a:rPr lang="en-US" dirty="0" smtClean="0">
                <a:solidFill>
                  <a:srgbClr val="002060"/>
                </a:solidFill>
              </a:rPr>
              <a:t>Since</a:t>
            </a:r>
            <a:r>
              <a:rPr lang="en-US" dirty="0" smtClean="0"/>
              <a:t> a transaction may acquire locks on rows and tables, a long transaction will tie up resources and have an impact on overall performance.</a:t>
            </a:r>
          </a:p>
          <a:p>
            <a:pPr>
              <a:spcBef>
                <a:spcPts val="0"/>
              </a:spcBef>
            </a:pPr>
            <a:r>
              <a:rPr lang="en-US" dirty="0" smtClean="0"/>
              <a:t>The timeout transaction attribute (in seconds) indicates how long your  transaction can survive before it is forced to roll back.</a:t>
            </a:r>
          </a:p>
          <a:p>
            <a:pPr>
              <a:spcBef>
                <a:spcPts val="0"/>
              </a:spcBef>
            </a:pPr>
            <a:r>
              <a:rPr lang="en-US" dirty="0" smtClean="0"/>
              <a:t>This can prevent a long transaction from tying up resources.</a:t>
            </a:r>
          </a:p>
        </p:txBody>
      </p:sp>
      <p:sp>
        <p:nvSpPr>
          <p:cNvPr id="2970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48EE48DF-4225-4CCF-B045-2583B1CDDFD3}" type="slidenum">
              <a:rPr lang="en-US" b="0" smtClean="0">
                <a:solidFill>
                  <a:srgbClr val="000000"/>
                </a:solidFill>
                <a:latin typeface="Verdana" pitchFamily="34" charset="0"/>
              </a:rPr>
              <a:pPr eaLnBrk="1" hangingPunct="1"/>
              <a:t>328</a:t>
            </a:fld>
            <a:endParaRPr lang="en-US" b="0" smtClean="0">
              <a:solidFill>
                <a:srgbClr val="000000"/>
              </a:solidFill>
              <a:latin typeface="Verdana" pitchFamily="34" charset="0"/>
            </a:endParaRPr>
          </a:p>
        </p:txBody>
      </p:sp>
      <p:sp>
        <p:nvSpPr>
          <p:cNvPr id="5" name="Rectangle 4"/>
          <p:cNvSpPr/>
          <p:nvPr/>
        </p:nvSpPr>
        <p:spPr>
          <a:xfrm>
            <a:off x="304800" y="4267200"/>
            <a:ext cx="8610600" cy="2123658"/>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solidFill>
                  <a:schemeClr val="bg1"/>
                </a:solidFill>
                <a:latin typeface="+mn-lt"/>
              </a:rPr>
              <a:t>public class </a:t>
            </a:r>
            <a:r>
              <a:rPr lang="en-US" dirty="0" err="1">
                <a:solidFill>
                  <a:schemeClr val="bg1"/>
                </a:solidFill>
                <a:latin typeface="+mn-lt"/>
              </a:rPr>
              <a:t>JdbcBookShop</a:t>
            </a:r>
            <a:r>
              <a:rPr lang="en-US" dirty="0">
                <a:solidFill>
                  <a:schemeClr val="bg1"/>
                </a:solidFill>
                <a:latin typeface="+mn-lt"/>
              </a:rPr>
              <a:t> extends </a:t>
            </a:r>
            <a:r>
              <a:rPr lang="en-US" dirty="0" err="1">
                <a:solidFill>
                  <a:schemeClr val="bg1"/>
                </a:solidFill>
                <a:latin typeface="+mn-lt"/>
              </a:rPr>
              <a:t>JdbcDaoSupport</a:t>
            </a:r>
            <a:r>
              <a:rPr lang="en-US" dirty="0">
                <a:solidFill>
                  <a:schemeClr val="bg1"/>
                </a:solidFill>
                <a:latin typeface="+mn-lt"/>
              </a:rPr>
              <a:t> implements </a:t>
            </a:r>
            <a:r>
              <a:rPr lang="en-US" dirty="0" err="1">
                <a:solidFill>
                  <a:schemeClr val="bg1"/>
                </a:solidFill>
                <a:latin typeface="+mn-lt"/>
              </a:rPr>
              <a:t>BookShop</a:t>
            </a:r>
            <a:r>
              <a:rPr lang="en-US" dirty="0">
                <a:solidFill>
                  <a:schemeClr val="bg1"/>
                </a:solidFill>
                <a:latin typeface="+mn-lt"/>
              </a:rPr>
              <a:t> {</a:t>
            </a:r>
          </a:p>
          <a:p>
            <a:pPr algn="l">
              <a:defRPr/>
            </a:pPr>
            <a:r>
              <a:rPr lang="en-US" dirty="0">
                <a:solidFill>
                  <a:schemeClr val="bg1"/>
                </a:solidFill>
                <a:latin typeface="+mn-lt"/>
              </a:rPr>
              <a:t>...</a:t>
            </a:r>
          </a:p>
          <a:p>
            <a:pPr algn="l">
              <a:defRPr/>
            </a:pPr>
            <a:r>
              <a:rPr lang="en-US" dirty="0">
                <a:solidFill>
                  <a:schemeClr val="bg1"/>
                </a:solidFill>
                <a:latin typeface="+mn-lt"/>
              </a:rPr>
              <a:t>@Transactional(</a:t>
            </a:r>
          </a:p>
          <a:p>
            <a:pPr algn="l">
              <a:defRPr/>
            </a:pPr>
            <a:r>
              <a:rPr lang="en-US" dirty="0">
                <a:solidFill>
                  <a:schemeClr val="bg1"/>
                </a:solidFill>
                <a:latin typeface="+mn-lt"/>
              </a:rPr>
              <a:t>isolation = </a:t>
            </a:r>
            <a:r>
              <a:rPr lang="en-US" dirty="0" err="1">
                <a:solidFill>
                  <a:schemeClr val="bg1"/>
                </a:solidFill>
                <a:latin typeface="+mn-lt"/>
              </a:rPr>
              <a:t>Isolation.REPEATABLE_READ</a:t>
            </a:r>
            <a:r>
              <a:rPr lang="en-US" dirty="0">
                <a:solidFill>
                  <a:schemeClr val="bg1"/>
                </a:solidFill>
                <a:latin typeface="+mn-lt"/>
              </a:rPr>
              <a:t>, </a:t>
            </a:r>
            <a:r>
              <a:rPr lang="en-US" dirty="0" err="1">
                <a:solidFill>
                  <a:schemeClr val="bg1"/>
                </a:solidFill>
                <a:latin typeface="+mn-lt"/>
              </a:rPr>
              <a:t>readOnly</a:t>
            </a:r>
            <a:r>
              <a:rPr lang="en-US" dirty="0">
                <a:solidFill>
                  <a:schemeClr val="bg1"/>
                </a:solidFill>
                <a:latin typeface="+mn-lt"/>
              </a:rPr>
              <a:t> = true, </a:t>
            </a:r>
            <a:r>
              <a:rPr lang="en-US" sz="2400" dirty="0">
                <a:solidFill>
                  <a:schemeClr val="bg1"/>
                </a:solidFill>
                <a:latin typeface="+mn-lt"/>
              </a:rPr>
              <a:t>timeout=30</a:t>
            </a:r>
            <a:r>
              <a:rPr lang="en-US" dirty="0">
                <a:solidFill>
                  <a:schemeClr val="bg1"/>
                </a:solidFill>
                <a:latin typeface="+mn-lt"/>
              </a:rPr>
              <a:t>)</a:t>
            </a:r>
          </a:p>
          <a:p>
            <a:pPr algn="l">
              <a:defRPr/>
            </a:pPr>
            <a:r>
              <a:rPr lang="en-US" dirty="0">
                <a:solidFill>
                  <a:schemeClr val="bg1"/>
                </a:solidFill>
                <a:latin typeface="+mn-lt"/>
              </a:rPr>
              <a:t>public </a:t>
            </a:r>
            <a:r>
              <a:rPr lang="en-US" dirty="0" err="1">
                <a:solidFill>
                  <a:schemeClr val="bg1"/>
                </a:solidFill>
                <a:latin typeface="+mn-lt"/>
              </a:rPr>
              <a:t>int</a:t>
            </a:r>
            <a:r>
              <a:rPr lang="en-US" dirty="0">
                <a:solidFill>
                  <a:schemeClr val="bg1"/>
                </a:solidFill>
                <a:latin typeface="+mn-lt"/>
              </a:rPr>
              <a:t> </a:t>
            </a:r>
            <a:r>
              <a:rPr lang="en-US" dirty="0" err="1">
                <a:solidFill>
                  <a:schemeClr val="bg1"/>
                </a:solidFill>
                <a:latin typeface="+mn-lt"/>
              </a:rPr>
              <a:t>checkStock</a:t>
            </a:r>
            <a:r>
              <a:rPr lang="en-US" dirty="0">
                <a:solidFill>
                  <a:schemeClr val="bg1"/>
                </a:solidFill>
                <a:latin typeface="+mn-lt"/>
              </a:rPr>
              <a:t>(String </a:t>
            </a:r>
            <a:r>
              <a:rPr lang="en-US" dirty="0" err="1">
                <a:solidFill>
                  <a:schemeClr val="bg1"/>
                </a:solidFill>
                <a:latin typeface="+mn-lt"/>
              </a:rPr>
              <a:t>isbn</a:t>
            </a:r>
            <a:r>
              <a:rPr lang="en-US" dirty="0">
                <a:solidFill>
                  <a:schemeClr val="bg1"/>
                </a:solidFill>
                <a:latin typeface="+mn-lt"/>
              </a:rPr>
              <a:t>) {</a:t>
            </a:r>
          </a:p>
          <a:p>
            <a:pPr algn="l">
              <a:defRPr/>
            </a:pPr>
            <a:r>
              <a:rPr lang="en-US" dirty="0">
                <a:solidFill>
                  <a:schemeClr val="bg1"/>
                </a:solidFill>
                <a:latin typeface="+mn-lt"/>
              </a:rPr>
              <a:t>... }</a:t>
            </a:r>
          </a:p>
          <a:p>
            <a:pPr algn="l">
              <a:defRPr/>
            </a:pPr>
            <a:r>
              <a:rPr lang="en-US" dirty="0">
                <a:solidFill>
                  <a:schemeClr val="bg1"/>
                </a:solidFill>
                <a:latin typeface="+mn-lt"/>
              </a:rPr>
              <a:t>}</a:t>
            </a:r>
          </a:p>
        </p:txBody>
      </p:sp>
      <p:pic>
        <p:nvPicPr>
          <p:cNvPr id="6" name="Picture 17"/>
          <p:cNvPicPr>
            <a:picLocks noChangeAspect="1" noChangeArrowheads="1"/>
          </p:cNvPicPr>
          <p:nvPr/>
        </p:nvPicPr>
        <p:blipFill>
          <a:blip r:embed="rId3" cstate="print"/>
          <a:srcRect/>
          <a:stretch>
            <a:fillRect/>
          </a:stretch>
        </p:blipFill>
        <p:spPr bwMode="auto">
          <a:xfrm>
            <a:off x="8302625" y="31750"/>
            <a:ext cx="841375" cy="1111250"/>
          </a:xfrm>
          <a:prstGeom prst="rect">
            <a:avLst/>
          </a:prstGeom>
          <a:noFill/>
          <a:ln w="9525" algn="ctr">
            <a:noFill/>
            <a:miter lim="800000"/>
            <a:headEnd/>
            <a:tailEnd/>
          </a:ln>
        </p:spPr>
      </p:pic>
    </p:spTree>
    <p:extLst>
      <p:ext uri="{BB962C8B-B14F-4D97-AF65-F5344CB8AC3E}">
        <p14:creationId xmlns:p14="http://schemas.microsoft.com/office/powerpoint/2010/main" val="566398804"/>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371600" y="76200"/>
            <a:ext cx="7543800" cy="1143000"/>
          </a:xfrm>
        </p:spPr>
        <p:txBody>
          <a:bodyPr/>
          <a:lstStyle/>
          <a:p>
            <a:r>
              <a:rPr lang="en-US" sz="3600" dirty="0" smtClean="0"/>
              <a:t>Rollback</a:t>
            </a:r>
          </a:p>
        </p:txBody>
      </p:sp>
      <p:sp>
        <p:nvSpPr>
          <p:cNvPr id="30723" name="Content Placeholder 2"/>
          <p:cNvSpPr>
            <a:spLocks noGrp="1"/>
          </p:cNvSpPr>
          <p:nvPr>
            <p:ph idx="1"/>
          </p:nvPr>
        </p:nvSpPr>
        <p:spPr>
          <a:xfrm>
            <a:off x="228600" y="1447800"/>
            <a:ext cx="8686800" cy="4946650"/>
          </a:xfrm>
        </p:spPr>
        <p:txBody>
          <a:bodyPr/>
          <a:lstStyle/>
          <a:p>
            <a:r>
              <a:rPr lang="en-US" dirty="0" smtClean="0"/>
              <a:t>By default, only unchecked exceptions (i.e., of type </a:t>
            </a:r>
            <a:r>
              <a:rPr lang="en-US" dirty="0" err="1" smtClean="0"/>
              <a:t>RuntimeException</a:t>
            </a:r>
            <a:r>
              <a:rPr lang="en-US" dirty="0" smtClean="0"/>
              <a:t> and Error) will cause a transaction to roll back, while checked exceptions will not.</a:t>
            </a:r>
          </a:p>
          <a:p>
            <a:r>
              <a:rPr lang="en-US" dirty="0" smtClean="0"/>
              <a:t>The exceptions that cause a transaction to roll back or not can be specified by the </a:t>
            </a:r>
            <a:r>
              <a:rPr lang="en-US" b="1" dirty="0" smtClean="0"/>
              <a:t>rollback</a:t>
            </a:r>
            <a:r>
              <a:rPr lang="en-US" dirty="0" smtClean="0"/>
              <a:t> transaction attribute.</a:t>
            </a:r>
          </a:p>
          <a:p>
            <a:r>
              <a:rPr lang="en-US" dirty="0" smtClean="0"/>
              <a:t>Any </a:t>
            </a:r>
            <a:r>
              <a:rPr lang="en-US" dirty="0" smtClean="0">
                <a:solidFill>
                  <a:srgbClr val="002060"/>
                </a:solidFill>
              </a:rPr>
              <a:t>exception </a:t>
            </a:r>
            <a:r>
              <a:rPr lang="en-US" dirty="0" smtClean="0"/>
              <a:t>not explicitly specified in this attribute will be handled by the default rollback rule.</a:t>
            </a:r>
          </a:p>
        </p:txBody>
      </p:sp>
      <p:sp>
        <p:nvSpPr>
          <p:cNvPr id="30724"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CABF3C1-5C83-43AF-AAB1-890796444752}" type="slidenum">
              <a:rPr lang="en-US" b="0" smtClean="0">
                <a:solidFill>
                  <a:srgbClr val="000000"/>
                </a:solidFill>
                <a:latin typeface="Verdana" pitchFamily="34" charset="0"/>
              </a:rPr>
              <a:pPr eaLnBrk="1" hangingPunct="1"/>
              <a:t>329</a:t>
            </a:fld>
            <a:endParaRPr lang="en-US" b="0" smtClean="0">
              <a:solidFill>
                <a:srgbClr val="000000"/>
              </a:solidFill>
              <a:latin typeface="Verdana" pitchFamily="34" charset="0"/>
            </a:endParaRPr>
          </a:p>
        </p:txBody>
      </p:sp>
    </p:spTree>
    <p:extLst>
      <p:ext uri="{BB962C8B-B14F-4D97-AF65-F5344CB8AC3E}">
        <p14:creationId xmlns:p14="http://schemas.microsoft.com/office/powerpoint/2010/main" val="28069828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65097C78-FE04-4245-8D49-09B39EC94A05}" type="slidenum">
              <a:rPr lang="en-US" b="0" smtClean="0">
                <a:solidFill>
                  <a:srgbClr val="000000"/>
                </a:solidFill>
                <a:latin typeface="Verdana" pitchFamily="34" charset="0"/>
              </a:rPr>
              <a:pPr eaLnBrk="1" hangingPunct="1"/>
              <a:t>33</a:t>
            </a:fld>
            <a:endParaRPr lang="en-US" b="0" smtClean="0">
              <a:solidFill>
                <a:srgbClr val="000000"/>
              </a:solidFill>
              <a:latin typeface="Verdana" pitchFamily="34" charset="0"/>
            </a:endParaRPr>
          </a:p>
        </p:txBody>
      </p:sp>
      <p:sp>
        <p:nvSpPr>
          <p:cNvPr id="25603" name="Rectangle 2"/>
          <p:cNvSpPr>
            <a:spLocks noGrp="1" noChangeArrowheads="1"/>
          </p:cNvSpPr>
          <p:nvPr>
            <p:ph type="title"/>
          </p:nvPr>
        </p:nvSpPr>
        <p:spPr>
          <a:xfrm>
            <a:off x="1371600" y="76200"/>
            <a:ext cx="7543800" cy="1143000"/>
          </a:xfrm>
        </p:spPr>
        <p:txBody>
          <a:bodyPr/>
          <a:lstStyle/>
          <a:p>
            <a:pPr eaLnBrk="1" hangingPunct="1"/>
            <a:r>
              <a:rPr lang="en-US" sz="3600" dirty="0" smtClean="0"/>
              <a:t>Summary</a:t>
            </a:r>
          </a:p>
        </p:txBody>
      </p:sp>
      <p:sp>
        <p:nvSpPr>
          <p:cNvPr id="25604" name="Rectangle 3"/>
          <p:cNvSpPr>
            <a:spLocks noGrp="1" noChangeArrowheads="1"/>
          </p:cNvSpPr>
          <p:nvPr>
            <p:ph type="body" idx="1"/>
          </p:nvPr>
        </p:nvSpPr>
        <p:spPr>
          <a:xfrm>
            <a:off x="228600" y="1447800"/>
            <a:ext cx="8686800" cy="3733800"/>
          </a:xfrm>
        </p:spPr>
        <p:txBody>
          <a:bodyPr/>
          <a:lstStyle/>
          <a:p>
            <a:r>
              <a:rPr lang="en-US" dirty="0" smtClean="0">
                <a:cs typeface="Calibri" pitchFamily="34" charset="0"/>
              </a:rPr>
              <a:t>The chapter has covered the following topics: </a:t>
            </a:r>
          </a:p>
          <a:p>
            <a:pPr lvl="1"/>
            <a:r>
              <a:rPr lang="en-US" dirty="0" smtClean="0"/>
              <a:t>The features of Spring Framework and its flexibility in providing solutions at various Layers of JEE applications.</a:t>
            </a:r>
          </a:p>
          <a:p>
            <a:pPr lvl="1"/>
            <a:r>
              <a:rPr lang="en-US" dirty="0" smtClean="0"/>
              <a:t>The various modules in Spring framework, the Spring release roadmap and various Spring offerings</a:t>
            </a:r>
          </a:p>
          <a:p>
            <a:pPr lvl="1"/>
            <a:r>
              <a:rPr lang="en-US" dirty="0" smtClean="0"/>
              <a:t>The benefits of Spring framework that really makes the following statement true</a:t>
            </a:r>
          </a:p>
          <a:p>
            <a:pPr lvl="1">
              <a:buFont typeface="Wingdings" pitchFamily="2" charset="2"/>
              <a:buNone/>
            </a:pPr>
            <a:r>
              <a:rPr lang="en-US" dirty="0" smtClean="0"/>
              <a:t>         “Spring is the one stop solution for all JEE problems.”</a:t>
            </a:r>
          </a:p>
          <a:p>
            <a:pPr>
              <a:buFont typeface="Wingdings" pitchFamily="2" charset="2"/>
              <a:buNone/>
            </a:pPr>
            <a:endParaRPr lang="en-US" dirty="0" smtClean="0"/>
          </a:p>
          <a:p>
            <a:pPr>
              <a:buFont typeface="Wingdings" pitchFamily="2" charset="2"/>
              <a:buNone/>
            </a:pPr>
            <a:endParaRPr lang="en-US" dirty="0" smtClean="0"/>
          </a:p>
        </p:txBody>
      </p:sp>
      <p:pic>
        <p:nvPicPr>
          <p:cNvPr id="25605" name="Picture 5" descr="smil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descr="smil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descr="Smile.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5029200"/>
            <a:ext cx="12192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228298"/>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z="3600" dirty="0" smtClean="0"/>
              <a:t>Rollback (Contd.)</a:t>
            </a:r>
          </a:p>
        </p:txBody>
      </p:sp>
      <p:sp>
        <p:nvSpPr>
          <p:cNvPr id="31747"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ECF1797-B6C6-4731-A9DC-547856D56E0D}" type="slidenum">
              <a:rPr lang="en-US" b="0" smtClean="0">
                <a:solidFill>
                  <a:srgbClr val="000000"/>
                </a:solidFill>
                <a:latin typeface="Verdana" pitchFamily="34" charset="0"/>
              </a:rPr>
              <a:pPr eaLnBrk="1" hangingPunct="1"/>
              <a:t>330</a:t>
            </a:fld>
            <a:endParaRPr lang="en-US" b="0" smtClean="0">
              <a:solidFill>
                <a:srgbClr val="000000"/>
              </a:solidFill>
              <a:latin typeface="Verdana" pitchFamily="34" charset="0"/>
            </a:endParaRPr>
          </a:p>
        </p:txBody>
      </p:sp>
      <p:sp>
        <p:nvSpPr>
          <p:cNvPr id="5" name="Rectangle 4"/>
          <p:cNvSpPr/>
          <p:nvPr/>
        </p:nvSpPr>
        <p:spPr>
          <a:xfrm>
            <a:off x="304800" y="1600200"/>
            <a:ext cx="8382000" cy="387798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solidFill>
                  <a:schemeClr val="bg1"/>
                </a:solidFill>
                <a:latin typeface="+mn-lt"/>
              </a:rPr>
              <a:t>public class </a:t>
            </a:r>
            <a:r>
              <a:rPr lang="en-US" dirty="0" err="1">
                <a:solidFill>
                  <a:schemeClr val="bg1"/>
                </a:solidFill>
                <a:latin typeface="+mn-lt"/>
              </a:rPr>
              <a:t>JdbcBookShop</a:t>
            </a:r>
            <a:r>
              <a:rPr lang="en-US" dirty="0">
                <a:solidFill>
                  <a:schemeClr val="bg1"/>
                </a:solidFill>
                <a:latin typeface="+mn-lt"/>
              </a:rPr>
              <a:t> extends </a:t>
            </a:r>
            <a:r>
              <a:rPr lang="en-US" dirty="0" err="1">
                <a:solidFill>
                  <a:schemeClr val="bg1"/>
                </a:solidFill>
                <a:latin typeface="+mn-lt"/>
              </a:rPr>
              <a:t>JdbcDaoSupport</a:t>
            </a:r>
            <a:r>
              <a:rPr lang="en-US" dirty="0">
                <a:solidFill>
                  <a:schemeClr val="bg1"/>
                </a:solidFill>
                <a:latin typeface="+mn-lt"/>
              </a:rPr>
              <a:t> implements </a:t>
            </a:r>
            <a:r>
              <a:rPr lang="en-US" dirty="0" err="1">
                <a:solidFill>
                  <a:schemeClr val="bg1"/>
                </a:solidFill>
                <a:latin typeface="+mn-lt"/>
              </a:rPr>
              <a:t>BookShop</a:t>
            </a:r>
            <a:r>
              <a:rPr lang="en-US" dirty="0">
                <a:solidFill>
                  <a:schemeClr val="bg1"/>
                </a:solidFill>
                <a:latin typeface="+mn-lt"/>
              </a:rPr>
              <a:t> {</a:t>
            </a:r>
          </a:p>
          <a:p>
            <a:pPr algn="l">
              <a:defRPr/>
            </a:pPr>
            <a:r>
              <a:rPr lang="en-US" dirty="0">
                <a:solidFill>
                  <a:schemeClr val="bg1"/>
                </a:solidFill>
                <a:latin typeface="+mn-lt"/>
              </a:rPr>
              <a:t>...</a:t>
            </a:r>
          </a:p>
          <a:p>
            <a:pPr algn="l">
              <a:defRPr/>
            </a:pPr>
            <a:r>
              <a:rPr lang="en-US" dirty="0">
                <a:solidFill>
                  <a:schemeClr val="bg1"/>
                </a:solidFill>
                <a:latin typeface="+mn-lt"/>
              </a:rPr>
              <a:t>@Transactional(</a:t>
            </a:r>
          </a:p>
          <a:p>
            <a:pPr algn="l">
              <a:defRPr/>
            </a:pPr>
            <a:r>
              <a:rPr lang="en-US" dirty="0">
                <a:solidFill>
                  <a:schemeClr val="bg1"/>
                </a:solidFill>
                <a:latin typeface="+mn-lt"/>
              </a:rPr>
              <a:t>propagation = </a:t>
            </a:r>
            <a:r>
              <a:rPr lang="en-US" dirty="0" err="1">
                <a:solidFill>
                  <a:schemeClr val="bg1"/>
                </a:solidFill>
                <a:latin typeface="+mn-lt"/>
              </a:rPr>
              <a:t>Propagation.REQUIRES_NEW</a:t>
            </a:r>
            <a:r>
              <a:rPr lang="en-US" dirty="0">
                <a:solidFill>
                  <a:schemeClr val="bg1"/>
                </a:solidFill>
                <a:latin typeface="+mn-lt"/>
              </a:rPr>
              <a:t>,</a:t>
            </a:r>
          </a:p>
          <a:p>
            <a:pPr algn="l">
              <a:defRPr/>
            </a:pPr>
            <a:r>
              <a:rPr lang="en-US" dirty="0">
                <a:solidFill>
                  <a:schemeClr val="bg1"/>
                </a:solidFill>
                <a:latin typeface="+mn-lt"/>
              </a:rPr>
              <a:t>Isolation=</a:t>
            </a:r>
            <a:r>
              <a:rPr lang="en-US" dirty="0" err="1">
                <a:solidFill>
                  <a:schemeClr val="bg1"/>
                </a:solidFill>
                <a:latin typeface="+mn-lt"/>
              </a:rPr>
              <a:t>Isolation.REPEATABLE_READ</a:t>
            </a:r>
            <a:r>
              <a:rPr lang="en-US" dirty="0">
                <a:solidFill>
                  <a:schemeClr val="bg1"/>
                </a:solidFill>
                <a:latin typeface="+mn-lt"/>
              </a:rPr>
              <a:t>),</a:t>
            </a:r>
          </a:p>
          <a:p>
            <a:pPr algn="l">
              <a:defRPr/>
            </a:pPr>
            <a:r>
              <a:rPr lang="en-US" dirty="0">
                <a:solidFill>
                  <a:schemeClr val="bg1"/>
                </a:solidFill>
                <a:latin typeface="+mn-lt"/>
              </a:rPr>
              <a:t>Timeout=30</a:t>
            </a:r>
          </a:p>
          <a:p>
            <a:pPr algn="l">
              <a:defRPr/>
            </a:pPr>
            <a:r>
              <a:rPr lang="en-US" sz="2400" dirty="0" err="1">
                <a:solidFill>
                  <a:schemeClr val="bg1"/>
                </a:solidFill>
                <a:latin typeface="+mn-lt"/>
              </a:rPr>
              <a:t>rollbackFor</a:t>
            </a:r>
            <a:r>
              <a:rPr lang="en-US" sz="2400" dirty="0">
                <a:solidFill>
                  <a:schemeClr val="bg1"/>
                </a:solidFill>
                <a:latin typeface="+mn-lt"/>
              </a:rPr>
              <a:t> = </a:t>
            </a:r>
            <a:r>
              <a:rPr lang="en-US" sz="2400" dirty="0" err="1">
                <a:solidFill>
                  <a:schemeClr val="bg1"/>
                </a:solidFill>
                <a:latin typeface="+mn-lt"/>
              </a:rPr>
              <a:t>IOException.class</a:t>
            </a:r>
            <a:r>
              <a:rPr lang="en-US" sz="2400" dirty="0">
                <a:solidFill>
                  <a:schemeClr val="bg1"/>
                </a:solidFill>
                <a:latin typeface="+mn-lt"/>
              </a:rPr>
              <a:t>,</a:t>
            </a:r>
          </a:p>
          <a:p>
            <a:pPr algn="l">
              <a:defRPr/>
            </a:pPr>
            <a:r>
              <a:rPr lang="en-US" sz="2400" dirty="0" err="1">
                <a:solidFill>
                  <a:schemeClr val="bg1"/>
                </a:solidFill>
                <a:latin typeface="+mn-lt"/>
              </a:rPr>
              <a:t>noRollbackFor</a:t>
            </a:r>
            <a:r>
              <a:rPr lang="en-US" sz="2400" dirty="0">
                <a:solidFill>
                  <a:schemeClr val="bg1"/>
                </a:solidFill>
                <a:latin typeface="+mn-lt"/>
              </a:rPr>
              <a:t> = </a:t>
            </a:r>
            <a:r>
              <a:rPr lang="en-US" sz="2400" dirty="0" err="1">
                <a:solidFill>
                  <a:schemeClr val="bg1"/>
                </a:solidFill>
                <a:latin typeface="+mn-lt"/>
              </a:rPr>
              <a:t>ArithmeticException.class</a:t>
            </a:r>
            <a:r>
              <a:rPr lang="en-US" sz="2400" dirty="0">
                <a:solidFill>
                  <a:schemeClr val="bg1"/>
                </a:solidFill>
                <a:latin typeface="+mn-lt"/>
              </a:rPr>
              <a:t>)</a:t>
            </a:r>
          </a:p>
          <a:p>
            <a:pPr algn="l">
              <a:defRPr/>
            </a:pPr>
            <a:r>
              <a:rPr lang="en-US" dirty="0">
                <a:solidFill>
                  <a:schemeClr val="bg1"/>
                </a:solidFill>
                <a:latin typeface="+mn-lt"/>
              </a:rPr>
              <a:t>public void purchase(String </a:t>
            </a:r>
            <a:r>
              <a:rPr lang="en-US" dirty="0" err="1">
                <a:solidFill>
                  <a:schemeClr val="bg1"/>
                </a:solidFill>
                <a:latin typeface="+mn-lt"/>
              </a:rPr>
              <a:t>isbn</a:t>
            </a:r>
            <a:r>
              <a:rPr lang="en-US" dirty="0">
                <a:solidFill>
                  <a:schemeClr val="bg1"/>
                </a:solidFill>
                <a:latin typeface="+mn-lt"/>
              </a:rPr>
              <a:t>, String username) throws Exception{</a:t>
            </a:r>
          </a:p>
          <a:p>
            <a:pPr algn="l">
              <a:defRPr/>
            </a:pPr>
            <a:r>
              <a:rPr lang="en-US" dirty="0">
                <a:solidFill>
                  <a:schemeClr val="bg1"/>
                </a:solidFill>
                <a:latin typeface="+mn-lt"/>
              </a:rPr>
              <a:t>throw new </a:t>
            </a:r>
            <a:r>
              <a:rPr lang="en-US" dirty="0" err="1">
                <a:solidFill>
                  <a:schemeClr val="bg1"/>
                </a:solidFill>
                <a:latin typeface="+mn-lt"/>
              </a:rPr>
              <a:t>ArithmeticException</a:t>
            </a:r>
            <a:r>
              <a:rPr lang="en-US" dirty="0">
                <a:solidFill>
                  <a:schemeClr val="bg1"/>
                </a:solidFill>
                <a:latin typeface="+mn-lt"/>
              </a:rPr>
              <a:t>();</a:t>
            </a:r>
          </a:p>
          <a:p>
            <a:pPr algn="l">
              <a:defRPr/>
            </a:pPr>
            <a:r>
              <a:rPr lang="en-US" dirty="0">
                <a:solidFill>
                  <a:schemeClr val="bg1"/>
                </a:solidFill>
                <a:latin typeface="+mn-lt"/>
              </a:rPr>
              <a:t>//throw new </a:t>
            </a:r>
            <a:r>
              <a:rPr lang="en-US" dirty="0" err="1">
                <a:solidFill>
                  <a:schemeClr val="bg1"/>
                </a:solidFill>
                <a:latin typeface="+mn-lt"/>
              </a:rPr>
              <a:t>IOException</a:t>
            </a:r>
            <a:r>
              <a:rPr lang="en-US" dirty="0">
                <a:solidFill>
                  <a:schemeClr val="bg1"/>
                </a:solidFill>
                <a:latin typeface="+mn-lt"/>
              </a:rPr>
              <a:t>();</a:t>
            </a:r>
          </a:p>
          <a:p>
            <a:pPr algn="l">
              <a:defRPr/>
            </a:pPr>
            <a:r>
              <a:rPr lang="en-US" dirty="0">
                <a:solidFill>
                  <a:schemeClr val="bg1"/>
                </a:solidFill>
                <a:latin typeface="+mn-lt"/>
              </a:rPr>
              <a:t> }</a:t>
            </a:r>
          </a:p>
          <a:p>
            <a:pPr algn="l">
              <a:defRPr/>
            </a:pPr>
            <a:r>
              <a:rPr lang="en-US" dirty="0">
                <a:solidFill>
                  <a:schemeClr val="bg1"/>
                </a:solidFill>
                <a:latin typeface="+mn-lt"/>
              </a:rPr>
              <a:t>}</a:t>
            </a:r>
          </a:p>
        </p:txBody>
      </p:sp>
    </p:spTree>
    <p:extLst>
      <p:ext uri="{BB962C8B-B14F-4D97-AF65-F5344CB8AC3E}">
        <p14:creationId xmlns:p14="http://schemas.microsoft.com/office/powerpoint/2010/main" val="1111589532"/>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sz="3600" dirty="0"/>
              <a:t>Lend a Hand</a:t>
            </a:r>
            <a:endParaRPr lang="en-US" sz="3600" dirty="0" smtClean="0"/>
          </a:p>
        </p:txBody>
      </p:sp>
      <p:sp>
        <p:nvSpPr>
          <p:cNvPr id="38916" name="Rectangle 3"/>
          <p:cNvSpPr>
            <a:spLocks noGrp="1" noChangeArrowheads="1"/>
          </p:cNvSpPr>
          <p:nvPr>
            <p:ph type="body" idx="1"/>
          </p:nvPr>
        </p:nvSpPr>
        <p:spPr>
          <a:xfrm>
            <a:off x="228600" y="1447800"/>
            <a:ext cx="8575675" cy="4943475"/>
          </a:xfrm>
        </p:spPr>
        <p:txBody>
          <a:bodyPr/>
          <a:lstStyle/>
          <a:p>
            <a:pPr marL="514350" indent="-514350" eaLnBrk="1" hangingPunct="1">
              <a:buFont typeface="+mj-lt"/>
              <a:buAutoNum type="arabicPeriod"/>
              <a:defRPr/>
            </a:pPr>
            <a:r>
              <a:rPr lang="en-US" dirty="0" smtClean="0"/>
              <a:t>Purchase two (0001 and 0002) books (using Cashier checkout() method) with insufficient balance in the account  and check the status in the database. Use appropriate transaction policy to ensure the consistency of the database.</a:t>
            </a:r>
          </a:p>
          <a:p>
            <a:pPr marL="457200" indent="-457200" eaLnBrk="1" hangingPunct="1">
              <a:buFont typeface="Wingdings" pitchFamily="2" charset="2"/>
              <a:buNone/>
              <a:defRPr/>
            </a:pPr>
            <a:endParaRPr lang="en-US" dirty="0" smtClean="0"/>
          </a:p>
          <a:p>
            <a:pPr indent="114300" eaLnBrk="1" hangingPunct="1">
              <a:buFont typeface="Wingdings" pitchFamily="2" charset="2"/>
              <a:buNone/>
              <a:defRPr/>
            </a:pPr>
            <a:r>
              <a:rPr lang="en-US" sz="1600" b="1" dirty="0" smtClean="0"/>
              <a:t>Sample Data in BOOK table</a:t>
            </a:r>
          </a:p>
          <a:p>
            <a:pPr indent="114300">
              <a:buFont typeface="Wingdings" pitchFamily="2" charset="2"/>
              <a:buNone/>
              <a:defRPr/>
            </a:pPr>
            <a:r>
              <a:rPr lang="en-US" sz="1600" dirty="0" smtClean="0"/>
              <a:t>0001       The First Book       30</a:t>
            </a:r>
          </a:p>
          <a:p>
            <a:pPr indent="114300">
              <a:buFont typeface="Wingdings" pitchFamily="2" charset="2"/>
              <a:buNone/>
              <a:defRPr/>
            </a:pPr>
            <a:r>
              <a:rPr lang="en-US" sz="1600" dirty="0" smtClean="0"/>
              <a:t>0002       The Second Book  50</a:t>
            </a:r>
          </a:p>
          <a:p>
            <a:pPr indent="114300">
              <a:buFont typeface="Wingdings" pitchFamily="2" charset="2"/>
              <a:buNone/>
              <a:defRPr/>
            </a:pPr>
            <a:r>
              <a:rPr lang="en-US" sz="1600" b="1" dirty="0" smtClean="0"/>
              <a:t>Sample Data in </a:t>
            </a:r>
            <a:r>
              <a:rPr lang="en-US" sz="1600" b="1" i="1" dirty="0" smtClean="0"/>
              <a:t>BOOK_STOCK Table</a:t>
            </a:r>
            <a:endParaRPr lang="en-US" sz="1600" b="1" dirty="0" smtClean="0"/>
          </a:p>
          <a:p>
            <a:pPr indent="114300">
              <a:buFont typeface="Wingdings" pitchFamily="2" charset="2"/>
              <a:buNone/>
              <a:defRPr/>
            </a:pPr>
            <a:r>
              <a:rPr lang="en-US" sz="1600" dirty="0" smtClean="0"/>
              <a:t>0001        10</a:t>
            </a:r>
          </a:p>
          <a:p>
            <a:pPr indent="114300">
              <a:buFont typeface="Wingdings" pitchFamily="2" charset="2"/>
              <a:buNone/>
              <a:defRPr/>
            </a:pPr>
            <a:r>
              <a:rPr lang="en-US" sz="1600" dirty="0" smtClean="0"/>
              <a:t>0002        10</a:t>
            </a:r>
          </a:p>
          <a:p>
            <a:pPr indent="114300">
              <a:buFont typeface="Wingdings" pitchFamily="2" charset="2"/>
              <a:buNone/>
              <a:defRPr/>
            </a:pPr>
            <a:r>
              <a:rPr lang="en-US" sz="1600" b="1" i="1" dirty="0" smtClean="0"/>
              <a:t>Sample Data in the ACCOUNT Table</a:t>
            </a:r>
          </a:p>
          <a:p>
            <a:pPr indent="114300">
              <a:buFont typeface="Wingdings" pitchFamily="2" charset="2"/>
              <a:buNone/>
              <a:defRPr/>
            </a:pPr>
            <a:r>
              <a:rPr lang="en-US" sz="1600" dirty="0" smtClean="0"/>
              <a:t>user1       40</a:t>
            </a:r>
          </a:p>
        </p:txBody>
      </p:sp>
      <p:pic>
        <p:nvPicPr>
          <p:cNvPr id="3277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2774"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198813"/>
            <a:ext cx="3133725"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503140"/>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066800"/>
          </a:xfrm>
        </p:spPr>
        <p:txBody>
          <a:bodyPr/>
          <a:lstStyle/>
          <a:p>
            <a:r>
              <a:rPr lang="en-US" dirty="0" smtClean="0">
                <a:solidFill>
                  <a:schemeClr val="tx2">
                    <a:lumMod val="75000"/>
                  </a:schemeClr>
                </a:solidFill>
              </a:rPr>
              <a:t>Interactive Activity</a:t>
            </a:r>
            <a:endParaRPr lang="en-US" dirty="0">
              <a:solidFill>
                <a:schemeClr val="tx2">
                  <a:lumMod val="75000"/>
                </a:schemeClr>
              </a:solidFill>
            </a:endParaRPr>
          </a:p>
        </p:txBody>
      </p:sp>
      <p:sp>
        <p:nvSpPr>
          <p:cNvPr id="8" name="Content Placeholder 1"/>
          <p:cNvSpPr>
            <a:spLocks noGrp="1"/>
          </p:cNvSpPr>
          <p:nvPr>
            <p:ph idx="1"/>
          </p:nvPr>
        </p:nvSpPr>
        <p:spPr>
          <a:xfrm>
            <a:off x="228600" y="1447800"/>
            <a:ext cx="8686800" cy="4946650"/>
          </a:xfrm>
        </p:spPr>
        <p:txBody>
          <a:bodyPr/>
          <a:lstStyle/>
          <a:p>
            <a:pPr marL="0" indent="0">
              <a:spcBef>
                <a:spcPts val="0"/>
              </a:spcBef>
              <a:buNone/>
            </a:pPr>
            <a:r>
              <a:rPr lang="en-US" dirty="0"/>
              <a:t>State </a:t>
            </a:r>
            <a:r>
              <a:rPr lang="en-US" dirty="0" smtClean="0"/>
              <a:t>whether the following statements are TRUE </a:t>
            </a:r>
            <a:r>
              <a:rPr lang="en-US" dirty="0"/>
              <a:t>or FALSE</a:t>
            </a:r>
          </a:p>
          <a:p>
            <a:pPr marL="914400" lvl="1" indent="-514350">
              <a:spcBef>
                <a:spcPts val="0"/>
              </a:spcBef>
              <a:buFont typeface="+mj-lt"/>
              <a:buAutoNum type="arabicPeriod"/>
            </a:pPr>
            <a:r>
              <a:rPr lang="en-US" sz="2000" dirty="0"/>
              <a:t>@Transactional Annotation can be used at the method level as well as class level but not with interfaces</a:t>
            </a:r>
          </a:p>
          <a:p>
            <a:pPr marL="914400" lvl="1" indent="-514350">
              <a:spcBef>
                <a:spcPts val="0"/>
              </a:spcBef>
              <a:buFont typeface="+mj-lt"/>
              <a:buAutoNum type="arabicPeriod"/>
            </a:pPr>
            <a:r>
              <a:rPr lang="en-US" sz="2000" dirty="0"/>
              <a:t>@Transactional attributes can specify:  isolation level, timeout for transactions, propagation behavior, read-only status and rollback policy</a:t>
            </a:r>
          </a:p>
          <a:p>
            <a:pPr marL="914400" lvl="1" indent="-514350">
              <a:spcBef>
                <a:spcPts val="0"/>
              </a:spcBef>
              <a:buFont typeface="+mj-lt"/>
              <a:buAutoNum type="arabicPeriod"/>
            </a:pPr>
            <a:r>
              <a:rPr lang="en-US" sz="2000" dirty="0"/>
              <a:t>Propagation behavior specifies how a transaction should be propagated when a transactional method is called by another method.</a:t>
            </a:r>
          </a:p>
          <a:p>
            <a:pPr marL="914400" lvl="1" indent="-514350">
              <a:spcBef>
                <a:spcPts val="0"/>
              </a:spcBef>
              <a:buFont typeface="+mj-lt"/>
              <a:buAutoNum type="arabicPeriod"/>
            </a:pPr>
            <a:r>
              <a:rPr lang="en-US" sz="2000" dirty="0"/>
              <a:t>By default only checked exceptions will cause a transaction to roll </a:t>
            </a:r>
            <a:r>
              <a:rPr lang="en-US" sz="2000" dirty="0" smtClean="0"/>
              <a:t>back</a:t>
            </a:r>
          </a:p>
          <a:p>
            <a:pPr lvl="1">
              <a:defRPr/>
            </a:pPr>
            <a:r>
              <a:rPr lang="en-US" sz="1800" dirty="0"/>
              <a:t>Raise your hand if you wish to respond.</a:t>
            </a:r>
          </a:p>
          <a:p>
            <a:pPr lvl="1">
              <a:defRPr/>
            </a:pPr>
            <a:r>
              <a:rPr lang="en-US" sz="1800" dirty="0"/>
              <a:t>Type in your response in the chat window.</a:t>
            </a:r>
          </a:p>
          <a:p>
            <a:pPr lvl="1">
              <a:defRPr/>
            </a:pPr>
            <a:r>
              <a:rPr lang="en-US" sz="1800" dirty="0"/>
              <a:t>Be prepared to speak to explain your response.</a:t>
            </a:r>
          </a:p>
          <a:p>
            <a:pPr lvl="1">
              <a:defRPr/>
            </a:pPr>
            <a:r>
              <a:rPr lang="en-US" sz="1800" dirty="0"/>
              <a:t>Begin now.</a:t>
            </a:r>
          </a:p>
          <a:p>
            <a:pPr marL="914400" lvl="1" indent="-514350">
              <a:spcBef>
                <a:spcPts val="0"/>
              </a:spcBef>
              <a:buFont typeface="+mj-lt"/>
              <a:buAutoNum type="arabicPeriod"/>
            </a:pPr>
            <a:endParaRPr lang="en-US" dirty="0"/>
          </a:p>
        </p:txBody>
      </p:sp>
      <p:pic>
        <p:nvPicPr>
          <p:cNvPr id="3074" name="Picture 2" descr="C:\Documents and Settings\148282\Desktop\interactive-Activity.png"/>
          <p:cNvPicPr>
            <a:picLocks noChangeAspect="1" noChangeArrowheads="1"/>
          </p:cNvPicPr>
          <p:nvPr/>
        </p:nvPicPr>
        <p:blipFill>
          <a:blip r:embed="rId3" cstate="print"/>
          <a:srcRect/>
          <a:stretch>
            <a:fillRect/>
          </a:stretch>
        </p:blipFill>
        <p:spPr bwMode="auto">
          <a:xfrm>
            <a:off x="7402417" y="139453"/>
            <a:ext cx="1165439" cy="1275296"/>
          </a:xfrm>
          <a:prstGeom prst="rect">
            <a:avLst/>
          </a:prstGeom>
          <a:noFill/>
          <a:effectLst>
            <a:outerShdw blurRad="50800" dist="38100" dir="5400000" algn="t" rotWithShape="0">
              <a:prstClr val="black">
                <a:alpha val="40000"/>
              </a:prstClr>
            </a:outerShdw>
          </a:effectLst>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332</a:t>
            </a:fld>
            <a:endParaRPr lang="en-US" sz="1400" dirty="0"/>
          </a:p>
        </p:txBody>
      </p:sp>
    </p:spTree>
    <p:extLst>
      <p:ext uri="{BB962C8B-B14F-4D97-AF65-F5344CB8AC3E}">
        <p14:creationId xmlns:p14="http://schemas.microsoft.com/office/powerpoint/2010/main" val="2688286472"/>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109870"/>
            <a:ext cx="7543800" cy="1066800"/>
          </a:xfrm>
        </p:spPr>
        <p:txBody>
          <a:bodyPr/>
          <a:lstStyle/>
          <a:p>
            <a:r>
              <a:rPr lang="en-US" dirty="0" smtClean="0">
                <a:solidFill>
                  <a:schemeClr val="tx2"/>
                </a:solidFill>
              </a:rPr>
              <a:t>Questions</a:t>
            </a:r>
            <a:endParaRPr lang="en-US" dirty="0">
              <a:solidFill>
                <a:schemeClr val="tx2"/>
              </a:solidFill>
            </a:endParaRPr>
          </a:p>
        </p:txBody>
      </p:sp>
      <p:sp>
        <p:nvSpPr>
          <p:cNvPr id="4" name="Slide Number Placeholder 3"/>
          <p:cNvSpPr>
            <a:spLocks noGrp="1"/>
          </p:cNvSpPr>
          <p:nvPr>
            <p:ph type="sldNum" sz="quarter" idx="10"/>
          </p:nvPr>
        </p:nvSpPr>
        <p:spPr/>
        <p:txBody>
          <a:bodyPr/>
          <a:lstStyle/>
          <a:p>
            <a:fld id="{47ED8886-DB3B-44F4-9A80-E6A224679F20}" type="slidenum">
              <a:rPr lang="en-US" smtClean="0"/>
              <a:pPr/>
              <a:t>333</a:t>
            </a:fld>
            <a:endParaRPr lang="en-US" dirty="0"/>
          </a:p>
        </p:txBody>
      </p:sp>
      <p:pic>
        <p:nvPicPr>
          <p:cNvPr id="5" name="Picture 6"/>
          <p:cNvPicPr>
            <a:picLocks noChangeAspect="1" noChangeArrowheads="1"/>
          </p:cNvPicPr>
          <p:nvPr/>
        </p:nvPicPr>
        <p:blipFill>
          <a:blip r:embed="rId2" cstate="print"/>
          <a:srcRect/>
          <a:stretch>
            <a:fillRect/>
          </a:stretch>
        </p:blipFill>
        <p:spPr bwMode="auto">
          <a:xfrm>
            <a:off x="4054366" y="2924502"/>
            <a:ext cx="1023938" cy="1023938"/>
          </a:xfrm>
          <a:prstGeom prst="rect">
            <a:avLst/>
          </a:prstGeom>
          <a:noFill/>
          <a:ln w="9525" algn="ctr">
            <a:noFill/>
            <a:miter lim="800000"/>
            <a:headEnd/>
            <a:tailEnd/>
          </a:ln>
        </p:spPr>
      </p:pic>
    </p:spTree>
    <p:extLst>
      <p:ext uri="{BB962C8B-B14F-4D97-AF65-F5344CB8AC3E}">
        <p14:creationId xmlns:p14="http://schemas.microsoft.com/office/powerpoint/2010/main" val="452801862"/>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066800"/>
          </a:xfrm>
        </p:spPr>
        <p:txBody>
          <a:bodyPr/>
          <a:lstStyle/>
          <a:p>
            <a:r>
              <a:rPr lang="en-US" dirty="0" smtClean="0">
                <a:solidFill>
                  <a:schemeClr val="tx2"/>
                </a:solidFill>
              </a:rPr>
              <a:t>Welcome Break</a:t>
            </a:r>
            <a:endParaRPr lang="en-US" dirty="0">
              <a:solidFill>
                <a:schemeClr val="tx2"/>
              </a:solidFill>
            </a:endParaRPr>
          </a:p>
        </p:txBody>
      </p:sp>
      <p:sp>
        <p:nvSpPr>
          <p:cNvPr id="4" name="Slide Number Placeholder 3"/>
          <p:cNvSpPr>
            <a:spLocks noGrp="1"/>
          </p:cNvSpPr>
          <p:nvPr>
            <p:ph type="sldNum" sz="quarter" idx="10"/>
          </p:nvPr>
        </p:nvSpPr>
        <p:spPr/>
        <p:txBody>
          <a:bodyPr/>
          <a:lstStyle/>
          <a:p>
            <a:fld id="{47ED8886-DB3B-44F4-9A80-E6A224679F20}" type="slidenum">
              <a:rPr lang="en-US" smtClean="0"/>
              <a:pPr/>
              <a:t>334</a:t>
            </a:fld>
            <a:endParaRPr lang="en-US" dirty="0"/>
          </a:p>
        </p:txBody>
      </p:sp>
      <p:pic>
        <p:nvPicPr>
          <p:cNvPr id="5" name="Picture 20"/>
          <p:cNvPicPr>
            <a:picLocks noChangeAspect="1" noChangeArrowheads="1"/>
          </p:cNvPicPr>
          <p:nvPr/>
        </p:nvPicPr>
        <p:blipFill>
          <a:blip r:embed="rId2" cstate="print"/>
          <a:srcRect/>
          <a:stretch>
            <a:fillRect/>
          </a:stretch>
        </p:blipFill>
        <p:spPr bwMode="auto">
          <a:xfrm>
            <a:off x="4191000" y="2743200"/>
            <a:ext cx="963613" cy="1066800"/>
          </a:xfrm>
          <a:prstGeom prst="rect">
            <a:avLst/>
          </a:prstGeom>
          <a:noFill/>
          <a:ln w="9525" algn="ctr">
            <a:noFill/>
            <a:miter lim="800000"/>
            <a:headEnd/>
            <a:tailEnd/>
          </a:ln>
        </p:spPr>
      </p:pic>
    </p:spTree>
    <p:extLst>
      <p:ext uri="{BB962C8B-B14F-4D97-AF65-F5344CB8AC3E}">
        <p14:creationId xmlns:p14="http://schemas.microsoft.com/office/powerpoint/2010/main" val="163476317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990A0366-82E5-4C1B-9235-6375550D5ED7}" type="slidenum">
              <a:rPr lang="en-US" b="0" smtClean="0">
                <a:solidFill>
                  <a:srgbClr val="000000"/>
                </a:solidFill>
                <a:latin typeface="Verdana" pitchFamily="34" charset="0"/>
              </a:rPr>
              <a:pPr eaLnBrk="1" hangingPunct="1"/>
              <a:t>335</a:t>
            </a:fld>
            <a:endParaRPr lang="en-US" b="0" smtClean="0">
              <a:solidFill>
                <a:srgbClr val="000000"/>
              </a:solidFill>
              <a:latin typeface="Verdana" pitchFamily="34" charset="0"/>
            </a:endParaRPr>
          </a:p>
        </p:txBody>
      </p:sp>
      <p:sp>
        <p:nvSpPr>
          <p:cNvPr id="35843" name="Rectangle 2"/>
          <p:cNvSpPr>
            <a:spLocks noGrp="1" noChangeArrowheads="1"/>
          </p:cNvSpPr>
          <p:nvPr>
            <p:ph type="title"/>
          </p:nvPr>
        </p:nvSpPr>
        <p:spPr/>
        <p:txBody>
          <a:bodyPr/>
          <a:lstStyle/>
          <a:p>
            <a:pPr eaLnBrk="1" hangingPunct="1"/>
            <a:r>
              <a:rPr lang="en-US" sz="3600" dirty="0" smtClean="0"/>
              <a:t>Test Your Understanding</a:t>
            </a:r>
          </a:p>
        </p:txBody>
      </p:sp>
      <p:sp>
        <p:nvSpPr>
          <p:cNvPr id="35844" name="Rectangle 3"/>
          <p:cNvSpPr>
            <a:spLocks noGrp="1" noChangeArrowheads="1"/>
          </p:cNvSpPr>
          <p:nvPr>
            <p:ph type="body" idx="1"/>
          </p:nvPr>
        </p:nvSpPr>
        <p:spPr>
          <a:xfrm>
            <a:off x="228600" y="1447800"/>
            <a:ext cx="8686800" cy="4946650"/>
          </a:xfrm>
        </p:spPr>
        <p:txBody>
          <a:bodyPr/>
          <a:lstStyle/>
          <a:p>
            <a:pPr eaLnBrk="1" hangingPunct="1">
              <a:buFont typeface="Wingdings" pitchFamily="2" charset="2"/>
              <a:buNone/>
            </a:pPr>
            <a:r>
              <a:rPr lang="en-US" dirty="0" smtClean="0"/>
              <a:t>1) What is the default propagation behavior?</a:t>
            </a:r>
          </a:p>
          <a:p>
            <a:pPr eaLnBrk="1" hangingPunct="1">
              <a:buFont typeface="Wingdings" pitchFamily="2" charset="2"/>
              <a:buNone/>
            </a:pPr>
            <a:r>
              <a:rPr lang="en-US" dirty="0" smtClean="0"/>
              <a:t>2) What transaction attribute is used to ensure that a long running transaction(which hinder performance) doesn’t lock the critical resources?</a:t>
            </a:r>
          </a:p>
          <a:p>
            <a:pPr lvl="1">
              <a:defRPr/>
            </a:pPr>
            <a:r>
              <a:rPr lang="en-US" dirty="0"/>
              <a:t>Raise your hand if you wish to respond.</a:t>
            </a:r>
          </a:p>
          <a:p>
            <a:pPr lvl="1">
              <a:defRPr/>
            </a:pPr>
            <a:r>
              <a:rPr lang="en-US" dirty="0"/>
              <a:t>Type in your response in the chat window.</a:t>
            </a:r>
          </a:p>
          <a:p>
            <a:pPr lvl="1">
              <a:defRPr/>
            </a:pPr>
            <a:r>
              <a:rPr lang="en-US" dirty="0"/>
              <a:t>Be prepared to speak to explain your response.</a:t>
            </a:r>
          </a:p>
          <a:p>
            <a:pPr lvl="1">
              <a:defRPr/>
            </a:pPr>
            <a:r>
              <a:rPr lang="en-US" dirty="0"/>
              <a:t>Begin now.</a:t>
            </a:r>
          </a:p>
          <a:p>
            <a:pPr eaLnBrk="1" hangingPunct="1">
              <a:buFont typeface="Wingdings" pitchFamily="2" charset="2"/>
              <a:buNone/>
            </a:pPr>
            <a:endParaRPr lang="en-US" dirty="0" smtClean="0"/>
          </a:p>
        </p:txBody>
      </p:sp>
      <p:pic>
        <p:nvPicPr>
          <p:cNvPr id="3584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5846" name="Picture 5" descr="tes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9701" y="2895600"/>
            <a:ext cx="2271713"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725695"/>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3E078B1C-6A44-40B4-966D-77F292DD68AD}" type="slidenum">
              <a:rPr lang="en-US" b="0" smtClean="0">
                <a:solidFill>
                  <a:srgbClr val="000000"/>
                </a:solidFill>
                <a:latin typeface="Verdana" pitchFamily="34" charset="0"/>
              </a:rPr>
              <a:pPr eaLnBrk="1" hangingPunct="1"/>
              <a:t>336</a:t>
            </a:fld>
            <a:endParaRPr lang="en-US" b="0" smtClean="0">
              <a:solidFill>
                <a:srgbClr val="000000"/>
              </a:solidFill>
              <a:latin typeface="Verdana" pitchFamily="34" charset="0"/>
            </a:endParaRPr>
          </a:p>
        </p:txBody>
      </p:sp>
      <p:sp>
        <p:nvSpPr>
          <p:cNvPr id="36867" name="Rectangle 2"/>
          <p:cNvSpPr>
            <a:spLocks noGrp="1" noChangeArrowheads="1"/>
          </p:cNvSpPr>
          <p:nvPr>
            <p:ph type="title"/>
          </p:nvPr>
        </p:nvSpPr>
        <p:spPr>
          <a:xfrm>
            <a:off x="1371600" y="76200"/>
            <a:ext cx="7543800" cy="1143000"/>
          </a:xfrm>
        </p:spPr>
        <p:txBody>
          <a:bodyPr/>
          <a:lstStyle/>
          <a:p>
            <a:pPr eaLnBrk="1" hangingPunct="1"/>
            <a:r>
              <a:rPr lang="en-US" sz="3600" dirty="0" smtClean="0"/>
              <a:t>Summary</a:t>
            </a:r>
          </a:p>
        </p:txBody>
      </p:sp>
      <p:sp>
        <p:nvSpPr>
          <p:cNvPr id="36868" name="Rectangle 3"/>
          <p:cNvSpPr>
            <a:spLocks noGrp="1" noChangeArrowheads="1"/>
          </p:cNvSpPr>
          <p:nvPr>
            <p:ph type="body" idx="1"/>
          </p:nvPr>
        </p:nvSpPr>
        <p:spPr>
          <a:xfrm>
            <a:off x="228600" y="1447800"/>
            <a:ext cx="8686800" cy="4946650"/>
          </a:xfrm>
        </p:spPr>
        <p:txBody>
          <a:bodyPr/>
          <a:lstStyle/>
          <a:p>
            <a:pPr eaLnBrk="1" hangingPunct="1"/>
            <a:r>
              <a:rPr lang="en-US" dirty="0" smtClean="0"/>
              <a:t>In this module we have discussed about transactions and its importance in business methods.</a:t>
            </a:r>
          </a:p>
          <a:p>
            <a:pPr eaLnBrk="1" hangingPunct="1"/>
            <a:r>
              <a:rPr lang="en-US" dirty="0" smtClean="0"/>
              <a:t>We have also discussed about various </a:t>
            </a:r>
            <a:r>
              <a:rPr lang="en-US" dirty="0" err="1" smtClean="0"/>
              <a:t>PlatformTransactionManager</a:t>
            </a:r>
            <a:r>
              <a:rPr lang="en-US" dirty="0" smtClean="0"/>
              <a:t> available in Spring framework.</a:t>
            </a:r>
          </a:p>
          <a:p>
            <a:pPr eaLnBrk="1" hangingPunct="1"/>
            <a:r>
              <a:rPr lang="en-US" dirty="0" smtClean="0"/>
              <a:t>We have explored how to implement declarative transaction management in Spring using @Transactional annotation.</a:t>
            </a:r>
          </a:p>
        </p:txBody>
      </p:sp>
      <p:pic>
        <p:nvPicPr>
          <p:cNvPr id="36869" name="Picture 4" descr="summar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41910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267239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999B917-7211-4969-8069-BFA13534513A}" type="slidenum">
              <a:rPr lang="en-US" b="0" smtClean="0">
                <a:solidFill>
                  <a:srgbClr val="000000"/>
                </a:solidFill>
                <a:latin typeface="Verdana" pitchFamily="34" charset="0"/>
              </a:rPr>
              <a:pPr eaLnBrk="1" hangingPunct="1"/>
              <a:t>337</a:t>
            </a:fld>
            <a:endParaRPr lang="en-US" b="0" smtClean="0">
              <a:solidFill>
                <a:srgbClr val="000000"/>
              </a:solidFill>
              <a:latin typeface="Verdana" pitchFamily="34" charset="0"/>
            </a:endParaRPr>
          </a:p>
        </p:txBody>
      </p:sp>
      <p:sp>
        <p:nvSpPr>
          <p:cNvPr id="37891" name="Rectangle 2"/>
          <p:cNvSpPr>
            <a:spLocks noGrp="1" noChangeArrowheads="1"/>
          </p:cNvSpPr>
          <p:nvPr>
            <p:ph type="title"/>
          </p:nvPr>
        </p:nvSpPr>
        <p:spPr>
          <a:xfrm>
            <a:off x="1371600" y="76200"/>
            <a:ext cx="7543800" cy="1143000"/>
          </a:xfrm>
        </p:spPr>
        <p:txBody>
          <a:bodyPr/>
          <a:lstStyle/>
          <a:p>
            <a:pPr eaLnBrk="1" hangingPunct="1"/>
            <a:r>
              <a:rPr lang="en-US" sz="3600" dirty="0" smtClean="0"/>
              <a:t>Source</a:t>
            </a:r>
          </a:p>
        </p:txBody>
      </p:sp>
      <p:sp>
        <p:nvSpPr>
          <p:cNvPr id="37892" name="Rectangle 3"/>
          <p:cNvSpPr>
            <a:spLocks noGrp="1" noChangeArrowheads="1"/>
          </p:cNvSpPr>
          <p:nvPr>
            <p:ph type="body" idx="1"/>
          </p:nvPr>
        </p:nvSpPr>
        <p:spPr/>
        <p:txBody>
          <a:bodyPr/>
          <a:lstStyle/>
          <a:p>
            <a:pPr eaLnBrk="1" hangingPunct="1"/>
            <a:r>
              <a:rPr lang="en-US" smtClean="0"/>
              <a:t>www.springframework.org</a:t>
            </a:r>
          </a:p>
        </p:txBody>
      </p:sp>
      <p:sp>
        <p:nvSpPr>
          <p:cNvPr id="37893" name="Text Box 4"/>
          <p:cNvSpPr txBox="1">
            <a:spLocks noChangeArrowheads="1"/>
          </p:cNvSpPr>
          <p:nvPr/>
        </p:nvSpPr>
        <p:spPr bwMode="auto">
          <a:xfrm>
            <a:off x="381000" y="52197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a:r>
              <a:rPr lang="en-US" sz="1400">
                <a:solidFill>
                  <a:schemeClr val="tx2"/>
                </a:solidFill>
              </a:rPr>
              <a:t>Disclaimer</a:t>
            </a:r>
            <a:r>
              <a:rPr lang="en-US" sz="1400" b="0"/>
              <a:t>: </a:t>
            </a:r>
            <a:r>
              <a:rPr lang="en-US" sz="1400" b="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pic>
        <p:nvPicPr>
          <p:cNvPr id="3789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895" name="Picture 6" descr="sour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048000"/>
            <a:ext cx="1690688"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494279"/>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z="3600" dirty="0" smtClean="0"/>
              <a:t>Next Step</a:t>
            </a:r>
          </a:p>
        </p:txBody>
      </p:sp>
      <p:sp>
        <p:nvSpPr>
          <p:cNvPr id="38915" name="Content Placeholder 2"/>
          <p:cNvSpPr>
            <a:spLocks noGrp="1"/>
          </p:cNvSpPr>
          <p:nvPr>
            <p:ph idx="1"/>
          </p:nvPr>
        </p:nvSpPr>
        <p:spPr>
          <a:xfrm>
            <a:off x="228600" y="1447800"/>
            <a:ext cx="8686800" cy="4946650"/>
          </a:xfrm>
        </p:spPr>
        <p:txBody>
          <a:bodyPr/>
          <a:lstStyle/>
          <a:p>
            <a:r>
              <a:rPr lang="en-US" dirty="0" smtClean="0"/>
              <a:t>The next RIO “Spring Web” can be handled based on the participants skill set and time availability.</a:t>
            </a:r>
          </a:p>
        </p:txBody>
      </p:sp>
      <p:sp>
        <p:nvSpPr>
          <p:cNvPr id="3891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38E72851-C2C1-46CF-AB18-9EE357333C64}" type="slidenum">
              <a:rPr lang="en-US" b="0" smtClean="0">
                <a:solidFill>
                  <a:srgbClr val="000000"/>
                </a:solidFill>
                <a:latin typeface="Verdana" pitchFamily="34" charset="0"/>
              </a:rPr>
              <a:pPr eaLnBrk="1" hangingPunct="1"/>
              <a:t>338</a:t>
            </a:fld>
            <a:endParaRPr lang="en-US" b="0" smtClean="0">
              <a:solidFill>
                <a:srgbClr val="000000"/>
              </a:solidFill>
              <a:latin typeface="Verdana" pitchFamily="34" charset="0"/>
            </a:endParaRPr>
          </a:p>
        </p:txBody>
      </p:sp>
    </p:spTree>
    <p:extLst>
      <p:ext uri="{BB962C8B-B14F-4D97-AF65-F5344CB8AC3E}">
        <p14:creationId xmlns:p14="http://schemas.microsoft.com/office/powerpoint/2010/main" val="283986827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rgbClr val="682252"/>
                </a:solidFill>
                <a:latin typeface="Myriad Pro" pitchFamily="34" charset="0"/>
                <a:cs typeface="Arial" pitchFamily="34" charset="0"/>
              </a:rPr>
              <a:t>Core Spring</a:t>
            </a:r>
            <a:endParaRPr lang="en-US" sz="2200" b="1" dirty="0">
              <a:solidFill>
                <a:srgbClr val="682252"/>
              </a:solidFill>
              <a:latin typeface="Myriad Pro" pitchFamily="34" charset="0"/>
              <a:cs typeface="Arial" pitchFamily="34" charset="0"/>
            </a:endParaRPr>
          </a:p>
        </p:txBody>
      </p:sp>
      <p:sp>
        <p:nvSpPr>
          <p:cNvPr id="3" name="Rectangle 2"/>
          <p:cNvSpPr/>
          <p:nvPr/>
        </p:nvSpPr>
        <p:spPr>
          <a:xfrm>
            <a:off x="-76200" y="28956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schemeClr val="bg1"/>
                </a:solidFill>
                <a:latin typeface="Cambria" pitchFamily="18" charset="0"/>
                <a:ea typeface="+mj-ea"/>
                <a:cs typeface="+mj-cs"/>
              </a:rPr>
              <a:t>You have successfully completed - </a:t>
            </a:r>
          </a:p>
          <a:p>
            <a:pPr lvl="1" fontAlgn="auto">
              <a:spcBef>
                <a:spcPts val="0"/>
              </a:spcBef>
              <a:spcAft>
                <a:spcPts val="0"/>
              </a:spcAft>
              <a:defRPr/>
            </a:pPr>
            <a:r>
              <a:rPr lang="en-US" sz="2400" dirty="0">
                <a:solidFill>
                  <a:schemeClr val="bg1"/>
                </a:solidFill>
                <a:latin typeface="Cambria" pitchFamily="18" charset="0"/>
                <a:ea typeface="+mj-ea"/>
                <a:cs typeface="+mj-cs"/>
              </a:rPr>
              <a:t>Spring Transaction Management</a:t>
            </a:r>
          </a:p>
        </p:txBody>
      </p:sp>
    </p:spTree>
    <p:extLst>
      <p:ext uri="{BB962C8B-B14F-4D97-AF65-F5344CB8AC3E}">
        <p14:creationId xmlns:p14="http://schemas.microsoft.com/office/powerpoint/2010/main" val="7371670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21C23A12-E22B-4197-B578-317124B3D42A}" type="slidenum">
              <a:rPr lang="en-US" b="0" smtClean="0">
                <a:solidFill>
                  <a:srgbClr val="000000"/>
                </a:solidFill>
                <a:latin typeface="Verdana" pitchFamily="34" charset="0"/>
              </a:rPr>
              <a:pPr eaLnBrk="1" hangingPunct="1"/>
              <a:t>34</a:t>
            </a:fld>
            <a:endParaRPr lang="en-US" b="0" smtClean="0">
              <a:solidFill>
                <a:srgbClr val="000000"/>
              </a:solidFill>
              <a:latin typeface="Verdana" pitchFamily="34" charset="0"/>
            </a:endParaRPr>
          </a:p>
        </p:txBody>
      </p:sp>
      <p:sp>
        <p:nvSpPr>
          <p:cNvPr id="26627" name="Rectangle 2"/>
          <p:cNvSpPr>
            <a:spLocks noGrp="1" noChangeArrowheads="1"/>
          </p:cNvSpPr>
          <p:nvPr>
            <p:ph type="title"/>
          </p:nvPr>
        </p:nvSpPr>
        <p:spPr/>
        <p:txBody>
          <a:bodyPr/>
          <a:lstStyle/>
          <a:p>
            <a:pPr eaLnBrk="1" hangingPunct="1"/>
            <a:r>
              <a:rPr lang="en-US" sz="3600" dirty="0" smtClean="0"/>
              <a:t>Spring 3.0 Introduction :</a:t>
            </a:r>
            <a:br>
              <a:rPr lang="en-US" sz="3600" dirty="0" smtClean="0"/>
            </a:br>
            <a:r>
              <a:rPr lang="en-US" sz="3600" dirty="0" smtClean="0"/>
              <a:t>Source</a:t>
            </a:r>
          </a:p>
        </p:txBody>
      </p:sp>
      <p:sp>
        <p:nvSpPr>
          <p:cNvPr id="26628" name="Rectangle 3"/>
          <p:cNvSpPr>
            <a:spLocks noGrp="1" noChangeArrowheads="1"/>
          </p:cNvSpPr>
          <p:nvPr>
            <p:ph type="body" idx="1"/>
          </p:nvPr>
        </p:nvSpPr>
        <p:spPr/>
        <p:txBody>
          <a:bodyPr/>
          <a:lstStyle/>
          <a:p>
            <a:r>
              <a:rPr lang="en-US" dirty="0" smtClean="0">
                <a:hlinkClick r:id="rId2"/>
              </a:rPr>
              <a:t>http://www.martinfowler.com/</a:t>
            </a:r>
            <a:r>
              <a:rPr lang="en-US" dirty="0" smtClean="0"/>
              <a:t> , Martin Fowler</a:t>
            </a:r>
          </a:p>
          <a:p>
            <a:r>
              <a:rPr lang="en-US" dirty="0" smtClean="0">
                <a:hlinkClick r:id="rId3"/>
              </a:rPr>
              <a:t>http://www.springframework.org</a:t>
            </a:r>
            <a:endParaRPr lang="en-US" dirty="0" smtClean="0"/>
          </a:p>
          <a:p>
            <a:pPr eaLnBrk="1" hangingPunct="1">
              <a:buFont typeface="Wingdings" pitchFamily="2" charset="2"/>
              <a:buNone/>
            </a:pPr>
            <a:endParaRPr lang="en-US" dirty="0" smtClean="0"/>
          </a:p>
        </p:txBody>
      </p:sp>
      <p:sp>
        <p:nvSpPr>
          <p:cNvPr id="26629" name="Text Box 4"/>
          <p:cNvSpPr txBox="1">
            <a:spLocks noChangeArrowheads="1"/>
          </p:cNvSpPr>
          <p:nvPr/>
        </p:nvSpPr>
        <p:spPr bwMode="auto">
          <a:xfrm>
            <a:off x="381000" y="52197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a:r>
              <a:rPr lang="en-US" sz="1400">
                <a:solidFill>
                  <a:schemeClr val="tx2"/>
                </a:solidFill>
              </a:rPr>
              <a:t>Disclaimer</a:t>
            </a:r>
            <a:r>
              <a:rPr lang="en-US" sz="1400" b="0"/>
              <a:t>: </a:t>
            </a:r>
            <a:r>
              <a:rPr lang="en-US" sz="1400" b="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pic>
        <p:nvPicPr>
          <p:cNvPr id="2663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31" name="Picture 6" descr="sourc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2286000"/>
            <a:ext cx="2314575"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39787"/>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chemeClr val="tx1"/>
                </a:solidFill>
                <a:latin typeface="Myriad Pro" pitchFamily="34" charset="0"/>
                <a:cs typeface="Arial" pitchFamily="34" charset="0"/>
              </a:rPr>
              <a:t>Core Spring</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27432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a:solidFill>
                  <a:schemeClr val="bg1"/>
                </a:solidFill>
                <a:latin typeface="Cambria" pitchFamily="18" charset="0"/>
                <a:ea typeface="+mj-ea"/>
                <a:cs typeface="+mj-cs"/>
              </a:rPr>
              <a:t>Spring Web</a:t>
            </a:r>
          </a:p>
        </p:txBody>
      </p:sp>
      <p:sp>
        <p:nvSpPr>
          <p:cNvPr id="4" name="Rectangle 3"/>
          <p:cNvSpPr/>
          <p:nvPr/>
        </p:nvSpPr>
        <p:spPr>
          <a:xfrm>
            <a:off x="704849" y="3886200"/>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u="none" strike="noStrike" kern="1200" cap="none" spc="0" normalizeH="0" baseline="0" noProof="0" dirty="0" smtClean="0">
                <a:ln>
                  <a:noFill/>
                </a:ln>
                <a:solidFill>
                  <a:srgbClr val="692D56"/>
                </a:solidFill>
                <a:effectLst/>
                <a:uLnTx/>
                <a:uFillTx/>
                <a:latin typeface="Arial Narrow" pitchFamily="34" charset="0"/>
                <a:cs typeface="Arial" pitchFamily="34" charset="0"/>
              </a:rPr>
              <a:t>LEVEL – </a:t>
            </a:r>
            <a:r>
              <a:rPr lang="en-US" sz="1400" b="1" dirty="0" smtClean="0">
                <a:solidFill>
                  <a:srgbClr val="692D56"/>
                </a:solidFill>
                <a:latin typeface="Arial Narrow" pitchFamily="34" charset="0"/>
                <a:cs typeface="Arial" pitchFamily="34" charset="0"/>
              </a:rPr>
              <a:t>PRACTITIONER</a:t>
            </a:r>
            <a:endParaRPr kumimoji="0" lang="en-GB" sz="1400" b="1" u="none" strike="noStrike" kern="1200" cap="none" spc="0" normalizeH="0" baseline="0" noProof="0" dirty="0">
              <a:ln>
                <a:noFill/>
              </a:ln>
              <a:solidFill>
                <a:srgbClr val="692D56"/>
              </a:solidFill>
              <a:effectLst/>
              <a:uLnTx/>
              <a:uFillTx/>
              <a:latin typeface="Arial Narrow" pitchFamily="34" charset="0"/>
              <a:cs typeface="Arial" pitchFamily="34" charset="0"/>
            </a:endParaRPr>
          </a:p>
        </p:txBody>
      </p:sp>
    </p:spTree>
    <p:extLst>
      <p:ext uri="{BB962C8B-B14F-4D97-AF65-F5344CB8AC3E}">
        <p14:creationId xmlns:p14="http://schemas.microsoft.com/office/powerpoint/2010/main" val="4103416124"/>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D5EC9EA1-B4D0-48BB-84A6-2E5C156696DE}" type="slidenum">
              <a:rPr lang="en-US" b="0" smtClean="0">
                <a:solidFill>
                  <a:srgbClr val="000000"/>
                </a:solidFill>
                <a:latin typeface="Verdana" pitchFamily="34" charset="0"/>
              </a:rPr>
              <a:pPr eaLnBrk="1" hangingPunct="1"/>
              <a:t>341</a:t>
            </a:fld>
            <a:endParaRPr lang="en-US" b="0" smtClean="0">
              <a:solidFill>
                <a:srgbClr val="000000"/>
              </a:solidFill>
              <a:latin typeface="Verdana" pitchFamily="34" charset="0"/>
            </a:endParaRPr>
          </a:p>
        </p:txBody>
      </p:sp>
      <p:sp>
        <p:nvSpPr>
          <p:cNvPr id="6147" name="Rectangle 2"/>
          <p:cNvSpPr>
            <a:spLocks noGrp="1" noChangeArrowheads="1"/>
          </p:cNvSpPr>
          <p:nvPr>
            <p:ph type="title"/>
          </p:nvPr>
        </p:nvSpPr>
        <p:spPr/>
        <p:txBody>
          <a:bodyPr/>
          <a:lstStyle/>
          <a:p>
            <a:r>
              <a:rPr lang="en-US" sz="3600" dirty="0" smtClean="0"/>
              <a:t>Overview</a:t>
            </a:r>
          </a:p>
        </p:txBody>
      </p:sp>
      <p:sp>
        <p:nvSpPr>
          <p:cNvPr id="6148" name="Rectangle 3"/>
          <p:cNvSpPr>
            <a:spLocks noGrp="1" noChangeArrowheads="1"/>
          </p:cNvSpPr>
          <p:nvPr>
            <p:ph type="body" idx="1"/>
          </p:nvPr>
        </p:nvSpPr>
        <p:spPr>
          <a:xfrm>
            <a:off x="228600" y="1447800"/>
            <a:ext cx="8686800" cy="4946650"/>
          </a:xfrm>
        </p:spPr>
        <p:txBody>
          <a:bodyPr/>
          <a:lstStyle/>
          <a:p>
            <a:pPr>
              <a:defRPr/>
            </a:pPr>
            <a:r>
              <a:rPr lang="en-US" dirty="0" smtClean="0"/>
              <a:t>Spring’s powerful IoC container and enterprise support features make it very suitable for implementing the service and persistence layers of your Java EE applications.</a:t>
            </a:r>
          </a:p>
          <a:p>
            <a:pPr>
              <a:defRPr/>
            </a:pPr>
            <a:r>
              <a:rPr lang="en-US" dirty="0" smtClean="0"/>
              <a:t>However, for the presentation layer, you have a choice between many different web frameworks.</a:t>
            </a:r>
          </a:p>
          <a:p>
            <a:pPr>
              <a:defRPr/>
            </a:pPr>
            <a:r>
              <a:rPr lang="en-US" dirty="0" smtClean="0">
                <a:ea typeface="+mn-ea"/>
                <a:cs typeface="+mn-cs"/>
              </a:rPr>
              <a:t>The integration mainly focuses on accessing beans declared in the Spring IoC container within these frameworks.</a:t>
            </a:r>
            <a:endParaRPr lang="en-US" dirty="0" smtClean="0"/>
          </a:p>
          <a:p>
            <a:pPr marL="801688" lvl="1" indent="-457200">
              <a:buFont typeface="Wingdings 2" pitchFamily="18" charset="2"/>
              <a:buNone/>
              <a:defRPr/>
            </a:pPr>
            <a:r>
              <a:rPr lang="en-US" dirty="0" smtClean="0">
                <a:ea typeface="+mn-ea"/>
                <a:cs typeface="+mn-cs"/>
              </a:rPr>
              <a:t>	</a:t>
            </a:r>
            <a:endParaRPr lang="en-US" dirty="0" smtClean="0"/>
          </a:p>
        </p:txBody>
      </p:sp>
    </p:spTree>
    <p:extLst>
      <p:ext uri="{BB962C8B-B14F-4D97-AF65-F5344CB8AC3E}">
        <p14:creationId xmlns:p14="http://schemas.microsoft.com/office/powerpoint/2010/main" val="233126860"/>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7B28782-D269-4021-BA7E-574D5B6EE8A1}" type="slidenum">
              <a:rPr lang="en-US" b="0" smtClean="0">
                <a:solidFill>
                  <a:srgbClr val="000000"/>
                </a:solidFill>
                <a:latin typeface="Verdana" pitchFamily="34" charset="0"/>
              </a:rPr>
              <a:pPr eaLnBrk="1" hangingPunct="1"/>
              <a:t>342</a:t>
            </a:fld>
            <a:endParaRPr lang="en-US" b="0" smtClean="0">
              <a:solidFill>
                <a:srgbClr val="000000"/>
              </a:solidFill>
              <a:latin typeface="Verdana" pitchFamily="34" charset="0"/>
            </a:endParaRPr>
          </a:p>
        </p:txBody>
      </p:sp>
      <p:sp>
        <p:nvSpPr>
          <p:cNvPr id="7171" name="Rectangle 2"/>
          <p:cNvSpPr>
            <a:spLocks noGrp="1" noChangeArrowheads="1"/>
          </p:cNvSpPr>
          <p:nvPr>
            <p:ph type="title"/>
          </p:nvPr>
        </p:nvSpPr>
        <p:spPr>
          <a:xfrm>
            <a:off x="1371600" y="76200"/>
            <a:ext cx="7543800" cy="1143000"/>
          </a:xfrm>
        </p:spPr>
        <p:txBody>
          <a:bodyPr/>
          <a:lstStyle/>
          <a:p>
            <a:pPr eaLnBrk="1" hangingPunct="1"/>
            <a:r>
              <a:rPr lang="en-US" sz="3600" dirty="0" smtClean="0"/>
              <a:t>Objectives</a:t>
            </a:r>
          </a:p>
        </p:txBody>
      </p:sp>
      <p:sp>
        <p:nvSpPr>
          <p:cNvPr id="7172" name="Rectangle 3"/>
          <p:cNvSpPr>
            <a:spLocks noGrp="1" noChangeArrowheads="1"/>
          </p:cNvSpPr>
          <p:nvPr>
            <p:ph type="body" idx="1"/>
          </p:nvPr>
        </p:nvSpPr>
        <p:spPr>
          <a:xfrm>
            <a:off x="228600" y="1447800"/>
            <a:ext cx="8686800" cy="4946650"/>
          </a:xfrm>
        </p:spPr>
        <p:txBody>
          <a:bodyPr/>
          <a:lstStyle/>
          <a:p>
            <a:pPr eaLnBrk="1" hangingPunct="1">
              <a:defRPr/>
            </a:pPr>
            <a:r>
              <a:rPr lang="en-US" dirty="0" smtClean="0"/>
              <a:t>After completing this chapter you will be able to:</a:t>
            </a:r>
          </a:p>
          <a:p>
            <a:pPr lvl="1">
              <a:defRPr/>
            </a:pPr>
            <a:r>
              <a:rPr lang="en-US" dirty="0" smtClean="0"/>
              <a:t>Integrate Spring into </a:t>
            </a:r>
            <a:r>
              <a:rPr lang="en-US" dirty="0" smtClean="0">
                <a:ea typeface="+mn-ea"/>
                <a:cs typeface="+mn-cs"/>
              </a:rPr>
              <a:t>web applications implemented with Servlet/JSP.</a:t>
            </a:r>
          </a:p>
          <a:p>
            <a:pPr lvl="1">
              <a:defRPr/>
            </a:pPr>
            <a:r>
              <a:rPr lang="en-US" dirty="0" smtClean="0">
                <a:ea typeface="+mn-ea"/>
                <a:cs typeface="+mn-cs"/>
              </a:rPr>
              <a:t>Describe </a:t>
            </a:r>
            <a:r>
              <a:rPr lang="en-US" dirty="0" smtClean="0"/>
              <a:t>how to integrate Spring into web applications implemented with Struts 1.x.</a:t>
            </a:r>
          </a:p>
        </p:txBody>
      </p:sp>
      <p:pic>
        <p:nvPicPr>
          <p:cNvPr id="7173" name="Picture 5" descr="objectives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135438"/>
            <a:ext cx="320040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8845258"/>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371600" y="76200"/>
            <a:ext cx="7543800" cy="1143000"/>
          </a:xfrm>
        </p:spPr>
        <p:txBody>
          <a:bodyPr/>
          <a:lstStyle/>
          <a:p>
            <a:r>
              <a:rPr lang="en-US" sz="3600" dirty="0" smtClean="0"/>
              <a:t>Do You Know</a:t>
            </a:r>
          </a:p>
        </p:txBody>
      </p:sp>
      <p:sp>
        <p:nvSpPr>
          <p:cNvPr id="8195"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B2BA2DE2-0489-4BCE-AEDD-6A24FF2301B4}" type="slidenum">
              <a:rPr lang="en-US" b="0" smtClean="0">
                <a:solidFill>
                  <a:srgbClr val="000000"/>
                </a:solidFill>
                <a:latin typeface="Verdana" pitchFamily="34" charset="0"/>
              </a:rPr>
              <a:pPr eaLnBrk="1" hangingPunct="1"/>
              <a:t>343</a:t>
            </a:fld>
            <a:endParaRPr lang="en-US" b="0" smtClean="0">
              <a:solidFill>
                <a:srgbClr val="000000"/>
              </a:solidFill>
              <a:latin typeface="Verdana" pitchFamily="34" charset="0"/>
            </a:endParaRPr>
          </a:p>
        </p:txBody>
      </p:sp>
      <p:sp>
        <p:nvSpPr>
          <p:cNvPr id="6" name="Content Placeholder 2"/>
          <p:cNvSpPr>
            <a:spLocks noGrp="1"/>
          </p:cNvSpPr>
          <p:nvPr>
            <p:ph idx="1"/>
          </p:nvPr>
        </p:nvSpPr>
        <p:spPr>
          <a:xfrm>
            <a:off x="152400" y="1524000"/>
            <a:ext cx="8686800" cy="4572000"/>
          </a:xfrm>
          <a:noFill/>
        </p:spPr>
        <p:txBody>
          <a:bodyPr/>
          <a:lstStyle/>
          <a:p>
            <a:pPr>
              <a:defRPr/>
            </a:pPr>
            <a:r>
              <a:rPr lang="en-US" dirty="0" smtClean="0"/>
              <a:t>What is a web application framework?</a:t>
            </a:r>
          </a:p>
          <a:p>
            <a:pPr lvl="1">
              <a:defRPr/>
            </a:pPr>
            <a:r>
              <a:rPr lang="en-US" dirty="0"/>
              <a:t>Raise your hand if you wish to respond.</a:t>
            </a:r>
          </a:p>
          <a:p>
            <a:pPr lvl="1">
              <a:defRPr/>
            </a:pPr>
            <a:r>
              <a:rPr lang="en-US" dirty="0"/>
              <a:t>Be prepared to speak to explain your response.</a:t>
            </a:r>
          </a:p>
          <a:p>
            <a:pPr lvl="1">
              <a:defRPr/>
            </a:pPr>
            <a:r>
              <a:rPr lang="en-US" dirty="0"/>
              <a:t>Begin now.</a:t>
            </a:r>
          </a:p>
          <a:p>
            <a:pPr>
              <a:defRPr/>
            </a:pPr>
            <a:endParaRPr lang="en-US" dirty="0" smtClean="0"/>
          </a:p>
        </p:txBody>
      </p:sp>
      <p:pic>
        <p:nvPicPr>
          <p:cNvPr id="8197" name="Picture 5" descr="do you kno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114800"/>
            <a:ext cx="1905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168867"/>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5B69F21C-25A9-40E5-BF4E-94CFB0406B91}" type="slidenum">
              <a:rPr lang="en-US" b="0" smtClean="0">
                <a:solidFill>
                  <a:srgbClr val="000000"/>
                </a:solidFill>
                <a:latin typeface="Verdana" pitchFamily="34" charset="0"/>
              </a:rPr>
              <a:pPr eaLnBrk="1" hangingPunct="1"/>
              <a:t>344</a:t>
            </a:fld>
            <a:endParaRPr lang="en-US" b="0" smtClean="0">
              <a:solidFill>
                <a:srgbClr val="000000"/>
              </a:solidFill>
              <a:latin typeface="Verdana" pitchFamily="34" charset="0"/>
            </a:endParaRPr>
          </a:p>
        </p:txBody>
      </p:sp>
      <p:sp>
        <p:nvSpPr>
          <p:cNvPr id="9219" name="Rectangle 2"/>
          <p:cNvSpPr>
            <a:spLocks noGrp="1" noChangeArrowheads="1"/>
          </p:cNvSpPr>
          <p:nvPr>
            <p:ph type="title"/>
          </p:nvPr>
        </p:nvSpPr>
        <p:spPr>
          <a:xfrm>
            <a:off x="1371600" y="0"/>
            <a:ext cx="7391400" cy="1219200"/>
          </a:xfrm>
        </p:spPr>
        <p:txBody>
          <a:bodyPr/>
          <a:lstStyle/>
          <a:p>
            <a:pPr eaLnBrk="1" hangingPunct="1"/>
            <a:r>
              <a:rPr lang="en-US" sz="3600" dirty="0" smtClean="0"/>
              <a:t>Using Spring in Generic Web Application</a:t>
            </a:r>
          </a:p>
        </p:txBody>
      </p:sp>
      <p:sp>
        <p:nvSpPr>
          <p:cNvPr id="9220" name="Rectangle 3"/>
          <p:cNvSpPr>
            <a:spLocks noGrp="1" noChangeArrowheads="1"/>
          </p:cNvSpPr>
          <p:nvPr>
            <p:ph type="body" idx="1"/>
          </p:nvPr>
        </p:nvSpPr>
        <p:spPr>
          <a:xfrm>
            <a:off x="228600" y="1447800"/>
            <a:ext cx="8686800" cy="4946650"/>
          </a:xfrm>
        </p:spPr>
        <p:txBody>
          <a:bodyPr/>
          <a:lstStyle/>
          <a:p>
            <a:r>
              <a:rPr lang="en-US" dirty="0" smtClean="0"/>
              <a:t>Sometimes, you would like to access beans declared in the Spring </a:t>
            </a:r>
            <a:r>
              <a:rPr lang="en-US" dirty="0" err="1" smtClean="0"/>
              <a:t>IoC</a:t>
            </a:r>
            <a:r>
              <a:rPr lang="en-US" dirty="0" smtClean="0"/>
              <a:t> container in a web application, regardless of, which framework it uses.</a:t>
            </a:r>
          </a:p>
        </p:txBody>
      </p:sp>
      <p:pic>
        <p:nvPicPr>
          <p:cNvPr id="9221" name="Picture 6" descr="question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048000"/>
            <a:ext cx="152400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12120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CFB8238-2ACC-477D-B577-CC8FF8F59755}" type="slidenum">
              <a:rPr lang="en-US" b="0" smtClean="0">
                <a:solidFill>
                  <a:srgbClr val="000000"/>
                </a:solidFill>
                <a:latin typeface="Verdana" pitchFamily="34" charset="0"/>
              </a:rPr>
              <a:pPr eaLnBrk="1" hangingPunct="1"/>
              <a:t>345</a:t>
            </a:fld>
            <a:endParaRPr lang="en-US" b="0" smtClean="0">
              <a:solidFill>
                <a:srgbClr val="000000"/>
              </a:solidFill>
              <a:latin typeface="Verdana" pitchFamily="34" charset="0"/>
            </a:endParaRPr>
          </a:p>
        </p:txBody>
      </p:sp>
      <p:sp>
        <p:nvSpPr>
          <p:cNvPr id="10243" name="Rectangle 2"/>
          <p:cNvSpPr>
            <a:spLocks noGrp="1" noChangeArrowheads="1"/>
          </p:cNvSpPr>
          <p:nvPr>
            <p:ph type="title"/>
          </p:nvPr>
        </p:nvSpPr>
        <p:spPr>
          <a:xfrm>
            <a:off x="1371600" y="76200"/>
            <a:ext cx="7543800" cy="1143000"/>
          </a:xfrm>
        </p:spPr>
        <p:txBody>
          <a:bodyPr/>
          <a:lstStyle/>
          <a:p>
            <a:pPr eaLnBrk="1" hangingPunct="1"/>
            <a:r>
              <a:rPr lang="en-US" sz="3600" dirty="0" err="1" smtClean="0"/>
              <a:t>ContextLoaderListener</a:t>
            </a:r>
            <a:endParaRPr lang="en-US" sz="3600" dirty="0" smtClean="0"/>
          </a:p>
        </p:txBody>
      </p:sp>
      <p:sp>
        <p:nvSpPr>
          <p:cNvPr id="10244" name="Rectangle 3"/>
          <p:cNvSpPr>
            <a:spLocks noGrp="1" noChangeArrowheads="1"/>
          </p:cNvSpPr>
          <p:nvPr>
            <p:ph type="body" idx="1"/>
          </p:nvPr>
        </p:nvSpPr>
        <p:spPr>
          <a:xfrm>
            <a:off x="152400" y="1447800"/>
            <a:ext cx="6400800" cy="1600200"/>
          </a:xfrm>
        </p:spPr>
        <p:txBody>
          <a:bodyPr/>
          <a:lstStyle/>
          <a:p>
            <a:pPr eaLnBrk="1" hangingPunct="1"/>
            <a:r>
              <a:rPr lang="en-US" dirty="0" smtClean="0"/>
              <a:t>A web application can load Spring’s application context by registering the servlet listener </a:t>
            </a:r>
            <a:r>
              <a:rPr lang="en-US" b="1" dirty="0" err="1" smtClean="0"/>
              <a:t>ContextLoaderListener</a:t>
            </a:r>
            <a:r>
              <a:rPr lang="en-US" b="1" dirty="0" smtClean="0"/>
              <a:t>.</a:t>
            </a:r>
            <a:endParaRPr lang="en-US" dirty="0" smtClean="0"/>
          </a:p>
          <a:p>
            <a:pPr eaLnBrk="1" hangingPunct="1">
              <a:buFont typeface="Wingdings" pitchFamily="2" charset="2"/>
              <a:buNone/>
            </a:pPr>
            <a:endParaRPr lang="en-US" dirty="0" smtClean="0"/>
          </a:p>
        </p:txBody>
      </p:sp>
      <p:pic>
        <p:nvPicPr>
          <p:cNvPr id="10245" name="Picture 5" descr="answ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600200"/>
            <a:ext cx="19812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81000" y="3627437"/>
            <a:ext cx="8382000" cy="1631216"/>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marL="285750" indent="-285750" algn="l">
              <a:buFont typeface="Arial" pitchFamily="34" charset="0"/>
              <a:buChar char="•"/>
              <a:defRPr/>
            </a:pPr>
            <a:r>
              <a:rPr lang="en-US" sz="2000" dirty="0"/>
              <a:t> This listener stores the loaded application context into the web application’s servlet context.</a:t>
            </a:r>
          </a:p>
          <a:p>
            <a:pPr marL="285750" indent="-285750" algn="l">
              <a:buFont typeface="Arial" pitchFamily="34" charset="0"/>
              <a:buChar char="•"/>
              <a:defRPr/>
            </a:pPr>
            <a:endParaRPr lang="en-US" sz="2000" dirty="0"/>
          </a:p>
          <a:p>
            <a:pPr marL="285750" indent="-285750" algn="l">
              <a:buFont typeface="Arial" pitchFamily="34" charset="0"/>
              <a:buChar char="•"/>
              <a:defRPr/>
            </a:pPr>
            <a:r>
              <a:rPr lang="en-US" sz="2000" dirty="0"/>
              <a:t> Later, a servlet, or any object that can access the servlet context, can also access Spring’s application context through a utility method</a:t>
            </a:r>
          </a:p>
        </p:txBody>
      </p:sp>
    </p:spTree>
    <p:extLst>
      <p:ext uri="{BB962C8B-B14F-4D97-AF65-F5344CB8AC3E}">
        <p14:creationId xmlns:p14="http://schemas.microsoft.com/office/powerpoint/2010/main" val="230786323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371600" y="0"/>
            <a:ext cx="7696200" cy="1219200"/>
          </a:xfrm>
        </p:spPr>
        <p:txBody>
          <a:bodyPr/>
          <a:lstStyle/>
          <a:p>
            <a:r>
              <a:rPr lang="en-US" sz="3600" dirty="0" smtClean="0"/>
              <a:t>Distance Calculation: Problem Statement</a:t>
            </a:r>
          </a:p>
        </p:txBody>
      </p:sp>
      <p:sp>
        <p:nvSpPr>
          <p:cNvPr id="11267" name="Content Placeholder 2"/>
          <p:cNvSpPr>
            <a:spLocks noGrp="1"/>
          </p:cNvSpPr>
          <p:nvPr>
            <p:ph idx="1"/>
          </p:nvPr>
        </p:nvSpPr>
        <p:spPr>
          <a:xfrm>
            <a:off x="228600" y="1447800"/>
            <a:ext cx="8686800" cy="4946650"/>
          </a:xfrm>
        </p:spPr>
        <p:txBody>
          <a:bodyPr/>
          <a:lstStyle/>
          <a:p>
            <a:r>
              <a:rPr lang="en-US" dirty="0" smtClean="0"/>
              <a:t>You are going to develop a web application that calculates distance between any two given cities.</a:t>
            </a:r>
          </a:p>
          <a:p>
            <a:pPr>
              <a:buFont typeface="Wingdings" pitchFamily="2" charset="2"/>
              <a:buNone/>
            </a:pPr>
            <a:endParaRPr lang="en-US" dirty="0" smtClean="0"/>
          </a:p>
          <a:p>
            <a:pPr algn="just">
              <a:buFont typeface="Wingdings" pitchFamily="2" charset="2"/>
              <a:buNone/>
            </a:pPr>
            <a:r>
              <a:rPr lang="en-US" dirty="0" smtClean="0"/>
              <a:t>     </a:t>
            </a:r>
          </a:p>
        </p:txBody>
      </p:sp>
      <p:sp>
        <p:nvSpPr>
          <p:cNvPr id="1126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5F15F3A-9BBF-4DE7-9730-149243D58356}" type="slidenum">
              <a:rPr lang="en-US" b="0" smtClean="0">
                <a:solidFill>
                  <a:srgbClr val="000000"/>
                </a:solidFill>
                <a:latin typeface="Verdana" pitchFamily="34" charset="0"/>
              </a:rPr>
              <a:pPr eaLnBrk="1" hangingPunct="1"/>
              <a:t>346</a:t>
            </a:fld>
            <a:endParaRPr lang="en-US" b="0" smtClean="0">
              <a:solidFill>
                <a:srgbClr val="000000"/>
              </a:solidFill>
              <a:latin typeface="Verdana" pitchFamily="34" charset="0"/>
            </a:endParaRPr>
          </a:p>
        </p:txBody>
      </p:sp>
      <p:pic>
        <p:nvPicPr>
          <p:cNvPr id="11269" name="Picture 7" descr="world-ma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590800"/>
            <a:ext cx="6784975"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59328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7666A5FC-3F06-4273-91CA-FACF6DD8C9C2}" type="slidenum">
              <a:rPr lang="en-US" b="0" smtClean="0">
                <a:solidFill>
                  <a:srgbClr val="000000"/>
                </a:solidFill>
                <a:latin typeface="Verdana" pitchFamily="34" charset="0"/>
              </a:rPr>
              <a:pPr eaLnBrk="1" hangingPunct="1"/>
              <a:t>347</a:t>
            </a:fld>
            <a:endParaRPr lang="en-US" b="0" smtClean="0">
              <a:solidFill>
                <a:srgbClr val="000000"/>
              </a:solidFill>
              <a:latin typeface="Verdana" pitchFamily="34" charset="0"/>
            </a:endParaRPr>
          </a:p>
        </p:txBody>
      </p:sp>
      <p:sp>
        <p:nvSpPr>
          <p:cNvPr id="12291" name="Rectangle 2"/>
          <p:cNvSpPr>
            <a:spLocks noGrp="1" noChangeArrowheads="1"/>
          </p:cNvSpPr>
          <p:nvPr>
            <p:ph type="title"/>
          </p:nvPr>
        </p:nvSpPr>
        <p:spPr>
          <a:xfrm>
            <a:off x="1371600" y="1"/>
            <a:ext cx="7696200" cy="1219200"/>
          </a:xfrm>
        </p:spPr>
        <p:txBody>
          <a:bodyPr/>
          <a:lstStyle/>
          <a:p>
            <a:pPr eaLnBrk="1" hangingPunct="1"/>
            <a:r>
              <a:rPr lang="en-US" sz="3600" dirty="0" smtClean="0"/>
              <a:t>Distance Calculation: Web Components</a:t>
            </a:r>
          </a:p>
        </p:txBody>
      </p:sp>
      <p:sp>
        <p:nvSpPr>
          <p:cNvPr id="12292" name="Rectangle 3"/>
          <p:cNvSpPr>
            <a:spLocks noGrp="1" noChangeArrowheads="1"/>
          </p:cNvSpPr>
          <p:nvPr>
            <p:ph type="body" idx="1"/>
          </p:nvPr>
        </p:nvSpPr>
        <p:spPr>
          <a:xfrm>
            <a:off x="152400" y="1447800"/>
            <a:ext cx="8686800" cy="4946650"/>
          </a:xfrm>
        </p:spPr>
        <p:txBody>
          <a:bodyPr/>
          <a:lstStyle/>
          <a:p>
            <a:pPr eaLnBrk="1" hangingPunct="1"/>
            <a:r>
              <a:rPr lang="en-US" dirty="0" err="1" smtClean="0"/>
              <a:t>CityService</a:t>
            </a:r>
            <a:r>
              <a:rPr lang="en-US" dirty="0" smtClean="0"/>
              <a:t>: It is the service interface.</a:t>
            </a:r>
          </a:p>
          <a:p>
            <a:pPr eaLnBrk="1" hangingPunct="1"/>
            <a:r>
              <a:rPr lang="en-US" dirty="0" err="1" smtClean="0"/>
              <a:t>CityServiceImpl</a:t>
            </a:r>
            <a:r>
              <a:rPr lang="en-US" dirty="0" smtClean="0"/>
              <a:t>: It is the simple implementation of the interface.</a:t>
            </a:r>
          </a:p>
          <a:p>
            <a:pPr eaLnBrk="1" hangingPunct="1"/>
            <a:r>
              <a:rPr lang="en-US" dirty="0" err="1" smtClean="0"/>
              <a:t>DistanceServlet</a:t>
            </a:r>
            <a:r>
              <a:rPr lang="en-US" dirty="0" smtClean="0"/>
              <a:t>: It is the servlet to process the distance requests.</a:t>
            </a:r>
          </a:p>
          <a:p>
            <a:pPr eaLnBrk="1" hangingPunct="1"/>
            <a:r>
              <a:rPr lang="en-US" dirty="0" err="1" smtClean="0"/>
              <a:t>distance.jsp</a:t>
            </a:r>
            <a:r>
              <a:rPr lang="en-US" dirty="0" smtClean="0"/>
              <a:t>: It is the Interface to allow the user to query distances between the cities.</a:t>
            </a:r>
          </a:p>
        </p:txBody>
      </p:sp>
    </p:spTree>
    <p:extLst>
      <p:ext uri="{BB962C8B-B14F-4D97-AF65-F5344CB8AC3E}">
        <p14:creationId xmlns:p14="http://schemas.microsoft.com/office/powerpoint/2010/main" val="282422263"/>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1371600" y="76200"/>
            <a:ext cx="7543800" cy="1143000"/>
          </a:xfrm>
        </p:spPr>
        <p:txBody>
          <a:bodyPr/>
          <a:lstStyle/>
          <a:p>
            <a:pPr eaLnBrk="1" hangingPunct="1"/>
            <a:r>
              <a:rPr lang="en-US" sz="3600" dirty="0" err="1" smtClean="0"/>
              <a:t>ContextLoaderListener</a:t>
            </a:r>
            <a:r>
              <a:rPr lang="en-US" sz="3600" dirty="0" smtClean="0"/>
              <a:t> -Revisited</a:t>
            </a:r>
          </a:p>
        </p:txBody>
      </p:sp>
      <p:sp>
        <p:nvSpPr>
          <p:cNvPr id="14340" name="Rectangle 3"/>
          <p:cNvSpPr>
            <a:spLocks noGrp="1" noChangeArrowheads="1"/>
          </p:cNvSpPr>
          <p:nvPr>
            <p:ph type="body" idx="1"/>
          </p:nvPr>
        </p:nvSpPr>
        <p:spPr>
          <a:xfrm>
            <a:off x="152400" y="1371600"/>
            <a:ext cx="8686800" cy="1600200"/>
          </a:xfrm>
        </p:spPr>
        <p:txBody>
          <a:bodyPr/>
          <a:lstStyle/>
          <a:p>
            <a:r>
              <a:rPr lang="en-US" dirty="0" smtClean="0"/>
              <a:t>In the web deployment descriptor (i.e., web.xml), you register the Spring-provided servlet </a:t>
            </a:r>
            <a:r>
              <a:rPr lang="en-US" dirty="0" err="1" smtClean="0"/>
              <a:t>listenerContextLoaderListener</a:t>
            </a:r>
            <a:r>
              <a:rPr lang="en-US" dirty="0" smtClean="0"/>
              <a:t> to load Spring’s application context into the servlet context at startup.</a:t>
            </a:r>
          </a:p>
        </p:txBody>
      </p:sp>
      <p:sp>
        <p:nvSpPr>
          <p:cNvPr id="5" name="Rectangle 4"/>
          <p:cNvSpPr/>
          <p:nvPr/>
        </p:nvSpPr>
        <p:spPr>
          <a:xfrm>
            <a:off x="381000" y="3048000"/>
            <a:ext cx="8458200" cy="314007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de-DE" dirty="0"/>
              <a:t>&lt;web-app ... &gt;</a:t>
            </a:r>
          </a:p>
          <a:p>
            <a:pPr algn="l">
              <a:defRPr/>
            </a:pPr>
            <a:r>
              <a:rPr lang="en-US" dirty="0"/>
              <a:t>  &lt;context-</a:t>
            </a:r>
            <a:r>
              <a:rPr lang="en-US" dirty="0" err="1"/>
              <a:t>param</a:t>
            </a:r>
            <a:r>
              <a:rPr lang="en-US" dirty="0"/>
              <a:t>&gt;</a:t>
            </a:r>
          </a:p>
          <a:p>
            <a:pPr algn="l">
              <a:defRPr/>
            </a:pPr>
            <a:r>
              <a:rPr lang="en-US" dirty="0"/>
              <a:t>      &lt;</a:t>
            </a:r>
            <a:r>
              <a:rPr lang="en-US" dirty="0" err="1"/>
              <a:t>param</a:t>
            </a:r>
            <a:r>
              <a:rPr lang="en-US" dirty="0"/>
              <a:t>-name&gt;</a:t>
            </a:r>
            <a:r>
              <a:rPr lang="en-US" dirty="0" err="1"/>
              <a:t>contextConfigLocation</a:t>
            </a:r>
            <a:r>
              <a:rPr lang="en-US" dirty="0"/>
              <a:t>&lt;/</a:t>
            </a:r>
            <a:r>
              <a:rPr lang="en-US" dirty="0" err="1"/>
              <a:t>param</a:t>
            </a:r>
            <a:r>
              <a:rPr lang="en-US" dirty="0"/>
              <a:t>-name&gt;</a:t>
            </a:r>
          </a:p>
          <a:p>
            <a:pPr algn="l">
              <a:defRPr/>
            </a:pPr>
            <a:r>
              <a:rPr lang="en-US" dirty="0"/>
              <a:t>      &lt;</a:t>
            </a:r>
            <a:r>
              <a:rPr lang="en-US" dirty="0" err="1"/>
              <a:t>param</a:t>
            </a:r>
            <a:r>
              <a:rPr lang="en-US" dirty="0"/>
              <a:t>-value&gt;/WEB-INF/applicationContext.xml&lt;/</a:t>
            </a:r>
            <a:r>
              <a:rPr lang="en-US" dirty="0" err="1"/>
              <a:t>param</a:t>
            </a:r>
            <a:r>
              <a:rPr lang="en-US" dirty="0"/>
              <a:t>-value&gt;</a:t>
            </a:r>
          </a:p>
          <a:p>
            <a:pPr algn="l">
              <a:defRPr/>
            </a:pPr>
            <a:r>
              <a:rPr lang="en-US" dirty="0"/>
              <a:t>  &lt;/context-</a:t>
            </a:r>
            <a:r>
              <a:rPr lang="en-US" dirty="0" err="1"/>
              <a:t>param</a:t>
            </a:r>
            <a:r>
              <a:rPr lang="en-US" dirty="0"/>
              <a:t>&gt;</a:t>
            </a:r>
          </a:p>
          <a:p>
            <a:pPr algn="l">
              <a:defRPr/>
            </a:pPr>
            <a:r>
              <a:rPr lang="en-US" dirty="0"/>
              <a:t>  &lt;listener&gt;</a:t>
            </a:r>
          </a:p>
          <a:p>
            <a:pPr algn="l">
              <a:defRPr/>
            </a:pPr>
            <a:r>
              <a:rPr lang="en-US" dirty="0"/>
              <a:t>  &lt;listener-class&gt;</a:t>
            </a:r>
          </a:p>
          <a:p>
            <a:pPr algn="l">
              <a:defRPr/>
            </a:pPr>
            <a:r>
              <a:rPr lang="en-US" dirty="0"/>
              <a:t>     </a:t>
            </a:r>
            <a:r>
              <a:rPr lang="en-US" dirty="0" err="1"/>
              <a:t>org.springframework.web.context.ContextLoaderListener</a:t>
            </a:r>
            <a:endParaRPr lang="en-US" dirty="0"/>
          </a:p>
          <a:p>
            <a:pPr algn="l">
              <a:defRPr/>
            </a:pPr>
            <a:r>
              <a:rPr lang="en-US" dirty="0"/>
              <a:t>  &lt;/listener-class&gt;</a:t>
            </a:r>
          </a:p>
          <a:p>
            <a:pPr algn="l">
              <a:defRPr/>
            </a:pPr>
            <a:r>
              <a:rPr lang="en-US" dirty="0"/>
              <a:t>  &lt;/listener&gt;</a:t>
            </a:r>
          </a:p>
          <a:p>
            <a:pPr algn="l">
              <a:defRPr/>
            </a:pPr>
            <a:r>
              <a:rPr lang="en-US" dirty="0"/>
              <a:t>&lt;/web-app&gt;</a:t>
            </a:r>
          </a:p>
        </p:txBody>
      </p:sp>
    </p:spTree>
    <p:extLst>
      <p:ext uri="{BB962C8B-B14F-4D97-AF65-F5344CB8AC3E}">
        <p14:creationId xmlns:p14="http://schemas.microsoft.com/office/powerpoint/2010/main" val="248089078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371600" y="76200"/>
            <a:ext cx="7543800" cy="1143000"/>
          </a:xfrm>
        </p:spPr>
        <p:txBody>
          <a:bodyPr/>
          <a:lstStyle/>
          <a:p>
            <a:r>
              <a:rPr lang="en-US" sz="3600" dirty="0" err="1" smtClean="0"/>
              <a:t>WebApplicationContextUtils</a:t>
            </a:r>
            <a:endParaRPr lang="en-US" sz="3600" dirty="0" smtClean="0"/>
          </a:p>
        </p:txBody>
      </p:sp>
      <p:sp>
        <p:nvSpPr>
          <p:cNvPr id="15363" name="Content Placeholder 2"/>
          <p:cNvSpPr>
            <a:spLocks noGrp="1"/>
          </p:cNvSpPr>
          <p:nvPr>
            <p:ph idx="1"/>
          </p:nvPr>
        </p:nvSpPr>
        <p:spPr>
          <a:xfrm>
            <a:off x="228600" y="1447800"/>
            <a:ext cx="8686800" cy="2438400"/>
          </a:xfrm>
        </p:spPr>
        <p:txBody>
          <a:bodyPr/>
          <a:lstStyle/>
          <a:p>
            <a:r>
              <a:rPr lang="en-US" dirty="0" smtClean="0"/>
              <a:t>The </a:t>
            </a:r>
            <a:r>
              <a:rPr lang="en-US" dirty="0" err="1" smtClean="0"/>
              <a:t>DistanceServlet</a:t>
            </a:r>
            <a:r>
              <a:rPr lang="en-US" dirty="0" smtClean="0"/>
              <a:t> needs to access the </a:t>
            </a:r>
            <a:r>
              <a:rPr lang="en-US" dirty="0" err="1" smtClean="0"/>
              <a:t>cityService</a:t>
            </a:r>
            <a:r>
              <a:rPr lang="en-US" dirty="0" smtClean="0"/>
              <a:t> bean declared in the Spring </a:t>
            </a:r>
            <a:r>
              <a:rPr lang="en-US" dirty="0" err="1" smtClean="0"/>
              <a:t>IoC</a:t>
            </a:r>
            <a:r>
              <a:rPr lang="en-US" dirty="0" smtClean="0"/>
              <a:t> container to find distances.</a:t>
            </a:r>
          </a:p>
          <a:p>
            <a:r>
              <a:rPr lang="en-US" dirty="0" smtClean="0"/>
              <a:t>As Spring’s application context is stored in the servlet context, you can retrieve it through the static method (</a:t>
            </a:r>
            <a:r>
              <a:rPr lang="en-US" b="1" dirty="0" err="1" smtClean="0"/>
              <a:t>getRequiredWebApplicationContext</a:t>
            </a:r>
            <a:r>
              <a:rPr lang="en-US" b="1" dirty="0" smtClean="0"/>
              <a:t>()) </a:t>
            </a:r>
            <a:r>
              <a:rPr lang="en-US" dirty="0" smtClean="0"/>
              <a:t>in the utility class </a:t>
            </a:r>
            <a:r>
              <a:rPr lang="en-US" dirty="0" err="1" smtClean="0"/>
              <a:t>WebApplicationContextUtils</a:t>
            </a:r>
            <a:r>
              <a:rPr lang="en-US" dirty="0" smtClean="0"/>
              <a:t> by passing in a servlet context.</a:t>
            </a:r>
          </a:p>
        </p:txBody>
      </p:sp>
      <p:sp>
        <p:nvSpPr>
          <p:cNvPr id="15364" name="Slide Number Placeholder 3"/>
          <p:cNvSpPr>
            <a:spLocks noGrp="1"/>
          </p:cNvSpPr>
          <p:nvPr>
            <p:ph type="sldNum" sz="quarter" idx="4294967295"/>
          </p:nvPr>
        </p:nvSpPr>
        <p:spPr>
          <a:xfrm>
            <a:off x="8647113" y="6689725"/>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067FF7CF-0E6D-452C-8F32-8980F5C09E59}" type="slidenum">
              <a:rPr lang="en-US" b="0" smtClean="0">
                <a:solidFill>
                  <a:srgbClr val="000000"/>
                </a:solidFill>
                <a:latin typeface="Verdana" pitchFamily="34" charset="0"/>
              </a:rPr>
              <a:pPr eaLnBrk="1" hangingPunct="1"/>
              <a:t>349</a:t>
            </a:fld>
            <a:endParaRPr lang="en-US" b="0" dirty="0" smtClean="0">
              <a:solidFill>
                <a:srgbClr val="000000"/>
              </a:solidFill>
              <a:latin typeface="Verdana" pitchFamily="34" charset="0"/>
            </a:endParaRPr>
          </a:p>
        </p:txBody>
      </p:sp>
      <p:sp>
        <p:nvSpPr>
          <p:cNvPr id="5" name="Rectangle 4"/>
          <p:cNvSpPr/>
          <p:nvPr/>
        </p:nvSpPr>
        <p:spPr>
          <a:xfrm>
            <a:off x="685800" y="4038600"/>
            <a:ext cx="7848600" cy="9239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l">
              <a:defRPr/>
            </a:pPr>
            <a:r>
              <a:rPr lang="en-US" dirty="0"/>
              <a:t>WebApplicationContext context =</a:t>
            </a:r>
          </a:p>
          <a:p>
            <a:pPr algn="l">
              <a:defRPr/>
            </a:pPr>
            <a:r>
              <a:rPr lang="en-US" dirty="0"/>
              <a:t>	WebApplicationContextUtils.getRequiredWebApplicationContext(</a:t>
            </a:r>
          </a:p>
          <a:p>
            <a:pPr algn="l">
              <a:defRPr/>
            </a:pPr>
            <a:r>
              <a:rPr lang="en-US" dirty="0"/>
              <a:t>                                                                                            getServletContext());</a:t>
            </a:r>
          </a:p>
        </p:txBody>
      </p:sp>
    </p:spTree>
    <p:extLst>
      <p:ext uri="{BB962C8B-B14F-4D97-AF65-F5344CB8AC3E}">
        <p14:creationId xmlns:p14="http://schemas.microsoft.com/office/powerpoint/2010/main" val="22302671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60932"/>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rgbClr val="682252"/>
                </a:solidFill>
                <a:latin typeface="Myriad Pro" pitchFamily="34" charset="0"/>
                <a:cs typeface="Arial" pitchFamily="34" charset="0"/>
              </a:rPr>
              <a:t>Core Spring</a:t>
            </a:r>
            <a:endParaRPr lang="en-US" sz="2200" b="1" dirty="0">
              <a:solidFill>
                <a:srgbClr val="682252"/>
              </a:solidFill>
              <a:latin typeface="Myriad Pro" pitchFamily="34" charset="0"/>
              <a:cs typeface="Arial" pitchFamily="34" charset="0"/>
            </a:endParaRPr>
          </a:p>
        </p:txBody>
      </p:sp>
      <p:sp>
        <p:nvSpPr>
          <p:cNvPr id="3" name="Rectangle 2"/>
          <p:cNvSpPr/>
          <p:nvPr/>
        </p:nvSpPr>
        <p:spPr>
          <a:xfrm>
            <a:off x="0" y="28194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endParaRPr lang="en-US" sz="2400" dirty="0" smtClean="0">
              <a:solidFill>
                <a:schemeClr val="tx2"/>
              </a:solidFill>
              <a:ea typeface="+mj-ea"/>
              <a:cs typeface="+mj-cs"/>
            </a:endParaRPr>
          </a:p>
          <a:p>
            <a:pPr lvl="1">
              <a:defRPr/>
            </a:pPr>
            <a:r>
              <a:rPr lang="en-US" sz="2400" dirty="0" smtClean="0">
                <a:solidFill>
                  <a:schemeClr val="tx2"/>
                </a:solidFill>
                <a:ea typeface="+mj-ea"/>
                <a:cs typeface="+mj-cs"/>
              </a:rPr>
              <a:t>You have successfully completed - </a:t>
            </a:r>
          </a:p>
          <a:p>
            <a:pPr lvl="1" fontAlgn="auto">
              <a:spcBef>
                <a:spcPts val="0"/>
              </a:spcBef>
              <a:spcAft>
                <a:spcPts val="0"/>
              </a:spcAft>
              <a:defRPr/>
            </a:pPr>
            <a:r>
              <a:rPr lang="en-US" sz="2400" dirty="0">
                <a:solidFill>
                  <a:schemeClr val="tx2"/>
                </a:solidFill>
                <a:ea typeface="+mj-ea"/>
                <a:cs typeface="+mj-cs"/>
              </a:rPr>
              <a:t>Spring 3.0 Introduction</a:t>
            </a:r>
          </a:p>
          <a:p>
            <a:pPr lvl="1" fontAlgn="auto">
              <a:spcBef>
                <a:spcPts val="0"/>
              </a:spcBef>
              <a:spcAft>
                <a:spcPts val="0"/>
              </a:spcAft>
              <a:defRPr/>
            </a:pPr>
            <a:endParaRPr lang="en-US" sz="2400" dirty="0">
              <a:solidFill>
                <a:schemeClr val="tx2"/>
              </a:solidFill>
              <a:ea typeface="+mj-ea"/>
              <a:cs typeface="+mj-cs"/>
            </a:endParaRPr>
          </a:p>
        </p:txBody>
      </p:sp>
    </p:spTree>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sz="3600" dirty="0" smtClean="0"/>
              <a:t>Demonstration</a:t>
            </a:r>
          </a:p>
        </p:txBody>
      </p:sp>
      <p:sp>
        <p:nvSpPr>
          <p:cNvPr id="16388" name="Rectangle 3"/>
          <p:cNvSpPr>
            <a:spLocks noGrp="1" noChangeArrowheads="1"/>
          </p:cNvSpPr>
          <p:nvPr>
            <p:ph type="body" idx="1"/>
          </p:nvPr>
        </p:nvSpPr>
        <p:spPr>
          <a:xfrm>
            <a:off x="228600" y="1447800"/>
            <a:ext cx="8686800" cy="4946650"/>
          </a:xfrm>
        </p:spPr>
        <p:txBody>
          <a:bodyPr/>
          <a:lstStyle/>
          <a:p>
            <a:pPr>
              <a:buFont typeface="Arial" pitchFamily="34" charset="0"/>
              <a:buChar char="•"/>
            </a:pPr>
            <a:r>
              <a:rPr lang="en-US" altLang="en-US" dirty="0"/>
              <a:t>Refer to Spring_3Web project in the Hands-on and Demo program folder and understand how to configure the </a:t>
            </a:r>
            <a:r>
              <a:rPr lang="en-US" altLang="en-US" dirty="0" err="1"/>
              <a:t>ContextLoaderListener</a:t>
            </a:r>
            <a:r>
              <a:rPr lang="en-US" altLang="en-US" dirty="0"/>
              <a:t> and how to get the Spring  application context within the servlet.</a:t>
            </a:r>
          </a:p>
        </p:txBody>
      </p:sp>
      <p:pic>
        <p:nvPicPr>
          <p:cNvPr id="1638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050" y="28575"/>
            <a:ext cx="996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31"/>
          <p:cNvPicPr>
            <a:picLocks noChangeAspect="1" noChangeArrowheads="1"/>
          </p:cNvPicPr>
          <p:nvPr/>
        </p:nvPicPr>
        <p:blipFill>
          <a:blip r:embed="rId3" cstate="print"/>
          <a:srcRect/>
          <a:stretch>
            <a:fillRect/>
          </a:stretch>
        </p:blipFill>
        <p:spPr bwMode="auto">
          <a:xfrm>
            <a:off x="3581400" y="3609975"/>
            <a:ext cx="1752600" cy="1419225"/>
          </a:xfrm>
          <a:prstGeom prst="rect">
            <a:avLst/>
          </a:prstGeom>
          <a:noFill/>
          <a:ln w="9525" algn="ctr">
            <a:noFill/>
            <a:miter lim="800000"/>
            <a:headEnd/>
            <a:tailEnd/>
          </a:ln>
        </p:spPr>
      </p:pic>
    </p:spTree>
    <p:extLst>
      <p:ext uri="{BB962C8B-B14F-4D97-AF65-F5344CB8AC3E}">
        <p14:creationId xmlns:p14="http://schemas.microsoft.com/office/powerpoint/2010/main" val="53447895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71600" y="76200"/>
            <a:ext cx="7543800" cy="1143000"/>
          </a:xfrm>
        </p:spPr>
        <p:txBody>
          <a:bodyPr/>
          <a:lstStyle/>
          <a:p>
            <a:r>
              <a:rPr lang="en-US" sz="3600" dirty="0" smtClean="0"/>
              <a:t>Integrating Spring with Struts 1.x</a:t>
            </a:r>
          </a:p>
        </p:txBody>
      </p:sp>
      <p:sp>
        <p:nvSpPr>
          <p:cNvPr id="17411" name="Content Placeholder 2"/>
          <p:cNvSpPr>
            <a:spLocks noGrp="1"/>
          </p:cNvSpPr>
          <p:nvPr>
            <p:ph idx="1"/>
          </p:nvPr>
        </p:nvSpPr>
        <p:spPr>
          <a:xfrm>
            <a:off x="152400" y="1447800"/>
            <a:ext cx="8686800" cy="4946650"/>
          </a:xfrm>
        </p:spPr>
        <p:txBody>
          <a:bodyPr/>
          <a:lstStyle/>
          <a:p>
            <a:r>
              <a:rPr lang="en-US" dirty="0" smtClean="0"/>
              <a:t>A Struts application is able to load Spring’s application context by registering the servlet listener </a:t>
            </a:r>
            <a:r>
              <a:rPr lang="en-US" dirty="0" err="1" smtClean="0"/>
              <a:t>ContextLoaderListener</a:t>
            </a:r>
            <a:r>
              <a:rPr lang="en-US" dirty="0" smtClean="0"/>
              <a:t> and access it from the servlet context just like in a generic web application.</a:t>
            </a:r>
          </a:p>
          <a:p>
            <a:r>
              <a:rPr lang="en-US" dirty="0" smtClean="0"/>
              <a:t>However, Spring offers better Struts-specific solutions for accessing its application context.</a:t>
            </a:r>
          </a:p>
        </p:txBody>
      </p:sp>
      <p:sp>
        <p:nvSpPr>
          <p:cNvPr id="17412"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FB5A4ACF-A57F-417B-A431-A65BABA854BF}" type="slidenum">
              <a:rPr lang="en-US" b="0" smtClean="0">
                <a:solidFill>
                  <a:srgbClr val="000000"/>
                </a:solidFill>
                <a:latin typeface="Verdana" pitchFamily="34" charset="0"/>
              </a:rPr>
              <a:pPr eaLnBrk="1" hangingPunct="1"/>
              <a:t>351</a:t>
            </a:fld>
            <a:endParaRPr lang="en-US" b="0" smtClean="0">
              <a:solidFill>
                <a:srgbClr val="000000"/>
              </a:solidFill>
              <a:latin typeface="Verdana" pitchFamily="34" charset="0"/>
            </a:endParaRPr>
          </a:p>
        </p:txBody>
      </p:sp>
      <p:pic>
        <p:nvPicPr>
          <p:cNvPr id="17413" name="Picture 4" descr="better-way.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191000"/>
            <a:ext cx="4800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8444547"/>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3600" dirty="0" smtClean="0"/>
              <a:t>Struts plug-in</a:t>
            </a:r>
          </a:p>
        </p:txBody>
      </p:sp>
      <p:sp>
        <p:nvSpPr>
          <p:cNvPr id="18435" name="Content Placeholder 2"/>
          <p:cNvSpPr>
            <a:spLocks noGrp="1"/>
          </p:cNvSpPr>
          <p:nvPr>
            <p:ph idx="1"/>
          </p:nvPr>
        </p:nvSpPr>
        <p:spPr>
          <a:xfrm>
            <a:off x="152400" y="1447800"/>
            <a:ext cx="8686800" cy="990600"/>
          </a:xfrm>
        </p:spPr>
        <p:txBody>
          <a:bodyPr/>
          <a:lstStyle/>
          <a:p>
            <a:r>
              <a:rPr lang="en-US" dirty="0" smtClean="0"/>
              <a:t>Spring allows you to load an application context by registering a Struts plug-in in the Struts configuration file.</a:t>
            </a:r>
          </a:p>
        </p:txBody>
      </p:sp>
      <p:sp>
        <p:nvSpPr>
          <p:cNvPr id="18436" name="Slide Number Placeholder 3"/>
          <p:cNvSpPr>
            <a:spLocks noGrp="1"/>
          </p:cNvSpPr>
          <p:nvPr>
            <p:ph type="sldNum" sz="quarter" idx="4294967295"/>
          </p:nvPr>
        </p:nvSpPr>
        <p:spPr>
          <a:xfrm>
            <a:off x="8647113" y="6765925"/>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C4E8F7E4-B570-489E-B044-080856C46611}" type="slidenum">
              <a:rPr lang="en-US" b="0" smtClean="0">
                <a:solidFill>
                  <a:srgbClr val="000000"/>
                </a:solidFill>
                <a:latin typeface="Verdana" pitchFamily="34" charset="0"/>
              </a:rPr>
              <a:pPr eaLnBrk="1" hangingPunct="1"/>
              <a:t>352</a:t>
            </a:fld>
            <a:endParaRPr lang="en-US" b="0" smtClean="0">
              <a:solidFill>
                <a:srgbClr val="000000"/>
              </a:solidFill>
              <a:latin typeface="Verdana" pitchFamily="34" charset="0"/>
            </a:endParaRPr>
          </a:p>
        </p:txBody>
      </p:sp>
      <p:sp>
        <p:nvSpPr>
          <p:cNvPr id="5" name="Rectangle 4"/>
          <p:cNvSpPr/>
          <p:nvPr/>
        </p:nvSpPr>
        <p:spPr>
          <a:xfrm>
            <a:off x="609600" y="2362200"/>
            <a:ext cx="8077200" cy="1477963"/>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l">
              <a:defRPr/>
            </a:pPr>
            <a:r>
              <a:rPr lang="en-US" dirty="0"/>
              <a:t>&lt;struts-</a:t>
            </a:r>
            <a:r>
              <a:rPr lang="en-US" dirty="0" err="1"/>
              <a:t>config</a:t>
            </a:r>
            <a:r>
              <a:rPr lang="en-US" dirty="0"/>
              <a:t>&gt;</a:t>
            </a:r>
          </a:p>
          <a:p>
            <a:pPr algn="l">
              <a:defRPr/>
            </a:pPr>
            <a:r>
              <a:rPr lang="en-US" dirty="0"/>
              <a:t>...</a:t>
            </a:r>
          </a:p>
          <a:p>
            <a:pPr algn="l">
              <a:defRPr/>
            </a:pPr>
            <a:r>
              <a:rPr lang="en-US" dirty="0"/>
              <a:t>     &lt;plug-in </a:t>
            </a:r>
            <a:r>
              <a:rPr lang="en-US" dirty="0" err="1"/>
              <a:t>className</a:t>
            </a:r>
            <a:r>
              <a:rPr lang="en-US" dirty="0"/>
              <a:t>=                                </a:t>
            </a:r>
          </a:p>
          <a:p>
            <a:pPr algn="l">
              <a:defRPr/>
            </a:pPr>
            <a:r>
              <a:rPr lang="en-US" dirty="0"/>
              <a:t>                                           "</a:t>
            </a:r>
            <a:r>
              <a:rPr lang="en-US" dirty="0" err="1"/>
              <a:t>org.springframework.web.struts.ContextLoaderPlugIn</a:t>
            </a:r>
            <a:r>
              <a:rPr lang="en-US" dirty="0"/>
              <a:t>"&gt;</a:t>
            </a:r>
          </a:p>
          <a:p>
            <a:pPr algn="l">
              <a:defRPr/>
            </a:pPr>
            <a:r>
              <a:rPr lang="en-US" dirty="0"/>
              <a:t>&lt;/struts-</a:t>
            </a:r>
            <a:r>
              <a:rPr lang="en-US" dirty="0" err="1"/>
              <a:t>config</a:t>
            </a:r>
            <a:r>
              <a:rPr lang="en-US" dirty="0"/>
              <a:t>&gt;</a:t>
            </a:r>
          </a:p>
        </p:txBody>
      </p:sp>
    </p:spTree>
    <p:extLst>
      <p:ext uri="{BB962C8B-B14F-4D97-AF65-F5344CB8AC3E}">
        <p14:creationId xmlns:p14="http://schemas.microsoft.com/office/powerpoint/2010/main" val="2163632975"/>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371600" y="76200"/>
            <a:ext cx="7543800" cy="1143000"/>
          </a:xfrm>
        </p:spPr>
        <p:txBody>
          <a:bodyPr/>
          <a:lstStyle/>
          <a:p>
            <a:r>
              <a:rPr lang="en-US" sz="3600" dirty="0" err="1" smtClean="0"/>
              <a:t>DelegatingActionProxy</a:t>
            </a:r>
            <a:endParaRPr lang="en-US" sz="3600" dirty="0" smtClean="0"/>
          </a:p>
        </p:txBody>
      </p:sp>
      <p:sp>
        <p:nvSpPr>
          <p:cNvPr id="19459" name="Content Placeholder 2"/>
          <p:cNvSpPr>
            <a:spLocks noGrp="1"/>
          </p:cNvSpPr>
          <p:nvPr>
            <p:ph idx="1"/>
          </p:nvPr>
        </p:nvSpPr>
        <p:spPr>
          <a:xfrm>
            <a:off x="152400" y="1447800"/>
            <a:ext cx="8686800" cy="1295400"/>
          </a:xfrm>
        </p:spPr>
        <p:txBody>
          <a:bodyPr/>
          <a:lstStyle/>
          <a:p>
            <a:r>
              <a:rPr lang="en-US" dirty="0" smtClean="0"/>
              <a:t>You have to register the Struts request processor to ask Struts to look up its actions from Spring’s application context by matching the action path with the bean name.</a:t>
            </a:r>
          </a:p>
          <a:p>
            <a:pPr>
              <a:buFont typeface="Wingdings" pitchFamily="2" charset="2"/>
              <a:buNone/>
            </a:pPr>
            <a:endParaRPr lang="en-US" dirty="0" smtClean="0"/>
          </a:p>
        </p:txBody>
      </p:sp>
      <p:sp>
        <p:nvSpPr>
          <p:cNvPr id="19460" name="Slide Number Placeholder 3"/>
          <p:cNvSpPr>
            <a:spLocks noGrp="1"/>
          </p:cNvSpPr>
          <p:nvPr>
            <p:ph type="sldNum" sz="quarter" idx="4294967295"/>
          </p:nvPr>
        </p:nvSpPr>
        <p:spPr>
          <a:xfrm>
            <a:off x="8647113" y="6765925"/>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E4FBD8D1-C859-421F-879D-36DA3D274B0D}" type="slidenum">
              <a:rPr lang="en-US" b="0" smtClean="0">
                <a:solidFill>
                  <a:srgbClr val="000000"/>
                </a:solidFill>
                <a:latin typeface="Verdana" pitchFamily="34" charset="0"/>
              </a:rPr>
              <a:pPr eaLnBrk="1" hangingPunct="1"/>
              <a:t>353</a:t>
            </a:fld>
            <a:endParaRPr lang="en-US" b="0" smtClean="0">
              <a:solidFill>
                <a:srgbClr val="000000"/>
              </a:solidFill>
              <a:latin typeface="Verdana" pitchFamily="34" charset="0"/>
            </a:endParaRPr>
          </a:p>
        </p:txBody>
      </p:sp>
      <p:sp>
        <p:nvSpPr>
          <p:cNvPr id="5" name="Rectangle 4"/>
          <p:cNvSpPr/>
          <p:nvPr/>
        </p:nvSpPr>
        <p:spPr>
          <a:xfrm>
            <a:off x="457200" y="2819400"/>
            <a:ext cx="8382000" cy="1477963"/>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t>&lt;action path="/distance"</a:t>
            </a:r>
          </a:p>
          <a:p>
            <a:pPr algn="l">
              <a:defRPr/>
            </a:pPr>
            <a:r>
              <a:rPr lang="en-US" dirty="0"/>
              <a:t>	type="org.springframework.web.struts.DelegatingActionProxy"</a:t>
            </a:r>
          </a:p>
          <a:p>
            <a:pPr algn="l">
              <a:defRPr/>
            </a:pPr>
            <a:r>
              <a:rPr lang="en-US" dirty="0"/>
              <a:t>	name="</a:t>
            </a:r>
            <a:r>
              <a:rPr lang="en-US" dirty="0" err="1"/>
              <a:t>distanceForm</a:t>
            </a:r>
            <a:r>
              <a:rPr lang="en-US" dirty="0"/>
              <a:t>" validate="false"&gt;</a:t>
            </a:r>
          </a:p>
          <a:p>
            <a:pPr algn="l">
              <a:defRPr/>
            </a:pPr>
            <a:r>
              <a:rPr lang="en-US" dirty="0"/>
              <a:t>      &lt;forward name="success” path="/WEB-INF/</a:t>
            </a:r>
            <a:r>
              <a:rPr lang="en-US" dirty="0" err="1"/>
              <a:t>jsp</a:t>
            </a:r>
            <a:r>
              <a:rPr lang="en-US" dirty="0"/>
              <a:t>/distance.jsp" /&gt;</a:t>
            </a:r>
          </a:p>
          <a:p>
            <a:pPr algn="l">
              <a:defRPr/>
            </a:pPr>
            <a:r>
              <a:rPr lang="en-US" dirty="0"/>
              <a:t>&lt;/action&gt;</a:t>
            </a:r>
          </a:p>
        </p:txBody>
      </p:sp>
    </p:spTree>
    <p:extLst>
      <p:ext uri="{BB962C8B-B14F-4D97-AF65-F5344CB8AC3E}">
        <p14:creationId xmlns:p14="http://schemas.microsoft.com/office/powerpoint/2010/main" val="2940493708"/>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371600" y="76200"/>
            <a:ext cx="7543800" cy="1143000"/>
          </a:xfrm>
        </p:spPr>
        <p:txBody>
          <a:bodyPr/>
          <a:lstStyle/>
          <a:p>
            <a:r>
              <a:rPr lang="en-US" dirty="0" smtClean="0"/>
              <a:t>Bean Definition</a:t>
            </a:r>
          </a:p>
        </p:txBody>
      </p:sp>
      <p:sp>
        <p:nvSpPr>
          <p:cNvPr id="2" name="Content Placeholder 1"/>
          <p:cNvSpPr>
            <a:spLocks noGrp="1"/>
          </p:cNvSpPr>
          <p:nvPr>
            <p:ph idx="1"/>
          </p:nvPr>
        </p:nvSpPr>
        <p:spPr>
          <a:xfrm>
            <a:off x="228600" y="1447800"/>
            <a:ext cx="8686800" cy="4946650"/>
          </a:xfrm>
        </p:spPr>
        <p:txBody>
          <a:bodyPr/>
          <a:lstStyle/>
          <a:p>
            <a:r>
              <a:rPr lang="en-US" dirty="0"/>
              <a:t>A corresponding bean definition in the </a:t>
            </a:r>
            <a:r>
              <a:rPr lang="en-US" dirty="0" err="1"/>
              <a:t>ContextLoaderPlugin</a:t>
            </a:r>
            <a:r>
              <a:rPr lang="en-US" dirty="0"/>
              <a:t> context would look as follows:</a:t>
            </a:r>
          </a:p>
          <a:p>
            <a:endParaRPr lang="en-US" dirty="0"/>
          </a:p>
        </p:txBody>
      </p:sp>
      <p:sp>
        <p:nvSpPr>
          <p:cNvPr id="20484" name="Slide Number Placeholder 3"/>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05B61B44-D783-4C41-B400-22B3C2BDE147}" type="slidenum">
              <a:rPr lang="en-US" b="0" smtClean="0">
                <a:solidFill>
                  <a:srgbClr val="000000"/>
                </a:solidFill>
                <a:latin typeface="Verdana" pitchFamily="34" charset="0"/>
              </a:rPr>
              <a:pPr eaLnBrk="1" hangingPunct="1"/>
              <a:t>354</a:t>
            </a:fld>
            <a:endParaRPr lang="en-US" b="0" smtClean="0">
              <a:solidFill>
                <a:srgbClr val="000000"/>
              </a:solidFill>
              <a:latin typeface="Verdana" pitchFamily="34" charset="0"/>
            </a:endParaRPr>
          </a:p>
        </p:txBody>
      </p:sp>
      <p:sp>
        <p:nvSpPr>
          <p:cNvPr id="5" name="Rectangle 4"/>
          <p:cNvSpPr/>
          <p:nvPr/>
        </p:nvSpPr>
        <p:spPr>
          <a:xfrm>
            <a:off x="685800" y="2438400"/>
            <a:ext cx="7924800" cy="120015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l">
              <a:defRPr/>
            </a:pPr>
            <a:r>
              <a:rPr lang="en-US" dirty="0"/>
              <a:t>&lt;bean name="/distance"</a:t>
            </a:r>
          </a:p>
          <a:p>
            <a:pPr algn="l">
              <a:defRPr/>
            </a:pPr>
            <a:r>
              <a:rPr lang="en-US" dirty="0"/>
              <a:t>        class="</a:t>
            </a:r>
            <a:r>
              <a:rPr lang="en-US" dirty="0" err="1"/>
              <a:t>com.spring.city.struts.DistanceAction</a:t>
            </a:r>
            <a:r>
              <a:rPr lang="en-US" dirty="0"/>
              <a:t>"&gt;</a:t>
            </a:r>
          </a:p>
          <a:p>
            <a:pPr algn="l">
              <a:defRPr/>
            </a:pPr>
            <a:r>
              <a:rPr lang="en-US" dirty="0"/>
              <a:t>        &lt;property name="</a:t>
            </a:r>
            <a:r>
              <a:rPr lang="en-US" dirty="0" err="1"/>
              <a:t>cityService</a:t>
            </a:r>
            <a:r>
              <a:rPr lang="en-US" dirty="0"/>
              <a:t>" ref="</a:t>
            </a:r>
            <a:r>
              <a:rPr lang="en-US" dirty="0" err="1"/>
              <a:t>cityService</a:t>
            </a:r>
            <a:r>
              <a:rPr lang="en-US" dirty="0"/>
              <a:t>" /&gt;</a:t>
            </a:r>
          </a:p>
          <a:p>
            <a:pPr algn="l">
              <a:defRPr/>
            </a:pPr>
            <a:r>
              <a:rPr lang="en-US" dirty="0"/>
              <a:t>  &lt;/bean&gt;</a:t>
            </a:r>
          </a:p>
        </p:txBody>
      </p:sp>
    </p:spTree>
    <p:extLst>
      <p:ext uri="{BB962C8B-B14F-4D97-AF65-F5344CB8AC3E}">
        <p14:creationId xmlns:p14="http://schemas.microsoft.com/office/powerpoint/2010/main" val="199018315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1E02A244-3944-4DFC-ABD5-E0802B6DC053}" type="slidenum">
              <a:rPr lang="en-US" b="0" smtClean="0">
                <a:solidFill>
                  <a:srgbClr val="000000"/>
                </a:solidFill>
                <a:latin typeface="Verdana" pitchFamily="34" charset="0"/>
              </a:rPr>
              <a:pPr eaLnBrk="1" hangingPunct="1"/>
              <a:t>355</a:t>
            </a:fld>
            <a:endParaRPr lang="en-US" b="0" smtClean="0">
              <a:solidFill>
                <a:srgbClr val="000000"/>
              </a:solidFill>
              <a:latin typeface="Verdana" pitchFamily="34" charset="0"/>
            </a:endParaRPr>
          </a:p>
        </p:txBody>
      </p:sp>
      <p:sp>
        <p:nvSpPr>
          <p:cNvPr id="21507" name="Rectangle 2"/>
          <p:cNvSpPr>
            <a:spLocks noGrp="1" noChangeArrowheads="1"/>
          </p:cNvSpPr>
          <p:nvPr>
            <p:ph type="title"/>
          </p:nvPr>
        </p:nvSpPr>
        <p:spPr>
          <a:xfrm>
            <a:off x="1371600" y="76200"/>
            <a:ext cx="7543800" cy="1143000"/>
          </a:xfrm>
        </p:spPr>
        <p:txBody>
          <a:bodyPr/>
          <a:lstStyle/>
          <a:p>
            <a:pPr eaLnBrk="1" hangingPunct="1"/>
            <a:r>
              <a:rPr lang="en-US" sz="3600" dirty="0" smtClean="0"/>
              <a:t>Demonstration</a:t>
            </a:r>
          </a:p>
        </p:txBody>
      </p:sp>
      <p:sp>
        <p:nvSpPr>
          <p:cNvPr id="21508" name="Rectangle 3"/>
          <p:cNvSpPr>
            <a:spLocks noGrp="1" noChangeArrowheads="1"/>
          </p:cNvSpPr>
          <p:nvPr>
            <p:ph type="body" idx="1"/>
          </p:nvPr>
        </p:nvSpPr>
        <p:spPr>
          <a:xfrm>
            <a:off x="228600" y="1447800"/>
            <a:ext cx="8686800" cy="4946650"/>
          </a:xfrm>
        </p:spPr>
        <p:txBody>
          <a:bodyPr/>
          <a:lstStyle/>
          <a:p>
            <a:pPr>
              <a:buFont typeface="Arial" pitchFamily="34" charset="0"/>
              <a:buChar char="•"/>
            </a:pPr>
            <a:r>
              <a:rPr lang="en-US" altLang="en-US" dirty="0"/>
              <a:t>Refer to Spring3Struts project  in the Hands-on and Demo folder and understand how to configure the </a:t>
            </a:r>
            <a:r>
              <a:rPr lang="en-US" altLang="en-US" dirty="0" err="1"/>
              <a:t>ContextLoaderPlugin</a:t>
            </a:r>
            <a:r>
              <a:rPr lang="en-US" altLang="en-US" dirty="0"/>
              <a:t> and </a:t>
            </a:r>
            <a:r>
              <a:rPr lang="en-US" altLang="en-US" dirty="0" err="1"/>
              <a:t>DelegatingActionProxy</a:t>
            </a:r>
            <a:endParaRPr lang="en-US" altLang="en-US" dirty="0"/>
          </a:p>
        </p:txBody>
      </p:sp>
      <p:pic>
        <p:nvPicPr>
          <p:cNvPr id="2150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050" y="28575"/>
            <a:ext cx="996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31"/>
          <p:cNvPicPr>
            <a:picLocks noChangeAspect="1" noChangeArrowheads="1"/>
          </p:cNvPicPr>
          <p:nvPr/>
        </p:nvPicPr>
        <p:blipFill>
          <a:blip r:embed="rId3" cstate="print"/>
          <a:srcRect/>
          <a:stretch>
            <a:fillRect/>
          </a:stretch>
        </p:blipFill>
        <p:spPr bwMode="auto">
          <a:xfrm>
            <a:off x="3581400" y="3381375"/>
            <a:ext cx="1752600" cy="1419225"/>
          </a:xfrm>
          <a:prstGeom prst="rect">
            <a:avLst/>
          </a:prstGeom>
          <a:noFill/>
          <a:ln w="9525" algn="ctr">
            <a:noFill/>
            <a:miter lim="800000"/>
            <a:headEnd/>
            <a:tailEnd/>
          </a:ln>
        </p:spPr>
      </p:pic>
    </p:spTree>
    <p:extLst>
      <p:ext uri="{BB962C8B-B14F-4D97-AF65-F5344CB8AC3E}">
        <p14:creationId xmlns:p14="http://schemas.microsoft.com/office/powerpoint/2010/main" val="2424329605"/>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066800"/>
          </a:xfrm>
        </p:spPr>
        <p:txBody>
          <a:bodyPr/>
          <a:lstStyle/>
          <a:p>
            <a:r>
              <a:rPr lang="en-US" sz="3400" dirty="0" smtClean="0">
                <a:solidFill>
                  <a:schemeClr val="tx2">
                    <a:lumMod val="75000"/>
                  </a:schemeClr>
                </a:solidFill>
              </a:rPr>
              <a:t>Questions</a:t>
            </a:r>
            <a:endParaRPr lang="en-US" sz="3400" dirty="0">
              <a:solidFill>
                <a:schemeClr val="tx2">
                  <a:lumMod val="75000"/>
                </a:schemeClr>
              </a:solidFill>
            </a:endParaRPr>
          </a:p>
        </p:txBody>
      </p:sp>
      <p:pic>
        <p:nvPicPr>
          <p:cNvPr id="5" name="Picture 6"/>
          <p:cNvPicPr>
            <a:picLocks noChangeAspect="1" noChangeArrowheads="1"/>
          </p:cNvPicPr>
          <p:nvPr/>
        </p:nvPicPr>
        <p:blipFill>
          <a:blip r:embed="rId2" cstate="print"/>
          <a:srcRect/>
          <a:stretch>
            <a:fillRect/>
          </a:stretch>
        </p:blipFill>
        <p:spPr bwMode="auto">
          <a:xfrm>
            <a:off x="4054366" y="2924502"/>
            <a:ext cx="1023938" cy="1023938"/>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356</a:t>
            </a:fld>
            <a:endParaRPr lang="en-US" sz="1400" dirty="0"/>
          </a:p>
        </p:txBody>
      </p:sp>
    </p:spTree>
    <p:extLst>
      <p:ext uri="{BB962C8B-B14F-4D97-AF65-F5344CB8AC3E}">
        <p14:creationId xmlns:p14="http://schemas.microsoft.com/office/powerpoint/2010/main" val="1020064715"/>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76200"/>
            <a:ext cx="7543800" cy="1066800"/>
          </a:xfrm>
        </p:spPr>
        <p:txBody>
          <a:bodyPr/>
          <a:lstStyle/>
          <a:p>
            <a:r>
              <a:rPr lang="en-US" sz="3400" dirty="0" smtClean="0">
                <a:solidFill>
                  <a:schemeClr val="tx2">
                    <a:lumMod val="75000"/>
                  </a:schemeClr>
                </a:solidFill>
              </a:rPr>
              <a:t>Welcome Break</a:t>
            </a:r>
            <a:endParaRPr lang="en-US" sz="3400" dirty="0">
              <a:solidFill>
                <a:schemeClr val="tx2">
                  <a:lumMod val="75000"/>
                </a:schemeClr>
              </a:solidFill>
            </a:endParaRPr>
          </a:p>
        </p:txBody>
      </p:sp>
      <p:pic>
        <p:nvPicPr>
          <p:cNvPr id="5" name="Picture 20"/>
          <p:cNvPicPr>
            <a:picLocks noChangeAspect="1" noChangeArrowheads="1"/>
          </p:cNvPicPr>
          <p:nvPr/>
        </p:nvPicPr>
        <p:blipFill>
          <a:blip r:embed="rId2" cstate="print"/>
          <a:srcRect/>
          <a:stretch>
            <a:fillRect/>
          </a:stretch>
        </p:blipFill>
        <p:spPr bwMode="auto">
          <a:xfrm>
            <a:off x="4191000" y="2743200"/>
            <a:ext cx="963613" cy="1066800"/>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14300" y="6432158"/>
            <a:ext cx="457200" cy="276999"/>
          </a:xfrm>
          <a:prstGeom prst="rect">
            <a:avLst/>
          </a:prstGeom>
        </p:spPr>
        <p:txBody>
          <a:bodyPr/>
          <a:lstStyle/>
          <a:p>
            <a:pPr>
              <a:defRPr/>
            </a:pPr>
            <a:fld id="{ACB22A88-73BA-4B00-905C-A309951F5147}" type="slidenum">
              <a:rPr lang="en-US" sz="1400" smtClean="0"/>
              <a:pPr>
                <a:defRPr/>
              </a:pPr>
              <a:t>357</a:t>
            </a:fld>
            <a:endParaRPr lang="en-US" sz="1400" dirty="0"/>
          </a:p>
        </p:txBody>
      </p:sp>
    </p:spTree>
    <p:extLst>
      <p:ext uri="{BB962C8B-B14F-4D97-AF65-F5344CB8AC3E}">
        <p14:creationId xmlns:p14="http://schemas.microsoft.com/office/powerpoint/2010/main" val="2084986554"/>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4294967295"/>
          </p:nvPr>
        </p:nvSpPr>
        <p:spPr>
          <a:xfrm>
            <a:off x="8647113" y="6456363"/>
            <a:ext cx="444500"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eaLnBrk="1" hangingPunct="1"/>
            <a:fld id="{41FCE095-1282-41E7-BE4E-030942FE1984}" type="slidenum">
              <a:rPr lang="en-US" b="0" smtClean="0">
                <a:solidFill>
                  <a:srgbClr val="000000"/>
                </a:solidFill>
                <a:latin typeface="Verdana" pitchFamily="34" charset="0"/>
              </a:rPr>
              <a:pPr eaLnBrk="1" hangingPunct="1"/>
              <a:t>358</a:t>
            </a:fld>
            <a:endParaRPr lang="en-US" b="0" smtClean="0">
              <a:solidFill>
                <a:srgbClr val="000000"/>
              </a:solidFill>
              <a:latin typeface="Verdana" pitchFamily="34" charset="0"/>
            </a:endParaRPr>
          </a:p>
        </p:txBody>
      </p:sp>
      <p:sp>
        <p:nvSpPr>
          <p:cNvPr id="24579" name="Rectangle 2"/>
          <p:cNvSpPr>
            <a:spLocks noGrp="1" noChangeArrowheads="1"/>
          </p:cNvSpPr>
          <p:nvPr>
            <p:ph type="title"/>
          </p:nvPr>
        </p:nvSpPr>
        <p:spPr/>
        <p:txBody>
          <a:bodyPr/>
          <a:lstStyle/>
          <a:p>
            <a:pPr eaLnBrk="1" hangingPunct="1"/>
            <a:r>
              <a:rPr lang="en-US" sz="3600" dirty="0" smtClean="0"/>
              <a:t>Test Your Understanding</a:t>
            </a:r>
          </a:p>
        </p:txBody>
      </p:sp>
      <p:sp>
        <p:nvSpPr>
          <p:cNvPr id="24580" name="Rectangle 3"/>
          <p:cNvSpPr>
            <a:spLocks noGrp="1" noChangeArrowheads="1"/>
          </p:cNvSpPr>
          <p:nvPr>
            <p:ph type="body" idx="1"/>
          </p:nvPr>
        </p:nvSpPr>
        <p:spPr>
          <a:xfrm>
            <a:off x="228600" y="1447800"/>
            <a:ext cx="8686800" cy="4946650"/>
          </a:xfrm>
        </p:spPr>
        <p:txBody>
          <a:bodyPr/>
          <a:lstStyle/>
          <a:p>
            <a:pPr eaLnBrk="1" hangingPunct="1">
              <a:buFont typeface="Wingdings" pitchFamily="2" charset="2"/>
              <a:buNone/>
            </a:pPr>
            <a:r>
              <a:rPr lang="en-US" dirty="0" smtClean="0"/>
              <a:t>1. Name the listener that stores the application context into the web application’s servlet context.</a:t>
            </a:r>
          </a:p>
          <a:p>
            <a:pPr eaLnBrk="1" hangingPunct="1">
              <a:buFont typeface="Wingdings" pitchFamily="2" charset="2"/>
              <a:buNone/>
            </a:pPr>
            <a:r>
              <a:rPr lang="en-US" dirty="0" smtClean="0"/>
              <a:t>2. Name the Utility class that has Convenience methods for retrieving the root </a:t>
            </a:r>
            <a:r>
              <a:rPr lang="en-US" dirty="0" err="1" smtClean="0"/>
              <a:t>WebApplicationContext</a:t>
            </a:r>
            <a:r>
              <a:rPr lang="en-US" dirty="0" smtClean="0"/>
              <a:t> for a given </a:t>
            </a:r>
            <a:r>
              <a:rPr lang="en-US" dirty="0" err="1" smtClean="0"/>
              <a:t>ServletContext</a:t>
            </a:r>
            <a:r>
              <a:rPr lang="en-US" dirty="0" smtClean="0"/>
              <a:t>.</a:t>
            </a:r>
          </a:p>
          <a:p>
            <a:pPr eaLnBrk="1" hangingPunct="1">
              <a:buFont typeface="Wingdings" pitchFamily="2" charset="2"/>
              <a:buNone/>
            </a:pPr>
            <a:r>
              <a:rPr lang="en-US" dirty="0" smtClean="0"/>
              <a:t>3. Name the plug-in used to load Spring application context in a</a:t>
            </a:r>
          </a:p>
          <a:p>
            <a:pPr eaLnBrk="1" hangingPunct="1">
              <a:buFont typeface="Wingdings" pitchFamily="2" charset="2"/>
              <a:buNone/>
            </a:pPr>
            <a:r>
              <a:rPr lang="en-US" dirty="0" smtClean="0"/>
              <a:t>	Struts application.</a:t>
            </a:r>
          </a:p>
          <a:p>
            <a:pPr lvl="1">
              <a:defRPr/>
            </a:pPr>
            <a:r>
              <a:rPr lang="en-US" dirty="0"/>
              <a:t>Raise your hand if you wish to respond.</a:t>
            </a:r>
          </a:p>
          <a:p>
            <a:pPr lvl="1">
              <a:defRPr/>
            </a:pPr>
            <a:r>
              <a:rPr lang="en-US" dirty="0"/>
              <a:t>Type in your response in the chat window.</a:t>
            </a:r>
          </a:p>
          <a:p>
            <a:pPr lvl="1">
              <a:defRPr/>
            </a:pPr>
            <a:r>
              <a:rPr lang="en-US" dirty="0"/>
              <a:t>Be prepared to speak to explain your response.</a:t>
            </a:r>
          </a:p>
          <a:p>
            <a:pPr lvl="1">
              <a:defRPr/>
            </a:pPr>
            <a:r>
              <a:rPr lang="en-US" dirty="0"/>
              <a:t>Begin now.</a:t>
            </a:r>
          </a:p>
          <a:p>
            <a:pPr eaLnBrk="1" hangingPunct="1"/>
            <a:endParaRPr lang="en-US" dirty="0" smtClean="0"/>
          </a:p>
        </p:txBody>
      </p:sp>
      <p:pic>
        <p:nvPicPr>
          <p:cNvPr id="2458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0"/>
            <a:ext cx="942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2" name="Picture 5" descr="test.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8258" y="4138313"/>
            <a:ext cx="1552575" cy="221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655676"/>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sz="3600" dirty="0" smtClean="0"/>
              <a:t>Summary</a:t>
            </a:r>
          </a:p>
        </p:txBody>
      </p:sp>
      <p:sp>
        <p:nvSpPr>
          <p:cNvPr id="25604" name="Rectangle 3"/>
          <p:cNvSpPr>
            <a:spLocks noGrp="1" noChangeArrowheads="1"/>
          </p:cNvSpPr>
          <p:nvPr>
            <p:ph idx="1"/>
          </p:nvPr>
        </p:nvSpPr>
        <p:spPr/>
        <p:txBody>
          <a:bodyPr/>
          <a:lstStyle/>
          <a:p>
            <a:r>
              <a:rPr lang="en-US" dirty="0" smtClean="0"/>
              <a:t>In this module, you have learned how to integrate Spring into web applications developed with Servlet/JSP and a popular web application frameworks Struts.</a:t>
            </a:r>
          </a:p>
          <a:p>
            <a:r>
              <a:rPr lang="en-US" dirty="0" smtClean="0"/>
              <a:t>The integration mainly focuses on accessing beans declared in the Spring </a:t>
            </a:r>
            <a:r>
              <a:rPr lang="en-US" dirty="0" err="1" smtClean="0"/>
              <a:t>IoC</a:t>
            </a:r>
            <a:r>
              <a:rPr lang="en-US" dirty="0" smtClean="0"/>
              <a:t> container within these frameworks.</a:t>
            </a:r>
          </a:p>
          <a:p>
            <a:r>
              <a:rPr lang="en-US" dirty="0" smtClean="0"/>
              <a:t>In a generic web application, regardless of which framework it uses, you can register the Spring provided servlet listener </a:t>
            </a:r>
            <a:r>
              <a:rPr lang="en-US" dirty="0" err="1" smtClean="0"/>
              <a:t>ContextLoaderListener</a:t>
            </a:r>
            <a:r>
              <a:rPr lang="en-US" dirty="0" smtClean="0"/>
              <a:t> to load Spring’s application context into the servlet context of this web application.</a:t>
            </a:r>
          </a:p>
        </p:txBody>
      </p:sp>
      <p:pic>
        <p:nvPicPr>
          <p:cNvPr id="25605" name="Picture 4" descr="summar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1511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850834"/>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chemeClr val="tx1"/>
                </a:solidFill>
                <a:latin typeface="Myriad Pro" pitchFamily="34" charset="0"/>
                <a:cs typeface="Arial" pitchFamily="34" charset="0"/>
              </a:rPr>
              <a:t>Core Spring</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27432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a:solidFill>
                  <a:schemeClr val="bg1"/>
                </a:solidFill>
                <a:latin typeface="Cambria" pitchFamily="18" charset="0"/>
                <a:ea typeface="+mj-ea"/>
                <a:cs typeface="+mj-cs"/>
              </a:rPr>
              <a:t>Spring Inversion of Control</a:t>
            </a:r>
          </a:p>
        </p:txBody>
      </p:sp>
      <p:sp>
        <p:nvSpPr>
          <p:cNvPr id="4" name="Rectangle 3"/>
          <p:cNvSpPr/>
          <p:nvPr/>
        </p:nvSpPr>
        <p:spPr>
          <a:xfrm>
            <a:off x="990600" y="3832034"/>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u="none" strike="noStrike" kern="1200" cap="none" spc="0" normalizeH="0" baseline="0" noProof="0" dirty="0" smtClean="0">
                <a:ln>
                  <a:noFill/>
                </a:ln>
                <a:solidFill>
                  <a:schemeClr val="tx2">
                    <a:lumMod val="75000"/>
                  </a:schemeClr>
                </a:solidFill>
                <a:effectLst/>
                <a:uLnTx/>
                <a:uFillTx/>
                <a:latin typeface="Arial Narrow" pitchFamily="34" charset="0"/>
                <a:cs typeface="Arial" pitchFamily="34" charset="0"/>
              </a:rPr>
              <a:t>LEVEL – </a:t>
            </a:r>
            <a:r>
              <a:rPr lang="en-US" sz="1400" b="1" dirty="0" smtClean="0">
                <a:solidFill>
                  <a:schemeClr val="tx2">
                    <a:lumMod val="75000"/>
                  </a:schemeClr>
                </a:solidFill>
                <a:latin typeface="Arial Narrow" pitchFamily="34" charset="0"/>
                <a:cs typeface="Arial" pitchFamily="34" charset="0"/>
              </a:rPr>
              <a:t>PRACTITIONER</a:t>
            </a:r>
            <a:endParaRPr kumimoji="0" lang="en-GB" sz="1400" b="1" u="none" strike="noStrike" kern="1200" cap="none" spc="0" normalizeH="0" baseline="0" noProof="0" dirty="0">
              <a:ln>
                <a:noFill/>
              </a:ln>
              <a:solidFill>
                <a:schemeClr val="tx2">
                  <a:lumMod val="75000"/>
                </a:schemeClr>
              </a:solidFill>
              <a:effectLst/>
              <a:uLnTx/>
              <a:uFillTx/>
              <a:latin typeface="Arial Narrow" pitchFamily="34" charset="0"/>
              <a:cs typeface="Arial" pitchFamily="34" charset="0"/>
            </a:endParaRPr>
          </a:p>
        </p:txBody>
      </p:sp>
    </p:spTree>
    <p:extLst>
      <p:ext uri="{BB962C8B-B14F-4D97-AF65-F5344CB8AC3E}">
        <p14:creationId xmlns:p14="http://schemas.microsoft.com/office/powerpoint/2010/main" val="1217609494"/>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z="3600" dirty="0" smtClean="0"/>
              <a:t>Summary (Contd.)</a:t>
            </a:r>
          </a:p>
        </p:txBody>
      </p:sp>
      <p:sp>
        <p:nvSpPr>
          <p:cNvPr id="26627" name="Content Placeholder 2"/>
          <p:cNvSpPr>
            <a:spLocks noGrp="1"/>
          </p:cNvSpPr>
          <p:nvPr>
            <p:ph idx="1"/>
          </p:nvPr>
        </p:nvSpPr>
        <p:spPr/>
        <p:txBody>
          <a:bodyPr/>
          <a:lstStyle/>
          <a:p>
            <a:r>
              <a:rPr lang="en-US" dirty="0" smtClean="0"/>
              <a:t>In a web application developed with Struts, you can load Spring’s application context by registering a Struts plug-in in addition to the servlet listener.</a:t>
            </a:r>
          </a:p>
        </p:txBody>
      </p:sp>
      <p:pic>
        <p:nvPicPr>
          <p:cNvPr id="26629" name="Picture 4" descr="summar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46482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4456355"/>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sz="3600" dirty="0" smtClean="0"/>
              <a:t>Source</a:t>
            </a:r>
          </a:p>
        </p:txBody>
      </p:sp>
      <p:sp>
        <p:nvSpPr>
          <p:cNvPr id="27652" name="Rectangle 3"/>
          <p:cNvSpPr>
            <a:spLocks noGrp="1" noChangeArrowheads="1"/>
          </p:cNvSpPr>
          <p:nvPr>
            <p:ph type="body" idx="1"/>
          </p:nvPr>
        </p:nvSpPr>
        <p:spPr/>
        <p:txBody>
          <a:bodyPr/>
          <a:lstStyle/>
          <a:p>
            <a:pPr eaLnBrk="1" hangingPunct="1"/>
            <a:r>
              <a:rPr lang="en-US" dirty="0" smtClean="0"/>
              <a:t>http://struts.sourceforge.net/struts-spring/index.html</a:t>
            </a:r>
          </a:p>
          <a:p>
            <a:pPr eaLnBrk="1" hangingPunct="1"/>
            <a:r>
              <a:rPr lang="en-US" dirty="0" smtClean="0"/>
              <a:t>http://static.springsource.org/spring/docs/3.0.x/javadoc-api/org/springframework/web/struts/</a:t>
            </a:r>
          </a:p>
        </p:txBody>
      </p:sp>
      <p:sp>
        <p:nvSpPr>
          <p:cNvPr id="27653" name="Text Box 4"/>
          <p:cNvSpPr txBox="1">
            <a:spLocks noChangeArrowheads="1"/>
          </p:cNvSpPr>
          <p:nvPr/>
        </p:nvSpPr>
        <p:spPr bwMode="auto">
          <a:xfrm>
            <a:off x="381000" y="52197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a:r>
              <a:rPr lang="en-US" sz="1400">
                <a:solidFill>
                  <a:schemeClr val="tx2"/>
                </a:solidFill>
              </a:rPr>
              <a:t>Disclaimer</a:t>
            </a:r>
            <a:r>
              <a:rPr lang="en-US" sz="1400" b="0"/>
              <a:t>: </a:t>
            </a:r>
            <a:r>
              <a:rPr lang="en-US" sz="1400" b="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pic>
        <p:nvPicPr>
          <p:cNvPr id="2765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655" name="Picture 6" descr="sour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048000"/>
            <a:ext cx="1690688"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503670"/>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rgbClr val="682252"/>
                </a:solidFill>
                <a:latin typeface="Myriad Pro" pitchFamily="34" charset="0"/>
                <a:cs typeface="Arial" pitchFamily="34" charset="0"/>
              </a:rPr>
              <a:t>Core Spring</a:t>
            </a:r>
            <a:endParaRPr lang="en-US" sz="2200" b="1" dirty="0">
              <a:solidFill>
                <a:srgbClr val="682252"/>
              </a:solidFill>
              <a:latin typeface="Myriad Pro" pitchFamily="34" charset="0"/>
              <a:cs typeface="Arial" pitchFamily="34" charset="0"/>
            </a:endParaRPr>
          </a:p>
        </p:txBody>
      </p:sp>
      <p:sp>
        <p:nvSpPr>
          <p:cNvPr id="3" name="Rectangle 2"/>
          <p:cNvSpPr/>
          <p:nvPr/>
        </p:nvSpPr>
        <p:spPr>
          <a:xfrm>
            <a:off x="0" y="28956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schemeClr val="bg1"/>
                </a:solidFill>
                <a:latin typeface="Cambria" pitchFamily="18" charset="0"/>
                <a:ea typeface="+mj-ea"/>
                <a:cs typeface="+mj-cs"/>
              </a:rPr>
              <a:t>You have successfully completed - </a:t>
            </a:r>
          </a:p>
          <a:p>
            <a:pPr lvl="1" fontAlgn="auto">
              <a:spcBef>
                <a:spcPts val="0"/>
              </a:spcBef>
              <a:spcAft>
                <a:spcPts val="0"/>
              </a:spcAft>
              <a:defRPr/>
            </a:pPr>
            <a:r>
              <a:rPr lang="en-US" sz="2400" dirty="0">
                <a:solidFill>
                  <a:schemeClr val="bg1"/>
                </a:solidFill>
                <a:latin typeface="Cambria" pitchFamily="18" charset="0"/>
                <a:ea typeface="+mj-ea"/>
                <a:cs typeface="+mj-cs"/>
              </a:rPr>
              <a:t>Spring Web</a:t>
            </a:r>
          </a:p>
        </p:txBody>
      </p:sp>
    </p:spTree>
    <p:extLst>
      <p:ext uri="{BB962C8B-B14F-4D97-AF65-F5344CB8AC3E}">
        <p14:creationId xmlns:p14="http://schemas.microsoft.com/office/powerpoint/2010/main" val="389125447"/>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363</a:t>
            </a:fld>
            <a:endParaRPr lang="en-US" dirty="0"/>
          </a:p>
        </p:txBody>
      </p:sp>
    </p:spTree>
    <p:extLst>
      <p:ext uri="{BB962C8B-B14F-4D97-AF65-F5344CB8AC3E}">
        <p14:creationId xmlns:p14="http://schemas.microsoft.com/office/powerpoint/2010/main" val="37829014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altLang="en-US" dirty="0">
                <a:solidFill>
                  <a:schemeClr val="tx1"/>
                </a:solidFill>
              </a:rPr>
              <a:t>Reference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47ED8886-DB3B-44F4-9A80-E6A224679F20}" type="slidenum">
              <a:rPr lang="en-US" smtClean="0"/>
              <a:pPr/>
              <a:t>364</a:t>
            </a:fld>
            <a:endParaRPr lang="en-US" dirty="0"/>
          </a:p>
        </p:txBody>
      </p:sp>
    </p:spTree>
    <p:extLst>
      <p:ext uri="{BB962C8B-B14F-4D97-AF65-F5344CB8AC3E}">
        <p14:creationId xmlns:p14="http://schemas.microsoft.com/office/powerpoint/2010/main" val="123903103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Log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365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30636861"/>
              </p:ext>
            </p:extLst>
          </p:nvPr>
        </p:nvGraphicFramePr>
        <p:xfrm>
          <a:off x="381000" y="1828800"/>
          <a:ext cx="8077200" cy="3657600"/>
        </p:xfrm>
        <a:graphic>
          <a:graphicData uri="http://schemas.openxmlformats.org/drawingml/2006/table">
            <a:tbl>
              <a:tblPr firstRow="1" bandRow="1">
                <a:tableStyleId>{5C22544A-7EE6-4342-B048-85BDC9FD1C3A}</a:tableStyleId>
              </a:tblPr>
              <a:tblGrid>
                <a:gridCol w="1615440"/>
                <a:gridCol w="1615440"/>
                <a:gridCol w="1615440"/>
                <a:gridCol w="1615440"/>
                <a:gridCol w="1615440"/>
              </a:tblGrid>
              <a:tr h="1143000">
                <a:tc>
                  <a:txBody>
                    <a:bodyPr/>
                    <a:lstStyle/>
                    <a:p>
                      <a:pPr algn="ctr"/>
                      <a:r>
                        <a:rPr lang="en-US" sz="2000" dirty="0" smtClean="0"/>
                        <a:t>VERSION NUMBER</a:t>
                      </a:r>
                      <a:endParaRPr lang="en-US" sz="2000" dirty="0"/>
                    </a:p>
                  </a:txBody>
                  <a:tcPr anchor="ctr">
                    <a:solidFill>
                      <a:schemeClr val="accent5">
                        <a:lumMod val="60000"/>
                        <a:lumOff val="40000"/>
                      </a:schemeClr>
                    </a:solidFill>
                  </a:tcPr>
                </a:tc>
                <a:tc gridSpan="4">
                  <a:txBody>
                    <a:bodyPr/>
                    <a:lstStyle/>
                    <a:p>
                      <a:pPr algn="ctr"/>
                      <a:r>
                        <a:rPr lang="en-US" sz="2000" dirty="0" smtClean="0"/>
                        <a:t>CHANGES MADE</a:t>
                      </a:r>
                      <a:endParaRPr lang="en-US" sz="2000" dirty="0"/>
                    </a:p>
                  </a:txBody>
                  <a:tcPr anchor="ctr">
                    <a:solidFill>
                      <a:schemeClr val="accent5">
                        <a:lumMod val="60000"/>
                        <a:lumOff val="4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800100">
                <a:tc rowSpan="2">
                  <a:txBody>
                    <a:bodyPr/>
                    <a:lstStyle/>
                    <a:p>
                      <a:pPr algn="ctr"/>
                      <a:endParaRPr lang="en-US" sz="2000" dirty="0"/>
                    </a:p>
                  </a:txBody>
                  <a:tcPr anchor="ctr">
                    <a:solidFill>
                      <a:schemeClr val="bg1">
                        <a:lumMod val="95000"/>
                      </a:schemeClr>
                    </a:solidFill>
                  </a:tcPr>
                </a:tc>
                <a:tc>
                  <a:txBody>
                    <a:bodyPr/>
                    <a:lstStyle/>
                    <a:p>
                      <a:pPr algn="ctr"/>
                      <a:r>
                        <a:rPr lang="en-US" sz="1800" dirty="0" smtClean="0"/>
                        <a:t>PAGE NO</a:t>
                      </a:r>
                      <a:endParaRPr lang="en-US" sz="1800" dirty="0"/>
                    </a:p>
                  </a:txBody>
                  <a:tcPr anchor="ctr">
                    <a:solidFill>
                      <a:srgbClr val="92D050"/>
                    </a:solidFill>
                  </a:tcPr>
                </a:tc>
                <a:tc>
                  <a:txBody>
                    <a:bodyPr/>
                    <a:lstStyle/>
                    <a:p>
                      <a:pPr algn="ctr"/>
                      <a:r>
                        <a:rPr lang="en-US" sz="1800" dirty="0" smtClean="0"/>
                        <a:t>CHANGED BY</a:t>
                      </a:r>
                      <a:endParaRPr lang="en-US" sz="1800" dirty="0"/>
                    </a:p>
                  </a:txBody>
                  <a:tcPr anchor="ctr">
                    <a:solidFill>
                      <a:srgbClr val="92D050"/>
                    </a:solidFill>
                  </a:tcPr>
                </a:tc>
                <a:tc>
                  <a:txBody>
                    <a:bodyPr/>
                    <a:lstStyle/>
                    <a:p>
                      <a:pPr algn="ctr"/>
                      <a:r>
                        <a:rPr lang="en-US" sz="1800" dirty="0" smtClean="0"/>
                        <a:t>EFFECTIVE DATE</a:t>
                      </a:r>
                      <a:endParaRPr lang="en-US" sz="1800" dirty="0"/>
                    </a:p>
                  </a:txBody>
                  <a:tcPr anchor="ctr">
                    <a:solidFill>
                      <a:srgbClr val="92D050"/>
                    </a:solidFill>
                  </a:tcPr>
                </a:tc>
                <a:tc>
                  <a:txBody>
                    <a:bodyPr/>
                    <a:lstStyle/>
                    <a:p>
                      <a:pPr algn="ctr"/>
                      <a:r>
                        <a:rPr lang="en-US" sz="1800" dirty="0" smtClean="0"/>
                        <a:t>CHANGES EFFECTED</a:t>
                      </a:r>
                      <a:endParaRPr lang="en-US" sz="1800" dirty="0"/>
                    </a:p>
                  </a:txBody>
                  <a:tcPr anchor="ctr">
                    <a:solidFill>
                      <a:srgbClr val="92D050"/>
                    </a:solidFill>
                  </a:tcPr>
                </a:tc>
              </a:tr>
              <a:tr h="1714500">
                <a:tc vMerge="1">
                  <a:txBody>
                    <a:bodyPr/>
                    <a:lstStyle/>
                    <a:p>
                      <a:endParaRPr lang="en-US" dirty="0"/>
                    </a:p>
                  </a:txBody>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r>
            </a:tbl>
          </a:graphicData>
        </a:graphic>
      </p:graphicFrame>
    </p:spTree>
    <p:extLst>
      <p:ext uri="{BB962C8B-B14F-4D97-AF65-F5344CB8AC3E}">
        <p14:creationId xmlns:p14="http://schemas.microsoft.com/office/powerpoint/2010/main" val="3011559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8686800" cy="4946650"/>
          </a:xfrm>
        </p:spPr>
        <p:txBody>
          <a:bodyPr/>
          <a:lstStyle/>
          <a:p>
            <a:r>
              <a:rPr lang="en-US" dirty="0" smtClean="0"/>
              <a:t>Fill in the blank with appropriate options:</a:t>
            </a:r>
          </a:p>
          <a:p>
            <a:pPr marL="914400" lvl="1" indent="-457200">
              <a:buFont typeface="+mj-lt"/>
              <a:buAutoNum type="arabicPeriod"/>
            </a:pPr>
            <a:r>
              <a:rPr lang="en-US" dirty="0" smtClean="0"/>
              <a:t>Spring is </a:t>
            </a:r>
            <a:r>
              <a:rPr lang="en-US" dirty="0"/>
              <a:t>a powerful Java application framework, used in a wide range of </a:t>
            </a:r>
            <a:r>
              <a:rPr lang="en-US" dirty="0" smtClean="0"/>
              <a:t>________.</a:t>
            </a:r>
          </a:p>
          <a:p>
            <a:pPr marL="914400" lvl="1" indent="-457200">
              <a:buFont typeface="+mj-lt"/>
              <a:buAutoNum type="arabicPeriod"/>
            </a:pPr>
            <a:r>
              <a:rPr lang="en-US" dirty="0" smtClean="0"/>
              <a:t>It </a:t>
            </a:r>
            <a:r>
              <a:rPr lang="en-US" dirty="0"/>
              <a:t>provides </a:t>
            </a:r>
            <a:r>
              <a:rPr lang="en-US" dirty="0" smtClean="0"/>
              <a:t>___________ </a:t>
            </a:r>
            <a:r>
              <a:rPr lang="en-US" dirty="0"/>
              <a:t>to Plain Old Java Objects (POJOs</a:t>
            </a:r>
            <a:r>
              <a:rPr lang="en-US" dirty="0" smtClean="0"/>
              <a:t>).</a:t>
            </a:r>
          </a:p>
          <a:p>
            <a:pPr lvl="2">
              <a:buFont typeface="Arial" pitchFamily="34" charset="0"/>
              <a:buChar char="–"/>
              <a:defRPr/>
            </a:pPr>
            <a:r>
              <a:rPr lang="en-US" sz="2200" dirty="0"/>
              <a:t>Type in your response in the chat window.</a:t>
            </a:r>
          </a:p>
          <a:p>
            <a:pPr lvl="2">
              <a:buFont typeface="Arial" pitchFamily="34" charset="0"/>
              <a:buChar char="–"/>
              <a:defRPr/>
            </a:pPr>
            <a:r>
              <a:rPr lang="en-US" sz="2200" dirty="0"/>
              <a:t>When asked, submit your response.</a:t>
            </a:r>
          </a:p>
          <a:p>
            <a:pPr lvl="2">
              <a:buFont typeface="Arial" pitchFamily="34" charset="0"/>
              <a:buChar char="–"/>
              <a:defRPr/>
            </a:pPr>
            <a:r>
              <a:rPr lang="en-US" sz="2200" dirty="0"/>
              <a:t>Begin now.</a:t>
            </a:r>
          </a:p>
          <a:p>
            <a:pPr marL="914400" lvl="1" indent="-457200">
              <a:buFont typeface="+mj-lt"/>
              <a:buAutoNum type="arabicPeriod"/>
            </a:pPr>
            <a:endParaRPr dirty="0"/>
          </a:p>
        </p:txBody>
      </p:sp>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Icebreaker Activity</a:t>
            </a:r>
            <a:endParaRPr lang="en-US" sz="3400" dirty="0">
              <a:solidFill>
                <a:schemeClr val="tx2">
                  <a:lumMod val="75000"/>
                </a:schemeClr>
              </a:solidFill>
            </a:endParaRPr>
          </a:p>
        </p:txBody>
      </p:sp>
      <p:pic>
        <p:nvPicPr>
          <p:cNvPr id="2050" name="Picture 2" descr="C:\Documents and Settings\148282\Desktop\Icebreaker-Activity.png"/>
          <p:cNvPicPr>
            <a:picLocks noChangeAspect="1" noChangeArrowheads="1"/>
          </p:cNvPicPr>
          <p:nvPr/>
        </p:nvPicPr>
        <p:blipFill>
          <a:blip r:embed="rId3" cstate="print"/>
          <a:srcRect/>
          <a:stretch>
            <a:fillRect/>
          </a:stretch>
        </p:blipFill>
        <p:spPr bwMode="auto">
          <a:xfrm>
            <a:off x="7162800" y="304800"/>
            <a:ext cx="1524000" cy="960073"/>
          </a:xfrm>
          <a:prstGeom prst="rect">
            <a:avLst/>
          </a:prstGeom>
          <a:noFill/>
          <a:effectLst>
            <a:outerShdw blurRad="50800" dist="38100" dir="5400000" algn="t" rotWithShape="0">
              <a:prstClr val="black">
                <a:alpha val="40000"/>
              </a:prstClr>
            </a:outerShdw>
          </a:effectLst>
        </p:spPr>
      </p:pic>
      <p:sp>
        <p:nvSpPr>
          <p:cNvPr id="7"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37</a:t>
            </a:fld>
            <a:endParaRPr lang="en-US" sz="1400" dirty="0"/>
          </a:p>
        </p:txBody>
      </p:sp>
    </p:spTree>
    <p:extLst>
      <p:ext uri="{BB962C8B-B14F-4D97-AF65-F5344CB8AC3E}">
        <p14:creationId xmlns:p14="http://schemas.microsoft.com/office/powerpoint/2010/main" val="7564903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371600" y="76200"/>
            <a:ext cx="7543800" cy="1143000"/>
          </a:xfrm>
        </p:spPr>
        <p:txBody>
          <a:bodyPr/>
          <a:lstStyle/>
          <a:p>
            <a:r>
              <a:rPr lang="en-US" altLang="en-US" sz="3600" dirty="0"/>
              <a:t>Spring </a:t>
            </a:r>
            <a:r>
              <a:rPr lang="en-US" altLang="en-US" sz="3600" dirty="0" err="1" smtClean="0"/>
              <a:t>IoC</a:t>
            </a:r>
            <a:r>
              <a:rPr lang="en-US" altLang="en-US" sz="3600" dirty="0" smtClean="0"/>
              <a:t>: </a:t>
            </a:r>
            <a:r>
              <a:rPr lang="en-US" sz="3600" dirty="0" smtClean="0"/>
              <a:t>Overview</a:t>
            </a:r>
            <a:endParaRPr lang="en-US" sz="3600" dirty="0"/>
          </a:p>
        </p:txBody>
      </p:sp>
      <p:sp>
        <p:nvSpPr>
          <p:cNvPr id="6148" name="Rectangle 3"/>
          <p:cNvSpPr>
            <a:spLocks noGrp="1" noChangeArrowheads="1"/>
          </p:cNvSpPr>
          <p:nvPr>
            <p:ph idx="1"/>
          </p:nvPr>
        </p:nvSpPr>
        <p:spPr>
          <a:xfrm>
            <a:off x="228600" y="1447800"/>
            <a:ext cx="8686800" cy="4946650"/>
          </a:xfrm>
        </p:spPr>
        <p:txBody>
          <a:bodyPr/>
          <a:lstStyle/>
          <a:p>
            <a:pPr eaLnBrk="1" hangingPunct="1">
              <a:defRPr/>
            </a:pPr>
            <a:r>
              <a:rPr lang="en-US" dirty="0" smtClean="0">
                <a:ea typeface="+mn-ea"/>
                <a:cs typeface="+mn-cs"/>
              </a:rPr>
              <a:t>A typical enterprise application does not consist of a single object (or bean in the Spring parlance). Even the simplest application has few objects that work together to present what the end-user sees as a coherent application.</a:t>
            </a:r>
          </a:p>
          <a:p>
            <a:pPr marL="342900" lvl="1" indent="-342900">
              <a:buFont typeface="Arial" charset="0"/>
              <a:buChar char="•"/>
              <a:defRPr/>
            </a:pPr>
            <a:r>
              <a:rPr lang="en-US" sz="2600" dirty="0" smtClean="0"/>
              <a:t>Inversion </a:t>
            </a:r>
            <a:r>
              <a:rPr lang="en-US" sz="2600" dirty="0"/>
              <a:t>of </a:t>
            </a:r>
            <a:r>
              <a:rPr lang="en-US" sz="2600" dirty="0" smtClean="0"/>
              <a:t>Control(</a:t>
            </a:r>
            <a:r>
              <a:rPr lang="en-US" sz="2600" dirty="0" err="1" smtClean="0"/>
              <a:t>IoC</a:t>
            </a:r>
            <a:r>
              <a:rPr lang="en-US" sz="2600" dirty="0" smtClean="0"/>
              <a:t>) </a:t>
            </a:r>
            <a:r>
              <a:rPr lang="en-US" sz="2600" dirty="0"/>
              <a:t>is a design pattern in which the control of the main execution is transferred from application code to the framework code.</a:t>
            </a:r>
          </a:p>
          <a:p>
            <a:pPr marL="342900" lvl="1" indent="-342900">
              <a:buFont typeface="Arial" charset="0"/>
              <a:buChar char="•"/>
              <a:defRPr/>
            </a:pPr>
            <a:r>
              <a:rPr lang="en-US" sz="2600" dirty="0"/>
              <a:t>Dependency Injection is a form of </a:t>
            </a:r>
            <a:r>
              <a:rPr lang="en-US" sz="2600" dirty="0" err="1"/>
              <a:t>IoC</a:t>
            </a:r>
            <a:r>
              <a:rPr lang="en-US" sz="2600" dirty="0"/>
              <a:t> where the objects are passively given their dependencies instead of objects themselves looking up/creating their </a:t>
            </a:r>
            <a:r>
              <a:rPr lang="en-US" sz="2600" dirty="0" smtClean="0"/>
              <a:t>dependencies.</a:t>
            </a:r>
            <a:endParaRPr lang="en-US" sz="2600" dirty="0"/>
          </a:p>
        </p:txBody>
      </p:sp>
      <p:sp>
        <p:nvSpPr>
          <p:cNvPr id="5"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38</a:t>
            </a:fld>
            <a:endParaRPr lang="en-US" sz="1400" dirty="0"/>
          </a:p>
        </p:txBody>
      </p:sp>
    </p:spTree>
    <p:extLst>
      <p:ext uri="{BB962C8B-B14F-4D97-AF65-F5344CB8AC3E}">
        <p14:creationId xmlns:p14="http://schemas.microsoft.com/office/powerpoint/2010/main" val="2492713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en-US" sz="3600" dirty="0"/>
              <a:t>Spring </a:t>
            </a:r>
            <a:r>
              <a:rPr lang="en-US" altLang="en-US" sz="3600" dirty="0" err="1" smtClean="0"/>
              <a:t>IoC:</a:t>
            </a:r>
            <a:r>
              <a:rPr lang="en-US" sz="3600" dirty="0" err="1" smtClean="0"/>
              <a:t>Overview</a:t>
            </a:r>
            <a:r>
              <a:rPr lang="en-US" sz="3600" dirty="0" smtClean="0"/>
              <a:t> (Contd.)</a:t>
            </a:r>
          </a:p>
        </p:txBody>
      </p:sp>
      <p:sp>
        <p:nvSpPr>
          <p:cNvPr id="6148" name="Rectangle 3"/>
          <p:cNvSpPr>
            <a:spLocks noGrp="1" noChangeArrowheads="1"/>
          </p:cNvSpPr>
          <p:nvPr>
            <p:ph idx="1"/>
          </p:nvPr>
        </p:nvSpPr>
        <p:spPr>
          <a:xfrm>
            <a:off x="228600" y="1447800"/>
            <a:ext cx="8686800" cy="4946650"/>
          </a:xfrm>
        </p:spPr>
        <p:txBody>
          <a:bodyPr/>
          <a:lstStyle/>
          <a:p>
            <a:pPr>
              <a:defRPr/>
            </a:pPr>
            <a:r>
              <a:rPr lang="en-US" dirty="0" smtClean="0"/>
              <a:t>Code is cleaner with the IoC principle and decoupling is more effective when objects are provided with their dependencies.</a:t>
            </a:r>
          </a:p>
          <a:p>
            <a:pPr>
              <a:defRPr/>
            </a:pPr>
            <a:r>
              <a:rPr lang="en-US" dirty="0" smtClean="0"/>
              <a:t>Your classes become easier to test, in particular when the dependencies are on interfaces or abstract base classes, which allow for stub or mock implementations to be used in unit tests.</a:t>
            </a:r>
          </a:p>
        </p:txBody>
      </p:sp>
      <p:sp>
        <p:nvSpPr>
          <p:cNvPr id="5"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39</a:t>
            </a:fld>
            <a:endParaRPr lang="en-US" sz="1400" dirty="0"/>
          </a:p>
        </p:txBody>
      </p:sp>
    </p:spTree>
    <p:extLst>
      <p:ext uri="{BB962C8B-B14F-4D97-AF65-F5344CB8AC3E}">
        <p14:creationId xmlns:p14="http://schemas.microsoft.com/office/powerpoint/2010/main" val="2801998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Session Plan</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47ED8886-DB3B-44F4-9A80-E6A224679F20}" type="slidenum">
              <a:rPr lang="en-US" smtClean="0"/>
              <a:pPr/>
              <a:t>4</a:t>
            </a:fld>
            <a:endParaRPr lang="en-US" dirty="0"/>
          </a:p>
        </p:txBody>
      </p:sp>
    </p:spTree>
    <p:extLst>
      <p:ext uri="{BB962C8B-B14F-4D97-AF65-F5344CB8AC3E}">
        <p14:creationId xmlns:p14="http://schemas.microsoft.com/office/powerpoint/2010/main" val="2013974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sz="3600" dirty="0" smtClean="0"/>
              <a:t>Spring </a:t>
            </a:r>
            <a:r>
              <a:rPr lang="en-US" sz="3600" dirty="0" err="1" smtClean="0"/>
              <a:t>IoC</a:t>
            </a:r>
            <a:r>
              <a:rPr lang="en-US" sz="3600" dirty="0" smtClean="0"/>
              <a:t>: Objectives</a:t>
            </a:r>
          </a:p>
        </p:txBody>
      </p:sp>
      <p:sp>
        <p:nvSpPr>
          <p:cNvPr id="7172" name="Rectangle 3"/>
          <p:cNvSpPr>
            <a:spLocks noGrp="1" noChangeArrowheads="1"/>
          </p:cNvSpPr>
          <p:nvPr>
            <p:ph type="body" idx="1"/>
          </p:nvPr>
        </p:nvSpPr>
        <p:spPr>
          <a:xfrm>
            <a:off x="76200" y="1454150"/>
            <a:ext cx="8686800" cy="4946650"/>
          </a:xfrm>
        </p:spPr>
        <p:txBody>
          <a:bodyPr/>
          <a:lstStyle/>
          <a:p>
            <a:pPr eaLnBrk="1" hangingPunct="1"/>
            <a:r>
              <a:rPr lang="en-US" dirty="0" smtClean="0"/>
              <a:t>After completing this chapter you will be able to:</a:t>
            </a:r>
          </a:p>
          <a:p>
            <a:pPr lvl="1" eaLnBrk="1" hangingPunct="1"/>
            <a:r>
              <a:rPr lang="en-US" dirty="0" smtClean="0"/>
              <a:t>Identify how to instantiate Spring </a:t>
            </a:r>
            <a:r>
              <a:rPr lang="en-US" dirty="0" err="1" smtClean="0"/>
              <a:t>IoC</a:t>
            </a:r>
            <a:r>
              <a:rPr lang="en-US" dirty="0" smtClean="0"/>
              <a:t> container.</a:t>
            </a:r>
          </a:p>
          <a:p>
            <a:pPr lvl="1" eaLnBrk="1" hangingPunct="1"/>
            <a:r>
              <a:rPr lang="en-US" dirty="0" smtClean="0"/>
              <a:t>Implement Spring DI (Dependency Injection).</a:t>
            </a:r>
          </a:p>
          <a:p>
            <a:pPr lvl="1" eaLnBrk="1" hangingPunct="1"/>
            <a:r>
              <a:rPr lang="en-US" dirty="0" smtClean="0"/>
              <a:t>Identify how to inject collections in to beans.</a:t>
            </a:r>
          </a:p>
          <a:p>
            <a:pPr lvl="1" eaLnBrk="1" hangingPunct="1"/>
            <a:r>
              <a:rPr lang="en-US" dirty="0" smtClean="0"/>
              <a:t>Perform dependency check within beans.</a:t>
            </a:r>
          </a:p>
          <a:p>
            <a:pPr lvl="1" eaLnBrk="1" hangingPunct="1"/>
            <a:r>
              <a:rPr lang="en-US" dirty="0" smtClean="0"/>
              <a:t>Implement how to do </a:t>
            </a:r>
            <a:r>
              <a:rPr lang="en-US" dirty="0" err="1" smtClean="0"/>
              <a:t>autowiring</a:t>
            </a:r>
            <a:r>
              <a:rPr lang="en-US" dirty="0" smtClean="0"/>
              <a:t>.</a:t>
            </a:r>
          </a:p>
          <a:p>
            <a:pPr lvl="1" eaLnBrk="1" hangingPunct="1"/>
            <a:r>
              <a:rPr lang="en-US" dirty="0" smtClean="0"/>
              <a:t>Implement Bean inheritance.</a:t>
            </a:r>
          </a:p>
          <a:p>
            <a:pPr lvl="1" eaLnBrk="1" hangingPunct="1"/>
            <a:r>
              <a:rPr lang="en-US" dirty="0" smtClean="0"/>
              <a:t>Perform automatic scanning of components.</a:t>
            </a:r>
          </a:p>
          <a:p>
            <a:pPr lvl="1" eaLnBrk="1" hangingPunct="1"/>
            <a:r>
              <a:rPr lang="en-US" dirty="0" smtClean="0"/>
              <a:t>Identify different Bean scopes.</a:t>
            </a:r>
          </a:p>
          <a:p>
            <a:pPr lvl="1" eaLnBrk="1" hangingPunct="1"/>
            <a:r>
              <a:rPr lang="en-US" dirty="0" smtClean="0"/>
              <a:t>Recognize Bean Inheritance.</a:t>
            </a:r>
          </a:p>
          <a:p>
            <a:pPr lvl="1" eaLnBrk="1" hangingPunct="1"/>
            <a:r>
              <a:rPr lang="en-US" dirty="0" smtClean="0"/>
              <a:t>Identify how to externalize bean configuration.</a:t>
            </a:r>
          </a:p>
          <a:p>
            <a:pPr lvl="1" eaLnBrk="1" hangingPunct="1"/>
            <a:endParaRPr lang="en-US" dirty="0" smtClean="0"/>
          </a:p>
        </p:txBody>
      </p:sp>
      <p:pic>
        <p:nvPicPr>
          <p:cNvPr id="7173" name="Picture 5" descr="objectives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124200"/>
            <a:ext cx="2590800"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40</a:t>
            </a:fld>
            <a:endParaRPr lang="en-US" sz="1400" dirty="0"/>
          </a:p>
        </p:txBody>
      </p:sp>
    </p:spTree>
    <p:extLst>
      <p:ext uri="{BB962C8B-B14F-4D97-AF65-F5344CB8AC3E}">
        <p14:creationId xmlns:p14="http://schemas.microsoft.com/office/powerpoint/2010/main" val="34703443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371600" y="76200"/>
            <a:ext cx="7543800" cy="1143000"/>
          </a:xfrm>
        </p:spPr>
        <p:txBody>
          <a:bodyPr/>
          <a:lstStyle/>
          <a:p>
            <a:r>
              <a:rPr lang="en-US" dirty="0" smtClean="0"/>
              <a:t>Spring </a:t>
            </a:r>
            <a:r>
              <a:rPr lang="en-US" dirty="0" err="1" smtClean="0"/>
              <a:t>IoC</a:t>
            </a:r>
            <a:r>
              <a:rPr lang="en-US" dirty="0" smtClean="0"/>
              <a:t>: Do You Know</a:t>
            </a:r>
          </a:p>
        </p:txBody>
      </p:sp>
      <p:sp>
        <p:nvSpPr>
          <p:cNvPr id="2" name="Content Placeholder 1"/>
          <p:cNvSpPr>
            <a:spLocks noGrp="1"/>
          </p:cNvSpPr>
          <p:nvPr>
            <p:ph idx="1"/>
          </p:nvPr>
        </p:nvSpPr>
        <p:spPr>
          <a:xfrm>
            <a:off x="228600" y="1447800"/>
            <a:ext cx="8686800" cy="4946650"/>
          </a:xfrm>
        </p:spPr>
        <p:txBody>
          <a:bodyPr/>
          <a:lstStyle/>
          <a:p>
            <a:r>
              <a:rPr lang="en-US" dirty="0" smtClean="0"/>
              <a:t>Name some of the frameworks that support Dependency Injection.</a:t>
            </a:r>
          </a:p>
          <a:p>
            <a:pPr lvl="1">
              <a:defRPr/>
            </a:pPr>
            <a:r>
              <a:rPr lang="en-US" dirty="0"/>
              <a:t>Type in your response in the chat window.</a:t>
            </a:r>
          </a:p>
          <a:p>
            <a:pPr lvl="1">
              <a:defRPr/>
            </a:pPr>
            <a:r>
              <a:rPr lang="en-US" dirty="0"/>
              <a:t>When asked, submit your response.</a:t>
            </a:r>
          </a:p>
          <a:p>
            <a:pPr lvl="1">
              <a:defRPr/>
            </a:pPr>
            <a:r>
              <a:rPr lang="en-US" dirty="0"/>
              <a:t>Begin now.</a:t>
            </a:r>
          </a:p>
          <a:p>
            <a:endParaRPr lang="en-US" dirty="0"/>
          </a:p>
        </p:txBody>
      </p:sp>
      <p:pic>
        <p:nvPicPr>
          <p:cNvPr id="8197" name="Picture 5" descr="do you kno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229100"/>
            <a:ext cx="1371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41</a:t>
            </a:fld>
            <a:endParaRPr lang="en-US" sz="1400" dirty="0"/>
          </a:p>
        </p:txBody>
      </p:sp>
    </p:spTree>
    <p:extLst>
      <p:ext uri="{BB962C8B-B14F-4D97-AF65-F5344CB8AC3E}">
        <p14:creationId xmlns:p14="http://schemas.microsoft.com/office/powerpoint/2010/main" val="3068336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Inversion of Control</a:t>
            </a:r>
          </a:p>
        </p:txBody>
      </p:sp>
      <p:sp>
        <p:nvSpPr>
          <p:cNvPr id="9219" name="Content Placeholder 2"/>
          <p:cNvSpPr>
            <a:spLocks noGrp="1"/>
          </p:cNvSpPr>
          <p:nvPr>
            <p:ph idx="1"/>
          </p:nvPr>
        </p:nvSpPr>
        <p:spPr>
          <a:xfrm>
            <a:off x="228600" y="1447800"/>
            <a:ext cx="8686800" cy="4946650"/>
          </a:xfrm>
        </p:spPr>
        <p:txBody>
          <a:bodyPr/>
          <a:lstStyle/>
          <a:p>
            <a:r>
              <a:rPr lang="en-US" dirty="0" smtClean="0"/>
              <a:t>One of the key themes of the Spring Framework is </a:t>
            </a:r>
            <a:r>
              <a:rPr lang="en-US" i="1" dirty="0" smtClean="0"/>
              <a:t>inversion of control</a:t>
            </a:r>
            <a:r>
              <a:rPr lang="en-US" dirty="0" smtClean="0"/>
              <a:t>. </a:t>
            </a:r>
          </a:p>
          <a:p>
            <a:r>
              <a:rPr lang="en-US" dirty="0" smtClean="0"/>
              <a:t>In its broadest sense, this means that the framework handles responsibilities on behalf of the components that are managed within its context. </a:t>
            </a:r>
          </a:p>
          <a:p>
            <a:r>
              <a:rPr lang="en-US" dirty="0" smtClean="0"/>
              <a:t>The components themselves are simplified since they are relieved of those responsibilities.</a:t>
            </a:r>
          </a:p>
          <a:p>
            <a:pPr>
              <a:buFont typeface="Wingdings" pitchFamily="2" charset="2"/>
              <a:buNone/>
            </a:pPr>
            <a:endParaRPr lang="en-US" dirty="0" smtClean="0"/>
          </a:p>
        </p:txBody>
      </p:sp>
      <p:sp>
        <p:nvSpPr>
          <p:cNvPr id="5"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42</a:t>
            </a:fld>
            <a:endParaRPr lang="en-US" sz="1400" dirty="0"/>
          </a:p>
        </p:txBody>
      </p:sp>
    </p:spTree>
    <p:extLst>
      <p:ext uri="{BB962C8B-B14F-4D97-AF65-F5344CB8AC3E}">
        <p14:creationId xmlns:p14="http://schemas.microsoft.com/office/powerpoint/2010/main" val="2133111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Inversion of Control (Contd.)</a:t>
            </a:r>
          </a:p>
        </p:txBody>
      </p:sp>
      <p:sp>
        <p:nvSpPr>
          <p:cNvPr id="10243" name="Content Placeholder 2"/>
          <p:cNvSpPr>
            <a:spLocks noGrp="1"/>
          </p:cNvSpPr>
          <p:nvPr>
            <p:ph idx="1"/>
          </p:nvPr>
        </p:nvSpPr>
        <p:spPr>
          <a:xfrm>
            <a:off x="228600" y="1447800"/>
            <a:ext cx="8686800" cy="4946650"/>
          </a:xfrm>
        </p:spPr>
        <p:txBody>
          <a:bodyPr/>
          <a:lstStyle/>
          <a:p>
            <a:r>
              <a:rPr lang="en-US" dirty="0" smtClean="0"/>
              <a:t>For example, </a:t>
            </a:r>
            <a:r>
              <a:rPr lang="en-US" i="1" dirty="0" smtClean="0"/>
              <a:t>dependency injection</a:t>
            </a:r>
            <a:r>
              <a:rPr lang="en-US" dirty="0" smtClean="0"/>
              <a:t> relieves the components of the responsibility of locating or creating their dependencies. </a:t>
            </a:r>
          </a:p>
          <a:p>
            <a:r>
              <a:rPr lang="en-US" dirty="0" smtClean="0"/>
              <a:t>Likewise, </a:t>
            </a:r>
            <a:r>
              <a:rPr lang="en-US" i="1" dirty="0" smtClean="0"/>
              <a:t>aspect-oriented programming</a:t>
            </a:r>
            <a:r>
              <a:rPr lang="en-US" dirty="0" smtClean="0"/>
              <a:t> relieves business components of generic cross-cutting concerns by modularizing them into reusable aspects. </a:t>
            </a:r>
          </a:p>
          <a:p>
            <a:r>
              <a:rPr lang="en-US" dirty="0" smtClean="0"/>
              <a:t>In each case, the end result is a system that is easier to test, understand, maintain, and extend. </a:t>
            </a:r>
          </a:p>
          <a:p>
            <a:pPr>
              <a:buFont typeface="Wingdings" pitchFamily="2" charset="2"/>
              <a:buNone/>
            </a:pPr>
            <a:endParaRPr lang="en-US" dirty="0" smtClean="0"/>
          </a:p>
        </p:txBody>
      </p:sp>
      <p:sp>
        <p:nvSpPr>
          <p:cNvPr id="5"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43</a:t>
            </a:fld>
            <a:endParaRPr lang="en-US" sz="1400" dirty="0"/>
          </a:p>
        </p:txBody>
      </p:sp>
    </p:spTree>
    <p:extLst>
      <p:ext uri="{BB962C8B-B14F-4D97-AF65-F5344CB8AC3E}">
        <p14:creationId xmlns:p14="http://schemas.microsoft.com/office/powerpoint/2010/main" val="37463564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sz="3600" smtClean="0"/>
              <a:t>Spring Beans</a:t>
            </a:r>
          </a:p>
        </p:txBody>
      </p:sp>
      <p:sp>
        <p:nvSpPr>
          <p:cNvPr id="6" name="Text Box 4"/>
          <p:cNvSpPr txBox="1">
            <a:spLocks noChangeArrowheads="1"/>
          </p:cNvSpPr>
          <p:nvPr/>
        </p:nvSpPr>
        <p:spPr bwMode="auto">
          <a:xfrm>
            <a:off x="457200" y="1905000"/>
            <a:ext cx="8382000" cy="2308324"/>
          </a:xfrm>
          <a:prstGeom prst="rect">
            <a:avLst/>
          </a:prstGeom>
          <a:ln w="28575">
            <a:solidFill>
              <a:schemeClr val="tx1"/>
            </a:solidFill>
            <a:miter lim="800000"/>
            <a:headEnd/>
            <a:tailEnd/>
          </a:ln>
          <a:effectLst>
            <a:outerShdw blurRad="50800" dist="38100" dir="5400000" algn="t" rotWithShape="0">
              <a:prstClr val="black">
                <a:alpha val="40000"/>
              </a:prstClr>
            </a:outerShdw>
          </a:effectLst>
          <a:scene3d>
            <a:camera prst="orthographicFront"/>
            <a:lightRig rig="threePt" dir="t"/>
          </a:scene3d>
          <a:sp3d>
            <a:bevelT w="152400" h="50800" prst="softRound"/>
          </a:sp3d>
        </p:spPr>
        <p:style>
          <a:lnRef idx="0">
            <a:scrgbClr r="0" g="0" b="0"/>
          </a:lnRef>
          <a:fillRef idx="1001">
            <a:schemeClr val="lt2"/>
          </a:fillRef>
          <a:effectRef idx="0">
            <a:scrgbClr r="0" g="0" b="0"/>
          </a:effectRef>
          <a:fontRef idx="major"/>
        </p:style>
        <p:txBody>
          <a:bodyPr wrap="square">
            <a:spAutoFit/>
          </a:bodyPr>
          <a:lstStyle/>
          <a:p>
            <a:pPr>
              <a:defRPr/>
            </a:pPr>
            <a:r>
              <a:rPr lang="en-GB" sz="4800" dirty="0">
                <a:solidFill>
                  <a:srgbClr val="FF0000"/>
                </a:solidFill>
              </a:rPr>
              <a:t>Java objects that </a:t>
            </a:r>
            <a:r>
              <a:rPr lang="en-GB" sz="4800" dirty="0" smtClean="0">
                <a:solidFill>
                  <a:srgbClr val="FF0000"/>
                </a:solidFill>
              </a:rPr>
              <a:t>are managed </a:t>
            </a:r>
            <a:r>
              <a:rPr lang="en-GB" sz="4800" dirty="0">
                <a:solidFill>
                  <a:srgbClr val="FF0000"/>
                </a:solidFill>
              </a:rPr>
              <a:t>by the Spring IoC container</a:t>
            </a:r>
            <a:r>
              <a:rPr lang="en-US" sz="4800" dirty="0">
                <a:solidFill>
                  <a:srgbClr val="FF0000"/>
                </a:solidFill>
              </a:rPr>
              <a:t> </a:t>
            </a:r>
            <a:r>
              <a:rPr lang="en-GB" sz="4800" dirty="0">
                <a:solidFill>
                  <a:srgbClr val="FF0000"/>
                </a:solidFill>
              </a:rPr>
              <a:t>are referred to as  “beans”</a:t>
            </a:r>
          </a:p>
        </p:txBody>
      </p:sp>
      <p:sp>
        <p:nvSpPr>
          <p:cNvPr id="7" name="Rectangle 6"/>
          <p:cNvSpPr/>
          <p:nvPr/>
        </p:nvSpPr>
        <p:spPr>
          <a:xfrm>
            <a:off x="304800" y="4648200"/>
            <a:ext cx="8534400" cy="646113"/>
          </a:xfrm>
          <a:prstGeom prst="rect">
            <a:avLst/>
          </a:prstGeom>
        </p:spPr>
        <p:txBody>
          <a:bodyPr>
            <a:spAutoFit/>
          </a:bodyPr>
          <a:lstStyle/>
          <a:p>
            <a:pPr algn="ctr">
              <a:defRPr/>
            </a:pPr>
            <a:r>
              <a:rPr lang="en-US" b="1" kern="0" dirty="0">
                <a:latin typeface="+mn-lt"/>
              </a:rPr>
              <a:t>Bean examples – DAO, Datasource, Transaction Manager,     		             Persistence Manager, Service objects etc</a:t>
            </a:r>
          </a:p>
        </p:txBody>
      </p:sp>
      <p:pic>
        <p:nvPicPr>
          <p:cNvPr id="11272" name="Picture 8" descr="bean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419600"/>
            <a:ext cx="1905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44</a:t>
            </a:fld>
            <a:endParaRPr lang="en-US" sz="1400" dirty="0"/>
          </a:p>
        </p:txBody>
      </p:sp>
    </p:spTree>
    <p:extLst>
      <p:ext uri="{BB962C8B-B14F-4D97-AF65-F5344CB8AC3E}">
        <p14:creationId xmlns:p14="http://schemas.microsoft.com/office/powerpoint/2010/main" val="17233173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447800" y="228600"/>
            <a:ext cx="6858000" cy="533400"/>
          </a:xfrm>
        </p:spPr>
        <p:txBody>
          <a:bodyPr/>
          <a:lstStyle/>
          <a:p>
            <a:r>
              <a:rPr lang="en-US" sz="3600" smtClean="0"/>
              <a:t>Spring IoC Container</a:t>
            </a:r>
          </a:p>
        </p:txBody>
      </p:sp>
      <p:sp>
        <p:nvSpPr>
          <p:cNvPr id="8" name="Rounded Rectangle 7"/>
          <p:cNvSpPr/>
          <p:nvPr/>
        </p:nvSpPr>
        <p:spPr bwMode="auto">
          <a:xfrm>
            <a:off x="2057400" y="1752600"/>
            <a:ext cx="5105400" cy="762000"/>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38100" dir="16200000" rotWithShape="0">
              <a:prstClr val="black">
                <a:alpha val="40000"/>
              </a:prstClr>
            </a:outerShdw>
          </a:effectLst>
          <a:scene3d>
            <a:camera prst="orthographicFront"/>
            <a:lightRig rig="threePt" dir="t"/>
          </a:scene3d>
          <a:sp3d>
            <a:bevelT/>
          </a:sp3d>
        </p:spPr>
        <p:txBody>
          <a:bodyPr/>
          <a:lstStyle/>
          <a:p>
            <a:pPr>
              <a:defRPr/>
            </a:pPr>
            <a:r>
              <a:rPr lang="en-US" sz="3600" dirty="0" err="1">
                <a:latin typeface="+mn-lt"/>
              </a:rPr>
              <a:t>BeanFactory</a:t>
            </a:r>
            <a:endParaRPr lang="en-US" sz="3600" dirty="0">
              <a:latin typeface="+mn-lt"/>
            </a:endParaRPr>
          </a:p>
        </p:txBody>
      </p:sp>
      <p:sp>
        <p:nvSpPr>
          <p:cNvPr id="9" name="Rounded Rectangle 8"/>
          <p:cNvSpPr/>
          <p:nvPr/>
        </p:nvSpPr>
        <p:spPr bwMode="auto">
          <a:xfrm>
            <a:off x="2057400" y="3581400"/>
            <a:ext cx="5105400" cy="762000"/>
          </a:xfrm>
          <a:prstGeom prst="roundRect">
            <a:avLst/>
          </a:prstGeom>
          <a:solidFill>
            <a:srgbClr val="FFC000"/>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r>
              <a:rPr lang="en-US" sz="3600" dirty="0">
                <a:latin typeface="+mn-lt"/>
              </a:rPr>
              <a:t>ApplicationContext</a:t>
            </a:r>
          </a:p>
        </p:txBody>
      </p:sp>
      <p:cxnSp>
        <p:nvCxnSpPr>
          <p:cNvPr id="12298" name="Straight Arrow Connector 14"/>
          <p:cNvCxnSpPr>
            <a:cxnSpLocks noChangeShapeType="1"/>
          </p:cNvCxnSpPr>
          <p:nvPr/>
        </p:nvCxnSpPr>
        <p:spPr bwMode="auto">
          <a:xfrm rot="5400000" flipH="1" flipV="1">
            <a:off x="4076701" y="3048000"/>
            <a:ext cx="1066800" cy="3175"/>
          </a:xfrm>
          <a:prstGeom prst="straightConnector1">
            <a:avLst/>
          </a:prstGeom>
          <a:noFill/>
          <a:ln w="76200"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2299" name="Picture 10" descr="Contain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800600"/>
            <a:ext cx="27432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45</a:t>
            </a:fld>
            <a:endParaRPr lang="en-US" sz="1400" dirty="0"/>
          </a:p>
        </p:txBody>
      </p:sp>
    </p:spTree>
    <p:extLst>
      <p:ext uri="{BB962C8B-B14F-4D97-AF65-F5344CB8AC3E}">
        <p14:creationId xmlns:p14="http://schemas.microsoft.com/office/powerpoint/2010/main" val="3333669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371600" y="0"/>
            <a:ext cx="6858000" cy="1219200"/>
          </a:xfrm>
        </p:spPr>
        <p:txBody>
          <a:bodyPr/>
          <a:lstStyle/>
          <a:p>
            <a:r>
              <a:rPr lang="en-US" sz="3600" dirty="0" smtClean="0"/>
              <a:t>Instantiating an Application Context</a:t>
            </a:r>
          </a:p>
        </p:txBody>
      </p:sp>
      <p:graphicFrame>
        <p:nvGraphicFramePr>
          <p:cNvPr id="12" name="Diagram 11"/>
          <p:cNvGraphicFramePr/>
          <p:nvPr>
            <p:extLst>
              <p:ext uri="{D42A27DB-BD31-4B8C-83A1-F6EECF244321}">
                <p14:modId xmlns:p14="http://schemas.microsoft.com/office/powerpoint/2010/main" val="3448591273"/>
              </p:ext>
            </p:extLst>
          </p:nvPr>
        </p:nvGraphicFramePr>
        <p:xfrm>
          <a:off x="-228600" y="990600"/>
          <a:ext cx="9372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17" name="TextBox 18"/>
          <p:cNvSpPr txBox="1">
            <a:spLocks noChangeArrowheads="1"/>
          </p:cNvSpPr>
          <p:nvPr/>
        </p:nvSpPr>
        <p:spPr bwMode="auto">
          <a:xfrm>
            <a:off x="0" y="55626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algn="l" eaLnBrk="1" hangingPunct="1"/>
            <a:r>
              <a:rPr lang="en-US"/>
              <a:t>ApplicationContext context = new ClassPathXmlApplicationContext("beans.xml");</a:t>
            </a:r>
          </a:p>
        </p:txBody>
      </p:sp>
      <p:sp>
        <p:nvSpPr>
          <p:cNvPr id="6"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46</a:t>
            </a:fld>
            <a:endParaRPr lang="en-US" sz="1400" dirty="0"/>
          </a:p>
        </p:txBody>
      </p:sp>
    </p:spTree>
    <p:extLst>
      <p:ext uri="{BB962C8B-B14F-4D97-AF65-F5344CB8AC3E}">
        <p14:creationId xmlns:p14="http://schemas.microsoft.com/office/powerpoint/2010/main" val="19185293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447800" y="0"/>
            <a:ext cx="7467600" cy="1295399"/>
          </a:xfrm>
        </p:spPr>
        <p:txBody>
          <a:bodyPr/>
          <a:lstStyle/>
          <a:p>
            <a:r>
              <a:rPr lang="en-US" dirty="0" smtClean="0"/>
              <a:t>Instantiating an Application Context (Contd.)</a:t>
            </a:r>
          </a:p>
        </p:txBody>
      </p:sp>
      <p:pic>
        <p:nvPicPr>
          <p:cNvPr id="14339" name="Content Placeholder 4" descr="container-magic.bmp"/>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1447800"/>
            <a:ext cx="6400800" cy="3276600"/>
          </a:xfrm>
        </p:spPr>
      </p:pic>
      <p:sp>
        <p:nvSpPr>
          <p:cNvPr id="14341" name="Rectangle 5"/>
          <p:cNvSpPr>
            <a:spLocks noChangeArrowheads="1"/>
          </p:cNvSpPr>
          <p:nvPr/>
        </p:nvSpPr>
        <p:spPr bwMode="auto">
          <a:xfrm>
            <a:off x="304800" y="4876800"/>
            <a:ext cx="8839200" cy="1692771"/>
          </a:xfrm>
          <a:prstGeom prst="rect">
            <a:avLst/>
          </a:prstGeom>
          <a:noFill/>
          <a:ln w="9525">
            <a:noFill/>
            <a:miter lim="800000"/>
            <a:headEnd/>
            <a:tailEnd/>
          </a:ln>
        </p:spPr>
        <p:txBody>
          <a:bodyPr wrap="square">
            <a:spAutoFit/>
          </a:bodyPr>
          <a:lstStyle/>
          <a:p>
            <a:pPr marL="285750" indent="-285750" algn="l">
              <a:buFont typeface="Arial" pitchFamily="34" charset="0"/>
              <a:buChar char="•"/>
              <a:defRPr/>
            </a:pPr>
            <a:r>
              <a:rPr lang="en-US" sz="2600" b="0" dirty="0">
                <a:latin typeface="+mn-lt"/>
              </a:rPr>
              <a:t>The Spring IoC container consumes a form of </a:t>
            </a:r>
            <a:r>
              <a:rPr lang="en-US" sz="2600" b="0" i="1" dirty="0">
                <a:latin typeface="+mn-lt"/>
              </a:rPr>
              <a:t>configuration metadata.</a:t>
            </a:r>
            <a:r>
              <a:rPr lang="en-US" sz="2600" b="0" dirty="0">
                <a:latin typeface="+mn-lt"/>
              </a:rPr>
              <a:t> This configuration metadata represents how you as an application developer tell the Spring container to instantiate.</a:t>
            </a:r>
          </a:p>
        </p:txBody>
      </p:sp>
      <p:sp>
        <p:nvSpPr>
          <p:cNvPr id="6"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47</a:t>
            </a:fld>
            <a:endParaRPr lang="en-US" sz="1400" dirty="0"/>
          </a:p>
        </p:txBody>
      </p:sp>
    </p:spTree>
    <p:extLst>
      <p:ext uri="{BB962C8B-B14F-4D97-AF65-F5344CB8AC3E}">
        <p14:creationId xmlns:p14="http://schemas.microsoft.com/office/powerpoint/2010/main" val="6831800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Configuration</a:t>
            </a:r>
            <a:r>
              <a:rPr lang="en-US" b="1" smtClean="0"/>
              <a:t> </a:t>
            </a:r>
            <a:r>
              <a:rPr lang="en-US" smtClean="0"/>
              <a:t>Metadata</a:t>
            </a:r>
          </a:p>
        </p:txBody>
      </p:sp>
      <p:sp>
        <p:nvSpPr>
          <p:cNvPr id="9" name="Rectangle 8"/>
          <p:cNvSpPr/>
          <p:nvPr/>
        </p:nvSpPr>
        <p:spPr bwMode="auto">
          <a:xfrm>
            <a:off x="3429000" y="1676400"/>
            <a:ext cx="2895600" cy="685800"/>
          </a:xfrm>
          <a:prstGeom prst="rect">
            <a:avLst/>
          </a:prstGeom>
          <a:solidFill>
            <a:srgbClr val="FF9900"/>
          </a:solidFill>
          <a:ln w="9525" cap="flat" cmpd="sng" algn="ctr">
            <a:solidFill>
              <a:schemeClr val="tx1"/>
            </a:solidFill>
            <a:prstDash val="solid"/>
            <a:round/>
            <a:headEnd type="none" w="med" len="med"/>
            <a:tailEnd type="none" w="med" len="med"/>
          </a:ln>
          <a:effectLst>
            <a:innerShdw blurRad="63500" dist="50800" dir="16200000">
              <a:prstClr val="black">
                <a:alpha val="50000"/>
              </a:prstClr>
            </a:innerShdw>
          </a:effectLst>
        </p:spPr>
        <p:txBody>
          <a:bodyPr/>
          <a:lstStyle/>
          <a:p>
            <a:pPr>
              <a:defRPr/>
            </a:pPr>
            <a:r>
              <a:rPr lang="en-US" dirty="0">
                <a:latin typeface="+mn-lt"/>
              </a:rPr>
              <a:t>Configuration</a:t>
            </a:r>
          </a:p>
        </p:txBody>
      </p:sp>
      <p:sp>
        <p:nvSpPr>
          <p:cNvPr id="10" name="Rectangle 9"/>
          <p:cNvSpPr/>
          <p:nvPr/>
        </p:nvSpPr>
        <p:spPr bwMode="auto">
          <a:xfrm>
            <a:off x="1295400" y="3048000"/>
            <a:ext cx="2895600" cy="685800"/>
          </a:xfrm>
          <a:prstGeom prst="rect">
            <a:avLst/>
          </a:prstGeom>
          <a:solidFill>
            <a:srgbClr val="FF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r>
              <a:rPr lang="en-US" dirty="0">
                <a:latin typeface="+mn-lt"/>
              </a:rPr>
              <a:t>XML based</a:t>
            </a:r>
          </a:p>
        </p:txBody>
      </p:sp>
      <p:sp>
        <p:nvSpPr>
          <p:cNvPr id="11" name="Rectangle 10"/>
          <p:cNvSpPr/>
          <p:nvPr/>
        </p:nvSpPr>
        <p:spPr bwMode="auto">
          <a:xfrm>
            <a:off x="2590800" y="3962400"/>
            <a:ext cx="2895600" cy="685800"/>
          </a:xfrm>
          <a:prstGeom prst="rect">
            <a:avLst/>
          </a:prstGeom>
          <a:solidFill>
            <a:srgbClr val="92D050"/>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r>
              <a:rPr lang="en-US" dirty="0">
                <a:latin typeface="+mn-lt"/>
              </a:rPr>
              <a:t>Annotation based</a:t>
            </a:r>
          </a:p>
        </p:txBody>
      </p:sp>
      <p:sp>
        <p:nvSpPr>
          <p:cNvPr id="15373" name="Rectangle 11"/>
          <p:cNvSpPr>
            <a:spLocks noChangeArrowheads="1"/>
          </p:cNvSpPr>
          <p:nvPr/>
        </p:nvSpPr>
        <p:spPr bwMode="auto">
          <a:xfrm>
            <a:off x="4876800" y="5105400"/>
            <a:ext cx="2895600" cy="685800"/>
          </a:xfrm>
          <a:prstGeom prst="rect">
            <a:avLst/>
          </a:prstGeom>
          <a:solidFill>
            <a:srgbClr val="C00000"/>
          </a:solidFill>
          <a:ln w="9525" algn="ctr">
            <a:solidFill>
              <a:schemeClr val="tx1"/>
            </a:solidFill>
            <a:round/>
            <a:headEnd/>
            <a:tailEnd/>
          </a:ln>
        </p:spPr>
        <p:txBody>
          <a:bodyPr/>
          <a:lstStyle/>
          <a:p>
            <a:pPr>
              <a:defRPr/>
            </a:pPr>
            <a:r>
              <a:rPr lang="en-US" dirty="0">
                <a:solidFill>
                  <a:srgbClr val="66FF33"/>
                </a:solidFill>
                <a:latin typeface="+mn-lt"/>
              </a:rPr>
              <a:t>Java-Based</a:t>
            </a:r>
          </a:p>
        </p:txBody>
      </p:sp>
      <p:cxnSp>
        <p:nvCxnSpPr>
          <p:cNvPr id="15374" name="Straight Arrow Connector 13"/>
          <p:cNvCxnSpPr>
            <a:cxnSpLocks noChangeShapeType="1"/>
          </p:cNvCxnSpPr>
          <p:nvPr/>
        </p:nvCxnSpPr>
        <p:spPr bwMode="auto">
          <a:xfrm rot="5400000">
            <a:off x="3162301" y="2705100"/>
            <a:ext cx="685800" cy="3175"/>
          </a:xfrm>
          <a:prstGeom prst="straightConnector1">
            <a:avLst/>
          </a:prstGeom>
          <a:ln>
            <a:headEnd/>
            <a:tailEnd type="arrow" w="med" len="med"/>
          </a:ln>
        </p:spPr>
        <p:style>
          <a:lnRef idx="3">
            <a:schemeClr val="accent4"/>
          </a:lnRef>
          <a:fillRef idx="0">
            <a:schemeClr val="accent4"/>
          </a:fillRef>
          <a:effectRef idx="2">
            <a:schemeClr val="accent4"/>
          </a:effectRef>
          <a:fontRef idx="minor">
            <a:schemeClr val="tx1"/>
          </a:fontRef>
        </p:style>
      </p:cxnSp>
      <p:cxnSp>
        <p:nvCxnSpPr>
          <p:cNvPr id="15375" name="Straight Arrow Connector 14"/>
          <p:cNvCxnSpPr>
            <a:cxnSpLocks noChangeShapeType="1"/>
          </p:cNvCxnSpPr>
          <p:nvPr/>
        </p:nvCxnSpPr>
        <p:spPr bwMode="auto">
          <a:xfrm rot="5400000">
            <a:off x="3772694" y="3161506"/>
            <a:ext cx="1600200" cy="1588"/>
          </a:xfrm>
          <a:prstGeom prst="straightConnector1">
            <a:avLst/>
          </a:prstGeom>
          <a:ln>
            <a:headEnd/>
            <a:tailEnd type="arrow" w="med" len="med"/>
          </a:ln>
        </p:spPr>
        <p:style>
          <a:lnRef idx="3">
            <a:schemeClr val="accent4"/>
          </a:lnRef>
          <a:fillRef idx="0">
            <a:schemeClr val="accent4"/>
          </a:fillRef>
          <a:effectRef idx="2">
            <a:schemeClr val="accent4"/>
          </a:effectRef>
          <a:fontRef idx="minor">
            <a:schemeClr val="tx1"/>
          </a:fontRef>
        </p:style>
      </p:cxnSp>
      <p:cxnSp>
        <p:nvCxnSpPr>
          <p:cNvPr id="15376" name="Straight Arrow Connector 15"/>
          <p:cNvCxnSpPr>
            <a:cxnSpLocks noChangeShapeType="1"/>
          </p:cNvCxnSpPr>
          <p:nvPr/>
        </p:nvCxnSpPr>
        <p:spPr bwMode="auto">
          <a:xfrm rot="5400000">
            <a:off x="4496594" y="3733006"/>
            <a:ext cx="2743200" cy="1588"/>
          </a:xfrm>
          <a:prstGeom prst="straightConnector1">
            <a:avLst/>
          </a:prstGeom>
          <a:ln>
            <a:headEnd/>
            <a:tailEnd type="arrow" w="med" len="med"/>
          </a:ln>
        </p:spPr>
        <p:style>
          <a:lnRef idx="3">
            <a:schemeClr val="accent4"/>
          </a:lnRef>
          <a:fillRef idx="0">
            <a:schemeClr val="accent4"/>
          </a:fillRef>
          <a:effectRef idx="2">
            <a:schemeClr val="accent4"/>
          </a:effectRef>
          <a:fontRef idx="minor">
            <a:schemeClr val="tx1"/>
          </a:fontRef>
        </p:style>
      </p:cxnSp>
      <p:sp>
        <p:nvSpPr>
          <p:cNvPr id="15377" name="TextBox 19"/>
          <p:cNvSpPr txBox="1">
            <a:spLocks noChangeArrowheads="1"/>
          </p:cNvSpPr>
          <p:nvPr/>
        </p:nvSpPr>
        <p:spPr bwMode="auto">
          <a:xfrm>
            <a:off x="1173163" y="4267200"/>
            <a:ext cx="1239837" cy="369888"/>
          </a:xfrm>
          <a:prstGeom prst="rect">
            <a:avLst/>
          </a:prstGeom>
          <a:noFill/>
          <a:ln w="9525">
            <a:noFill/>
            <a:miter lim="800000"/>
            <a:headEnd/>
            <a:tailEnd/>
          </a:ln>
        </p:spPr>
        <p:txBody>
          <a:bodyPr wrap="none">
            <a:spAutoFit/>
          </a:bodyPr>
          <a:lstStyle/>
          <a:p>
            <a:pPr>
              <a:defRPr/>
            </a:pPr>
            <a:r>
              <a:rPr lang="en-US" dirty="0">
                <a:latin typeface="+mn-lt"/>
              </a:rPr>
              <a:t>Spring 2.x</a:t>
            </a:r>
          </a:p>
        </p:txBody>
      </p:sp>
      <p:sp>
        <p:nvSpPr>
          <p:cNvPr id="15378" name="TextBox 20"/>
          <p:cNvSpPr txBox="1">
            <a:spLocks noChangeArrowheads="1"/>
          </p:cNvSpPr>
          <p:nvPr/>
        </p:nvSpPr>
        <p:spPr bwMode="auto">
          <a:xfrm>
            <a:off x="3429000" y="5410200"/>
            <a:ext cx="1300163" cy="369888"/>
          </a:xfrm>
          <a:prstGeom prst="rect">
            <a:avLst/>
          </a:prstGeom>
          <a:noFill/>
          <a:ln w="9525">
            <a:noFill/>
            <a:miter lim="800000"/>
            <a:headEnd/>
            <a:tailEnd/>
          </a:ln>
        </p:spPr>
        <p:txBody>
          <a:bodyPr wrap="none">
            <a:spAutoFit/>
          </a:bodyPr>
          <a:lstStyle/>
          <a:p>
            <a:pPr>
              <a:defRPr/>
            </a:pPr>
            <a:r>
              <a:rPr lang="en-US" dirty="0">
                <a:latin typeface="+mn-lt"/>
              </a:rPr>
              <a:t>Spring 3.0</a:t>
            </a:r>
          </a:p>
        </p:txBody>
      </p:sp>
      <p:sp>
        <p:nvSpPr>
          <p:cNvPr id="15379" name="TextBox 19"/>
          <p:cNvSpPr txBox="1">
            <a:spLocks noChangeArrowheads="1"/>
          </p:cNvSpPr>
          <p:nvPr/>
        </p:nvSpPr>
        <p:spPr bwMode="auto">
          <a:xfrm>
            <a:off x="30163" y="3352800"/>
            <a:ext cx="1239837" cy="369888"/>
          </a:xfrm>
          <a:prstGeom prst="rect">
            <a:avLst/>
          </a:prstGeom>
          <a:noFill/>
          <a:ln w="9525">
            <a:noFill/>
            <a:miter lim="800000"/>
            <a:headEnd/>
            <a:tailEnd/>
          </a:ln>
        </p:spPr>
        <p:txBody>
          <a:bodyPr wrap="none">
            <a:spAutoFit/>
          </a:bodyPr>
          <a:lstStyle/>
          <a:p>
            <a:pPr>
              <a:defRPr/>
            </a:pPr>
            <a:r>
              <a:rPr lang="en-US" dirty="0">
                <a:latin typeface="+mn-lt"/>
              </a:rPr>
              <a:t>Spring 1.x</a:t>
            </a:r>
          </a:p>
        </p:txBody>
      </p:sp>
      <p:sp>
        <p:nvSpPr>
          <p:cNvPr id="14"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48</a:t>
            </a:fld>
            <a:endParaRPr lang="en-US" sz="1400" dirty="0"/>
          </a:p>
        </p:txBody>
      </p:sp>
    </p:spTree>
    <p:extLst>
      <p:ext uri="{BB962C8B-B14F-4D97-AF65-F5344CB8AC3E}">
        <p14:creationId xmlns:p14="http://schemas.microsoft.com/office/powerpoint/2010/main" val="14884567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t>XML-based Configuration</a:t>
            </a:r>
          </a:p>
        </p:txBody>
      </p:sp>
      <p:sp>
        <p:nvSpPr>
          <p:cNvPr id="16387" name="Content Placeholder 2"/>
          <p:cNvSpPr>
            <a:spLocks noGrp="1"/>
          </p:cNvSpPr>
          <p:nvPr>
            <p:ph idx="1"/>
          </p:nvPr>
        </p:nvSpPr>
        <p:spPr>
          <a:xfrm>
            <a:off x="228600" y="1447800"/>
            <a:ext cx="8686800" cy="5172075"/>
          </a:xfrm>
        </p:spPr>
        <p:txBody>
          <a:bodyPr/>
          <a:lstStyle/>
          <a:p>
            <a:pPr>
              <a:buFont typeface="Wingdings" pitchFamily="2" charset="2"/>
              <a:buNone/>
            </a:pPr>
            <a:r>
              <a:rPr lang="en-US" sz="1800" b="1" dirty="0" smtClean="0"/>
              <a:t>&lt;?xml version="1.0" encoding="UTF-8"?&gt;</a:t>
            </a:r>
          </a:p>
          <a:p>
            <a:pPr>
              <a:buFont typeface="Wingdings" pitchFamily="2" charset="2"/>
              <a:buNone/>
            </a:pPr>
            <a:r>
              <a:rPr lang="en-US" sz="1800" b="1" dirty="0" smtClean="0"/>
              <a:t>     &lt;beans </a:t>
            </a:r>
            <a:r>
              <a:rPr lang="en-US" sz="1800" b="1" dirty="0" err="1" smtClean="0"/>
              <a:t>xmlns</a:t>
            </a:r>
            <a:r>
              <a:rPr lang="en-US" sz="1800" b="1" dirty="0" smtClean="0"/>
              <a:t>=</a:t>
            </a:r>
            <a:r>
              <a:rPr lang="en-US" sz="1800" b="1" dirty="0" smtClean="0">
                <a:hlinkClick r:id="rId3"/>
              </a:rPr>
              <a:t>http://www.springframework.org/schema/beans</a:t>
            </a:r>
            <a:r>
              <a:rPr lang="en-US" sz="1800" b="1" dirty="0" smtClean="0"/>
              <a:t>   </a:t>
            </a:r>
            <a:r>
              <a:rPr lang="en-US" sz="1800" b="1" dirty="0" err="1" smtClean="0"/>
              <a:t>xmlns:xsi</a:t>
            </a:r>
            <a:r>
              <a:rPr lang="en-US" sz="1800" b="1" dirty="0" smtClean="0"/>
              <a:t>=</a:t>
            </a:r>
            <a:r>
              <a:rPr lang="en-US" sz="1800" b="1" dirty="0" smtClean="0">
                <a:hlinkClick r:id="rId4"/>
              </a:rPr>
              <a:t>http://www.w3.org/2001/XMLSchema-instance</a:t>
            </a:r>
            <a:r>
              <a:rPr lang="en-US" sz="1800" b="1" dirty="0" smtClean="0"/>
              <a:t> </a:t>
            </a:r>
            <a:r>
              <a:rPr lang="en-US" sz="1800" b="1" dirty="0" err="1" smtClean="0"/>
              <a:t>xsi:schemaLocation</a:t>
            </a:r>
            <a:r>
              <a:rPr lang="en-US" sz="1800" b="1" dirty="0" smtClean="0"/>
              <a:t>="http://www.springframework.org/schema/beans 	</a:t>
            </a:r>
          </a:p>
          <a:p>
            <a:pPr>
              <a:buFont typeface="Wingdings" pitchFamily="2" charset="2"/>
              <a:buNone/>
            </a:pPr>
            <a:r>
              <a:rPr lang="en-US" sz="1800" b="1" dirty="0" smtClean="0"/>
              <a:t>      http://www.springframework.org/schema/beans/spring-beans-3.0.xsd"&gt;</a:t>
            </a:r>
          </a:p>
          <a:p>
            <a:pPr>
              <a:buFont typeface="Wingdings" pitchFamily="2" charset="2"/>
              <a:buNone/>
            </a:pPr>
            <a:endParaRPr lang="en-US" sz="1800" b="1" dirty="0" smtClean="0"/>
          </a:p>
          <a:p>
            <a:pPr>
              <a:buFont typeface="Wingdings" pitchFamily="2" charset="2"/>
              <a:buNone/>
            </a:pPr>
            <a:r>
              <a:rPr lang="en-US" sz="1800" b="1" dirty="0" smtClean="0"/>
              <a:t>	 &lt;bean id="..." class="..."&gt; </a:t>
            </a:r>
          </a:p>
          <a:p>
            <a:pPr>
              <a:buFont typeface="Wingdings" pitchFamily="2" charset="2"/>
              <a:buNone/>
            </a:pPr>
            <a:r>
              <a:rPr lang="en-US" sz="1800" b="1" dirty="0" smtClean="0"/>
              <a:t>	&lt;!-- collaborators and configuration for this bean go here --&gt; </a:t>
            </a:r>
          </a:p>
          <a:p>
            <a:pPr>
              <a:buFont typeface="Wingdings" pitchFamily="2" charset="2"/>
              <a:buNone/>
            </a:pPr>
            <a:r>
              <a:rPr lang="en-US" sz="1800" b="1" dirty="0" smtClean="0"/>
              <a:t>	&lt;/bean&gt;</a:t>
            </a:r>
          </a:p>
          <a:p>
            <a:pPr>
              <a:buFont typeface="Wingdings" pitchFamily="2" charset="2"/>
              <a:buNone/>
            </a:pPr>
            <a:endParaRPr lang="en-US" sz="1800" b="1" dirty="0" smtClean="0"/>
          </a:p>
          <a:p>
            <a:pPr>
              <a:buFont typeface="Wingdings" pitchFamily="2" charset="2"/>
              <a:buNone/>
            </a:pPr>
            <a:r>
              <a:rPr lang="en-US" sz="1800" b="1" dirty="0" smtClean="0"/>
              <a:t>	 &lt;bean id="..." class="..."&gt;</a:t>
            </a:r>
          </a:p>
          <a:p>
            <a:pPr>
              <a:buFont typeface="Wingdings" pitchFamily="2" charset="2"/>
              <a:buNone/>
            </a:pPr>
            <a:r>
              <a:rPr lang="en-US" sz="1800" b="1" dirty="0" smtClean="0"/>
              <a:t>	 &lt;!-- collaborators and configuration for this bean go here --&gt; &lt;/bean&gt;</a:t>
            </a:r>
          </a:p>
          <a:p>
            <a:pPr>
              <a:buFont typeface="Wingdings" pitchFamily="2" charset="2"/>
              <a:buNone/>
            </a:pPr>
            <a:r>
              <a:rPr lang="en-US" sz="1800" b="1" dirty="0" smtClean="0"/>
              <a:t>	 &lt;!-- more bean definitions go here --&gt; </a:t>
            </a:r>
          </a:p>
          <a:p>
            <a:pPr>
              <a:buFont typeface="Wingdings" pitchFamily="2" charset="2"/>
              <a:buNone/>
            </a:pPr>
            <a:r>
              <a:rPr lang="en-US" sz="1800" b="1" dirty="0" smtClean="0"/>
              <a:t>    &lt;/beans&gt;</a:t>
            </a:r>
          </a:p>
        </p:txBody>
      </p:sp>
      <p:sp>
        <p:nvSpPr>
          <p:cNvPr id="5"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49</a:t>
            </a:fld>
            <a:endParaRPr lang="en-US" sz="1400" dirty="0"/>
          </a:p>
        </p:txBody>
      </p:sp>
    </p:spTree>
    <p:extLst>
      <p:ext uri="{BB962C8B-B14F-4D97-AF65-F5344CB8AC3E}">
        <p14:creationId xmlns:p14="http://schemas.microsoft.com/office/powerpoint/2010/main" val="26665020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5</a:t>
            </a:fld>
            <a:endParaRPr lang="en-US" sz="1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Activity</a:t>
            </a:r>
            <a:endParaRPr lang="en-US" dirty="0"/>
          </a:p>
        </p:txBody>
      </p:sp>
      <p:sp>
        <p:nvSpPr>
          <p:cNvPr id="3" name="Content Placeholder 2"/>
          <p:cNvSpPr>
            <a:spLocks noGrp="1"/>
          </p:cNvSpPr>
          <p:nvPr>
            <p:ph idx="1"/>
          </p:nvPr>
        </p:nvSpPr>
        <p:spPr>
          <a:xfrm>
            <a:off x="228600" y="1447800"/>
            <a:ext cx="8686800" cy="4946650"/>
          </a:xfrm>
        </p:spPr>
        <p:txBody>
          <a:bodyPr/>
          <a:lstStyle/>
          <a:p>
            <a:pPr marL="0" indent="0">
              <a:buNone/>
            </a:pPr>
            <a:r>
              <a:rPr lang="en-US" dirty="0" smtClean="0"/>
              <a:t>Fill in the blanks with the Appropriate values.</a:t>
            </a:r>
          </a:p>
          <a:p>
            <a:pPr marL="514350" indent="-514350">
              <a:buFont typeface="+mj-lt"/>
              <a:buAutoNum type="arabicPeriod"/>
            </a:pPr>
            <a:r>
              <a:rPr lang="en-US" sz="2400" dirty="0" smtClean="0"/>
              <a:t>________ </a:t>
            </a:r>
            <a:r>
              <a:rPr lang="en-US" sz="2400" dirty="0"/>
              <a:t>is the root interface that implements a basic Spring IOC container</a:t>
            </a:r>
            <a:r>
              <a:rPr lang="en-US" sz="2400" dirty="0" smtClean="0"/>
              <a:t>.</a:t>
            </a:r>
          </a:p>
          <a:p>
            <a:pPr lvl="1">
              <a:defRPr/>
            </a:pPr>
            <a:r>
              <a:rPr lang="en-US" dirty="0"/>
              <a:t>Type in your response in the chat window.</a:t>
            </a:r>
          </a:p>
          <a:p>
            <a:pPr lvl="1">
              <a:defRPr/>
            </a:pPr>
            <a:r>
              <a:rPr lang="en-US" dirty="0"/>
              <a:t>When asked, submit your response.</a:t>
            </a:r>
          </a:p>
          <a:p>
            <a:pPr lvl="1">
              <a:defRPr/>
            </a:pPr>
            <a:r>
              <a:rPr lang="en-US" dirty="0"/>
              <a:t>Begin now.</a:t>
            </a:r>
          </a:p>
          <a:p>
            <a:pPr marL="514350" indent="-514350">
              <a:buFont typeface="+mj-lt"/>
              <a:buAutoNum type="arabicPeriod"/>
            </a:pPr>
            <a:endParaRPr lang="en-US" sz="2400" dirty="0"/>
          </a:p>
        </p:txBody>
      </p:sp>
      <p:pic>
        <p:nvPicPr>
          <p:cNvPr id="5" name="Picture 2" descr="C:\Documents and Settings\148282\Desktop\interactive-Activity.png"/>
          <p:cNvPicPr>
            <a:picLocks noChangeAspect="1" noChangeArrowheads="1"/>
          </p:cNvPicPr>
          <p:nvPr/>
        </p:nvPicPr>
        <p:blipFill>
          <a:blip r:embed="rId3" cstate="print"/>
          <a:srcRect/>
          <a:stretch>
            <a:fillRect/>
          </a:stretch>
        </p:blipFill>
        <p:spPr bwMode="auto">
          <a:xfrm>
            <a:off x="7620000" y="32657"/>
            <a:ext cx="1165439" cy="1275296"/>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50</a:t>
            </a:fld>
            <a:endParaRPr lang="en-US" sz="1400" dirty="0"/>
          </a:p>
        </p:txBody>
      </p:sp>
    </p:spTree>
    <p:extLst>
      <p:ext uri="{BB962C8B-B14F-4D97-AF65-F5344CB8AC3E}">
        <p14:creationId xmlns:p14="http://schemas.microsoft.com/office/powerpoint/2010/main" val="4072258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ph type="body" idx="1"/>
          </p:nvPr>
        </p:nvSpPr>
        <p:spPr>
          <a:xfrm>
            <a:off x="228600" y="1447800"/>
            <a:ext cx="8686800" cy="4946650"/>
          </a:xfrm>
        </p:spPr>
        <p:txBody>
          <a:bodyPr/>
          <a:lstStyle/>
          <a:p>
            <a:r>
              <a:rPr lang="en-US" altLang="en-US" dirty="0"/>
              <a:t>Refer to Guided Exercise 1 </a:t>
            </a:r>
            <a:r>
              <a:rPr lang="en-US" b="1" dirty="0"/>
              <a:t>Hello World</a:t>
            </a:r>
            <a:r>
              <a:rPr lang="en-US" altLang="en-US" b="1" dirty="0"/>
              <a:t> </a:t>
            </a:r>
            <a:r>
              <a:rPr lang="en-US" altLang="en-US" dirty="0"/>
              <a:t>in the hands-</a:t>
            </a:r>
            <a:r>
              <a:rPr lang="en-US" altLang="en-US" dirty="0" err="1"/>
              <a:t>on_Core</a:t>
            </a:r>
            <a:r>
              <a:rPr lang="en-US" altLang="en-US" dirty="0"/>
              <a:t> Spring document</a:t>
            </a:r>
            <a:r>
              <a:rPr lang="en-US" b="1" dirty="0" smtClean="0"/>
              <a:t>.</a:t>
            </a:r>
          </a:p>
          <a:p>
            <a:r>
              <a:rPr lang="en-US" altLang="en-US" dirty="0"/>
              <a:t>Practice  the programs in the demo project </a:t>
            </a:r>
            <a:r>
              <a:rPr lang="en-US" altLang="en-US" b="1" dirty="0" err="1"/>
              <a:t>Spring_Intro</a:t>
            </a:r>
            <a:r>
              <a:rPr lang="en-US" altLang="en-US" dirty="0"/>
              <a:t>.</a:t>
            </a:r>
          </a:p>
          <a:p>
            <a:pPr marL="0" indent="0" eaLnBrk="1" hangingPunct="1">
              <a:buNone/>
            </a:pPr>
            <a:endParaRPr lang="en-US" dirty="0" smtClean="0"/>
          </a:p>
          <a:p>
            <a:pPr eaLnBrk="1" hangingPunct="1"/>
            <a:endParaRPr lang="en-US" b="1" dirty="0" smtClean="0"/>
          </a:p>
        </p:txBody>
      </p:sp>
      <p:pic>
        <p:nvPicPr>
          <p:cNvPr id="1741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050" y="28575"/>
            <a:ext cx="996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Title 2"/>
          <p:cNvSpPr>
            <a:spLocks noGrp="1"/>
          </p:cNvSpPr>
          <p:nvPr>
            <p:ph type="title"/>
          </p:nvPr>
        </p:nvSpPr>
        <p:spPr>
          <a:xfrm>
            <a:off x="1600200" y="0"/>
            <a:ext cx="7543800" cy="1066800"/>
          </a:xfrm>
        </p:spPr>
        <p:txBody>
          <a:bodyPr/>
          <a:lstStyle/>
          <a:p>
            <a:r>
              <a:rPr lang="en-US" dirty="0" smtClean="0"/>
              <a:t>Demonstration</a:t>
            </a:r>
            <a:endParaRPr lang="en-US" dirty="0"/>
          </a:p>
        </p:txBody>
      </p:sp>
      <p:pic>
        <p:nvPicPr>
          <p:cNvPr id="10" name="Picture 31"/>
          <p:cNvPicPr>
            <a:picLocks noChangeAspect="1" noChangeArrowheads="1"/>
          </p:cNvPicPr>
          <p:nvPr/>
        </p:nvPicPr>
        <p:blipFill>
          <a:blip r:embed="rId3" cstate="print"/>
          <a:srcRect/>
          <a:stretch>
            <a:fillRect/>
          </a:stretch>
        </p:blipFill>
        <p:spPr bwMode="auto">
          <a:xfrm>
            <a:off x="3656635" y="3733800"/>
            <a:ext cx="1752600" cy="1419225"/>
          </a:xfrm>
          <a:prstGeom prst="rect">
            <a:avLst/>
          </a:prstGeom>
          <a:noFill/>
          <a:ln w="9525" algn="ctr">
            <a:noFill/>
            <a:miter lim="800000"/>
            <a:headEnd/>
            <a:tailEnd/>
          </a:ln>
        </p:spPr>
      </p:pic>
      <p:sp>
        <p:nvSpPr>
          <p:cNvPr id="7" name="Slide Number Placeholder 8"/>
          <p:cNvSpPr>
            <a:spLocks noGrp="1"/>
          </p:cNvSpPr>
          <p:nvPr>
            <p:ph type="sldNum" sz="quarter" idx="10"/>
          </p:nvPr>
        </p:nvSpPr>
        <p:spPr>
          <a:xfrm>
            <a:off x="190500" y="6437895"/>
            <a:ext cx="457200" cy="276999"/>
          </a:xfrm>
          <a:prstGeom prst="rect">
            <a:avLst/>
          </a:prstGeom>
        </p:spPr>
        <p:txBody>
          <a:bodyPr/>
          <a:lstStyle/>
          <a:p>
            <a:pPr>
              <a:defRPr/>
            </a:pPr>
            <a:fld id="{ACB22A88-73BA-4B00-905C-A309951F5147}" type="slidenum">
              <a:rPr lang="en-US" sz="1400" smtClean="0"/>
              <a:pPr>
                <a:defRPr/>
              </a:pPr>
              <a:t>51</a:t>
            </a:fld>
            <a:endParaRPr lang="en-US" sz="1400" dirty="0"/>
          </a:p>
        </p:txBody>
      </p:sp>
    </p:spTree>
    <p:extLst>
      <p:ext uri="{BB962C8B-B14F-4D97-AF65-F5344CB8AC3E}">
        <p14:creationId xmlns:p14="http://schemas.microsoft.com/office/powerpoint/2010/main" val="38333822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447800" y="0"/>
            <a:ext cx="7696200" cy="1295399"/>
          </a:xfrm>
        </p:spPr>
        <p:txBody>
          <a:bodyPr/>
          <a:lstStyle/>
          <a:p>
            <a:r>
              <a:rPr lang="en-US" sz="3600" dirty="0" smtClean="0"/>
              <a:t/>
            </a:r>
            <a:br>
              <a:rPr lang="en-US" sz="3600" dirty="0" smtClean="0"/>
            </a:br>
            <a:r>
              <a:rPr lang="en-US" sz="3600" dirty="0" smtClean="0"/>
              <a:t>Getting Beans from the </a:t>
            </a:r>
            <a:r>
              <a:rPr lang="en-US" sz="3600" dirty="0" err="1" smtClean="0"/>
              <a:t>IoC</a:t>
            </a:r>
            <a:r>
              <a:rPr lang="en-US" sz="3600" dirty="0" smtClean="0"/>
              <a:t> Container</a:t>
            </a:r>
            <a:r>
              <a:rPr lang="en-US" dirty="0" smtClean="0"/>
              <a:t/>
            </a:r>
            <a:br>
              <a:rPr lang="en-US" dirty="0" smtClean="0"/>
            </a:br>
            <a:endParaRPr lang="en-US" dirty="0" smtClean="0"/>
          </a:p>
        </p:txBody>
      </p:sp>
      <p:sp>
        <p:nvSpPr>
          <p:cNvPr id="18436" name="Rectangle 4"/>
          <p:cNvSpPr>
            <a:spLocks noChangeArrowheads="1"/>
          </p:cNvSpPr>
          <p:nvPr/>
        </p:nvSpPr>
        <p:spPr bwMode="auto">
          <a:xfrm>
            <a:off x="381000" y="1600200"/>
            <a:ext cx="8382000" cy="3140075"/>
          </a:xfrm>
          <a:prstGeom prst="rect">
            <a:avLst/>
          </a:prstGeom>
          <a:solidFill>
            <a:schemeClr val="accent3">
              <a:lumMod val="40000"/>
              <a:lumOff val="60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l">
              <a:defRPr/>
            </a:pPr>
            <a:r>
              <a:rPr lang="en-US" dirty="0"/>
              <a:t>public static void main(String[] </a:t>
            </a:r>
            <a:r>
              <a:rPr lang="en-US" dirty="0" err="1"/>
              <a:t>args</a:t>
            </a:r>
            <a:r>
              <a:rPr lang="en-US" dirty="0"/>
              <a:t>) {</a:t>
            </a:r>
          </a:p>
          <a:p>
            <a:pPr algn="l">
              <a:defRPr/>
            </a:pPr>
            <a:r>
              <a:rPr lang="en-US" dirty="0"/>
              <a:t>        </a:t>
            </a:r>
            <a:r>
              <a:rPr lang="en-US" dirty="0" err="1"/>
              <a:t>ApplicationContext</a:t>
            </a:r>
            <a:r>
              <a:rPr lang="en-US" dirty="0"/>
              <a:t> context = </a:t>
            </a:r>
          </a:p>
          <a:p>
            <a:pPr algn="l">
              <a:defRPr/>
            </a:pPr>
            <a:r>
              <a:rPr lang="en-US" dirty="0"/>
              <a:t>            new </a:t>
            </a:r>
            <a:r>
              <a:rPr lang="en-US" dirty="0" err="1"/>
              <a:t>ClassPathXmlApplicationContext</a:t>
            </a:r>
            <a:r>
              <a:rPr lang="en-US" dirty="0"/>
              <a:t>("beans.xml");</a:t>
            </a:r>
          </a:p>
          <a:p>
            <a:pPr algn="l">
              <a:defRPr/>
            </a:pPr>
            <a:endParaRPr lang="en-US" dirty="0"/>
          </a:p>
          <a:p>
            <a:pPr algn="l">
              <a:defRPr/>
            </a:pPr>
            <a:r>
              <a:rPr lang="en-US" dirty="0">
                <a:solidFill>
                  <a:srgbClr val="C00000"/>
                </a:solidFill>
              </a:rPr>
              <a:t>        </a:t>
            </a:r>
            <a:r>
              <a:rPr lang="en-US" dirty="0" err="1">
                <a:solidFill>
                  <a:srgbClr val="C00000"/>
                </a:solidFill>
              </a:rPr>
              <a:t>HelloWorld</a:t>
            </a:r>
            <a:r>
              <a:rPr lang="en-US" dirty="0">
                <a:solidFill>
                  <a:srgbClr val="C00000"/>
                </a:solidFill>
              </a:rPr>
              <a:t> </a:t>
            </a:r>
            <a:r>
              <a:rPr lang="en-US" dirty="0" err="1">
                <a:solidFill>
                  <a:srgbClr val="C00000"/>
                </a:solidFill>
              </a:rPr>
              <a:t>helloWorld</a:t>
            </a:r>
            <a:r>
              <a:rPr lang="en-US" dirty="0">
                <a:solidFill>
                  <a:srgbClr val="C00000"/>
                </a:solidFill>
              </a:rPr>
              <a:t> = (</a:t>
            </a:r>
            <a:r>
              <a:rPr lang="en-US" dirty="0" err="1">
                <a:solidFill>
                  <a:srgbClr val="C00000"/>
                </a:solidFill>
              </a:rPr>
              <a:t>HelloWorld</a:t>
            </a:r>
            <a:r>
              <a:rPr lang="en-US" dirty="0">
                <a:solidFill>
                  <a:srgbClr val="C00000"/>
                </a:solidFill>
              </a:rPr>
              <a:t>) </a:t>
            </a:r>
            <a:r>
              <a:rPr lang="en-US" dirty="0" err="1">
                <a:solidFill>
                  <a:srgbClr val="C00000"/>
                </a:solidFill>
              </a:rPr>
              <a:t>context.getBean</a:t>
            </a:r>
            <a:r>
              <a:rPr lang="en-US" dirty="0">
                <a:solidFill>
                  <a:srgbClr val="C00000"/>
                </a:solidFill>
              </a:rPr>
              <a:t>("</a:t>
            </a:r>
            <a:r>
              <a:rPr lang="en-US" dirty="0" err="1">
                <a:solidFill>
                  <a:srgbClr val="C00000"/>
                </a:solidFill>
              </a:rPr>
              <a:t>helloWorld</a:t>
            </a:r>
            <a:r>
              <a:rPr lang="en-US" dirty="0">
                <a:solidFill>
                  <a:srgbClr val="C00000"/>
                </a:solidFill>
              </a:rPr>
              <a:t>");</a:t>
            </a:r>
          </a:p>
          <a:p>
            <a:pPr algn="l">
              <a:defRPr/>
            </a:pPr>
            <a:endParaRPr lang="en-US" dirty="0">
              <a:solidFill>
                <a:srgbClr val="C00000"/>
              </a:solidFill>
            </a:endParaRPr>
          </a:p>
          <a:p>
            <a:pPr algn="l">
              <a:defRPr/>
            </a:pPr>
            <a:r>
              <a:rPr lang="en-US" dirty="0">
                <a:solidFill>
                  <a:schemeClr val="bg1">
                    <a:lumMod val="65000"/>
                  </a:schemeClr>
                </a:solidFill>
              </a:rPr>
              <a:t>        // </a:t>
            </a:r>
            <a:r>
              <a:rPr lang="en-US" dirty="0" err="1">
                <a:solidFill>
                  <a:schemeClr val="bg1">
                    <a:lumMod val="65000"/>
                  </a:schemeClr>
                </a:solidFill>
              </a:rPr>
              <a:t>HelloWorld</a:t>
            </a:r>
            <a:r>
              <a:rPr lang="en-US" dirty="0">
                <a:solidFill>
                  <a:schemeClr val="bg1">
                    <a:lumMod val="65000"/>
                  </a:schemeClr>
                </a:solidFill>
              </a:rPr>
              <a:t> </a:t>
            </a:r>
            <a:r>
              <a:rPr lang="en-US" dirty="0" err="1">
                <a:solidFill>
                  <a:schemeClr val="bg1">
                    <a:lumMod val="65000"/>
                  </a:schemeClr>
                </a:solidFill>
              </a:rPr>
              <a:t>helloWorld</a:t>
            </a:r>
            <a:r>
              <a:rPr lang="en-US" dirty="0">
                <a:solidFill>
                  <a:schemeClr val="bg1">
                    <a:lumMod val="65000"/>
                  </a:schemeClr>
                </a:solidFill>
              </a:rPr>
              <a:t> = </a:t>
            </a:r>
            <a:r>
              <a:rPr lang="en-US" dirty="0" err="1">
                <a:solidFill>
                  <a:schemeClr val="bg1">
                    <a:lumMod val="65000"/>
                  </a:schemeClr>
                </a:solidFill>
              </a:rPr>
              <a:t>context.getBean</a:t>
            </a:r>
            <a:r>
              <a:rPr lang="en-US" dirty="0">
                <a:solidFill>
                  <a:schemeClr val="bg1">
                    <a:lumMod val="65000"/>
                  </a:schemeClr>
                </a:solidFill>
              </a:rPr>
              <a:t>("</a:t>
            </a:r>
            <a:r>
              <a:rPr lang="en-US" dirty="0" err="1">
                <a:solidFill>
                  <a:schemeClr val="bg1">
                    <a:lumMod val="65000"/>
                  </a:schemeClr>
                </a:solidFill>
              </a:rPr>
              <a:t>helloWorld</a:t>
            </a:r>
            <a:r>
              <a:rPr lang="en-US" dirty="0">
                <a:solidFill>
                  <a:schemeClr val="bg1">
                    <a:lumMod val="65000"/>
                  </a:schemeClr>
                </a:solidFill>
              </a:rPr>
              <a:t>“, 			                          </a:t>
            </a:r>
            <a:r>
              <a:rPr lang="en-US" dirty="0" err="1">
                <a:solidFill>
                  <a:schemeClr val="bg1">
                    <a:lumMod val="65000"/>
                  </a:schemeClr>
                </a:solidFill>
              </a:rPr>
              <a:t>HelloWorle.class</a:t>
            </a:r>
            <a:r>
              <a:rPr lang="en-US" dirty="0">
                <a:solidFill>
                  <a:schemeClr val="bg1">
                    <a:lumMod val="65000"/>
                  </a:schemeClr>
                </a:solidFill>
              </a:rPr>
              <a:t>);</a:t>
            </a:r>
          </a:p>
          <a:p>
            <a:pPr algn="l">
              <a:defRPr/>
            </a:pPr>
            <a:endParaRPr lang="en-US" dirty="0"/>
          </a:p>
          <a:p>
            <a:pPr algn="l">
              <a:defRPr/>
            </a:pPr>
            <a:r>
              <a:rPr lang="en-US" dirty="0"/>
              <a:t>        </a:t>
            </a:r>
            <a:r>
              <a:rPr lang="en-US" dirty="0" err="1"/>
              <a:t>helloWorld.hello</a:t>
            </a:r>
            <a:r>
              <a:rPr lang="en-US" dirty="0"/>
              <a:t>();</a:t>
            </a:r>
          </a:p>
          <a:p>
            <a:pPr algn="l">
              <a:defRPr/>
            </a:pPr>
            <a:r>
              <a:rPr lang="en-US" dirty="0"/>
              <a:t>    }</a:t>
            </a:r>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52</a:t>
            </a:fld>
            <a:endParaRPr lang="en-US" sz="1400" dirty="0"/>
          </a:p>
        </p:txBody>
      </p:sp>
    </p:spTree>
    <p:extLst>
      <p:ext uri="{BB962C8B-B14F-4D97-AF65-F5344CB8AC3E}">
        <p14:creationId xmlns:p14="http://schemas.microsoft.com/office/powerpoint/2010/main" val="35129107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447800" y="206375"/>
            <a:ext cx="7467600" cy="533400"/>
          </a:xfrm>
        </p:spPr>
        <p:txBody>
          <a:bodyPr/>
          <a:lstStyle/>
          <a:p>
            <a:r>
              <a:rPr lang="en-US" smtClean="0"/>
              <a:t>Sequence Generator-Problem Statement</a:t>
            </a:r>
          </a:p>
        </p:txBody>
      </p:sp>
      <p:sp>
        <p:nvSpPr>
          <p:cNvPr id="19459" name="Content Placeholder 2"/>
          <p:cNvSpPr>
            <a:spLocks noGrp="1"/>
          </p:cNvSpPr>
          <p:nvPr>
            <p:ph idx="1"/>
          </p:nvPr>
        </p:nvSpPr>
        <p:spPr/>
        <p:txBody>
          <a:bodyPr/>
          <a:lstStyle/>
          <a:p>
            <a:pPr>
              <a:buFont typeface="Arial" pitchFamily="34" charset="0"/>
              <a:buChar char="•"/>
            </a:pPr>
            <a:r>
              <a:rPr lang="en-US" altLang="en-US" dirty="0">
                <a:solidFill>
                  <a:srgbClr val="000000"/>
                </a:solidFill>
              </a:rPr>
              <a:t>You are going to develop an application for generating sequence numbers. In this application, there may be many series of sequence numbers to generate for different purposes. Each one of them will have its own prefix, suffix, and initial value. So, you have to create and maintain multiple generator instances in your application.</a:t>
            </a:r>
            <a:endParaRPr lang="en-US" altLang="en-US" dirty="0">
              <a:solidFill>
                <a:srgbClr val="C00000"/>
              </a:solidFill>
            </a:endParaRPr>
          </a:p>
          <a:p>
            <a:pPr algn="just">
              <a:buFont typeface="Arial" pitchFamily="34" charset="0"/>
              <a:buChar char="•"/>
            </a:pPr>
            <a:r>
              <a:rPr lang="en-US" altLang="en-US" dirty="0">
                <a:solidFill>
                  <a:srgbClr val="000000"/>
                </a:solidFill>
              </a:rPr>
              <a:t>Refer to Case Study 2 in Hands-on document : hands-</a:t>
            </a:r>
            <a:r>
              <a:rPr lang="en-US" altLang="en-US" dirty="0" err="1">
                <a:solidFill>
                  <a:srgbClr val="000000"/>
                </a:solidFill>
              </a:rPr>
              <a:t>on_Core</a:t>
            </a:r>
            <a:r>
              <a:rPr lang="en-US" altLang="en-US" dirty="0">
                <a:solidFill>
                  <a:srgbClr val="000000"/>
                </a:solidFill>
              </a:rPr>
              <a:t> Spring</a:t>
            </a:r>
          </a:p>
          <a:p>
            <a:pPr>
              <a:buFont typeface="Wingdings" pitchFamily="2" charset="2"/>
              <a:buNone/>
            </a:pPr>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53</a:t>
            </a:fld>
            <a:endParaRPr lang="en-US" sz="1400" dirty="0"/>
          </a:p>
        </p:txBody>
      </p:sp>
    </p:spTree>
    <p:extLst>
      <p:ext uri="{BB962C8B-B14F-4D97-AF65-F5344CB8AC3E}">
        <p14:creationId xmlns:p14="http://schemas.microsoft.com/office/powerpoint/2010/main" val="5354085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447800" y="228600"/>
            <a:ext cx="6858000" cy="990600"/>
          </a:xfrm>
        </p:spPr>
        <p:txBody>
          <a:bodyPr/>
          <a:lstStyle/>
          <a:p>
            <a:r>
              <a:rPr lang="en-US" smtClean="0"/>
              <a:t>Creating the Bean Class</a:t>
            </a:r>
            <a:br>
              <a:rPr lang="en-US" smtClean="0"/>
            </a:br>
            <a:endParaRPr lang="en-US" smtClean="0"/>
          </a:p>
        </p:txBody>
      </p:sp>
      <p:sp>
        <p:nvSpPr>
          <p:cNvPr id="20483" name="Content Placeholder 2"/>
          <p:cNvSpPr>
            <a:spLocks noGrp="1"/>
          </p:cNvSpPr>
          <p:nvPr>
            <p:ph idx="1"/>
          </p:nvPr>
        </p:nvSpPr>
        <p:spPr>
          <a:xfrm>
            <a:off x="228600" y="1447800"/>
            <a:ext cx="8686800" cy="4943475"/>
          </a:xfrm>
        </p:spPr>
        <p:txBody>
          <a:bodyPr/>
          <a:lstStyle/>
          <a:p>
            <a:pPr>
              <a:buFont typeface="Wingdings" pitchFamily="2" charset="2"/>
              <a:buNone/>
            </a:pPr>
            <a:r>
              <a:rPr lang="en-US" sz="1600" b="1" dirty="0" smtClean="0"/>
              <a:t>	package </a:t>
            </a:r>
            <a:r>
              <a:rPr lang="en-US" sz="1600" b="1" dirty="0" err="1" smtClean="0"/>
              <a:t>com.spring.ioc.basics</a:t>
            </a:r>
            <a:r>
              <a:rPr lang="en-US" sz="1600" b="1" dirty="0" smtClean="0"/>
              <a:t>;</a:t>
            </a:r>
            <a:endParaRPr lang="en-US" sz="1600" dirty="0" smtClean="0"/>
          </a:p>
          <a:p>
            <a:pPr>
              <a:buFont typeface="Wingdings" pitchFamily="2" charset="2"/>
              <a:buNone/>
            </a:pPr>
            <a:r>
              <a:rPr lang="en-US" sz="1600" b="1" dirty="0" smtClean="0"/>
              <a:t>	public class </a:t>
            </a:r>
            <a:r>
              <a:rPr lang="en-US" sz="1600" b="1" dirty="0" err="1" smtClean="0"/>
              <a:t>SequenceGenerator</a:t>
            </a:r>
            <a:r>
              <a:rPr lang="en-US" sz="1600" b="1" dirty="0" smtClean="0"/>
              <a:t> {</a:t>
            </a:r>
            <a:endParaRPr lang="en-US" sz="1600" dirty="0" smtClean="0"/>
          </a:p>
          <a:p>
            <a:pPr>
              <a:buFont typeface="Wingdings" pitchFamily="2" charset="2"/>
              <a:buNone/>
            </a:pPr>
            <a:r>
              <a:rPr lang="en-US" sz="1600" b="1" dirty="0" smtClean="0"/>
              <a:t>	private String prefix;</a:t>
            </a:r>
            <a:endParaRPr lang="en-US" sz="1600" dirty="0" smtClean="0"/>
          </a:p>
          <a:p>
            <a:pPr>
              <a:buFont typeface="Wingdings" pitchFamily="2" charset="2"/>
              <a:buNone/>
            </a:pPr>
            <a:r>
              <a:rPr lang="en-US" sz="1600" b="1" dirty="0" smtClean="0"/>
              <a:t>	private String suffix;</a:t>
            </a:r>
            <a:endParaRPr lang="en-US" sz="1600" dirty="0" smtClean="0"/>
          </a:p>
          <a:p>
            <a:pPr>
              <a:buFont typeface="Wingdings" pitchFamily="2" charset="2"/>
              <a:buNone/>
            </a:pPr>
            <a:r>
              <a:rPr lang="en-US" sz="1600" b="1" dirty="0" smtClean="0"/>
              <a:t>	private </a:t>
            </a:r>
            <a:r>
              <a:rPr lang="en-US" sz="1600" b="1" dirty="0" err="1" smtClean="0"/>
              <a:t>int</a:t>
            </a:r>
            <a:r>
              <a:rPr lang="en-US" sz="1600" b="1" dirty="0" smtClean="0"/>
              <a:t> initial;</a:t>
            </a:r>
            <a:endParaRPr lang="en-US" sz="1600" dirty="0" smtClean="0"/>
          </a:p>
          <a:p>
            <a:pPr>
              <a:buFont typeface="Wingdings" pitchFamily="2" charset="2"/>
              <a:buNone/>
            </a:pPr>
            <a:r>
              <a:rPr lang="en-US" sz="1600" b="1" dirty="0" smtClean="0"/>
              <a:t>	private </a:t>
            </a:r>
            <a:r>
              <a:rPr lang="en-US" sz="1600" b="1" dirty="0" err="1" smtClean="0"/>
              <a:t>int</a:t>
            </a:r>
            <a:r>
              <a:rPr lang="en-US" sz="1600" b="1" dirty="0" smtClean="0"/>
              <a:t> counter;</a:t>
            </a:r>
            <a:endParaRPr lang="en-US" sz="1600" dirty="0" smtClean="0"/>
          </a:p>
          <a:p>
            <a:pPr>
              <a:buFont typeface="Wingdings" pitchFamily="2" charset="2"/>
              <a:buNone/>
            </a:pPr>
            <a:r>
              <a:rPr lang="en-US" sz="1600" b="1" dirty="0" smtClean="0"/>
              <a:t>	public </a:t>
            </a:r>
            <a:r>
              <a:rPr lang="en-US" sz="1600" b="1" dirty="0" err="1" smtClean="0"/>
              <a:t>SequenceGenerator</a:t>
            </a:r>
            <a:r>
              <a:rPr lang="en-US" sz="1600" b="1" dirty="0" smtClean="0"/>
              <a:t>() {}</a:t>
            </a:r>
            <a:endParaRPr lang="en-US" sz="1600" dirty="0" smtClean="0"/>
          </a:p>
          <a:p>
            <a:pPr>
              <a:buFont typeface="Wingdings" pitchFamily="2" charset="2"/>
              <a:buNone/>
            </a:pPr>
            <a:endParaRPr lang="en-US" sz="1600" b="1" dirty="0" smtClean="0"/>
          </a:p>
          <a:p>
            <a:pPr>
              <a:buFont typeface="Wingdings" pitchFamily="2" charset="2"/>
              <a:buNone/>
            </a:pPr>
            <a:r>
              <a:rPr lang="en-US" sz="1600" b="1" dirty="0" smtClean="0"/>
              <a:t>	public </a:t>
            </a:r>
            <a:r>
              <a:rPr lang="en-US" sz="1600" b="1" dirty="0" err="1" smtClean="0"/>
              <a:t>SequenceGenerator</a:t>
            </a:r>
            <a:r>
              <a:rPr lang="en-US" sz="1600" b="1" dirty="0" smtClean="0"/>
              <a:t>(String prefix, String suffix, </a:t>
            </a:r>
            <a:r>
              <a:rPr lang="en-US" sz="1600" b="1" dirty="0" err="1" smtClean="0"/>
              <a:t>int</a:t>
            </a:r>
            <a:r>
              <a:rPr lang="en-US" sz="1600" b="1" dirty="0" smtClean="0"/>
              <a:t> initial) {</a:t>
            </a:r>
            <a:endParaRPr lang="en-US" sz="1600" dirty="0" smtClean="0"/>
          </a:p>
          <a:p>
            <a:pPr>
              <a:buFont typeface="Wingdings" pitchFamily="2" charset="2"/>
              <a:buNone/>
            </a:pPr>
            <a:r>
              <a:rPr lang="en-US" sz="1600" b="1" dirty="0" smtClean="0"/>
              <a:t>		</a:t>
            </a:r>
            <a:r>
              <a:rPr lang="en-US" sz="1600" b="1" dirty="0" err="1" smtClean="0"/>
              <a:t>this.prefix</a:t>
            </a:r>
            <a:r>
              <a:rPr lang="en-US" sz="1600" b="1" dirty="0" smtClean="0"/>
              <a:t> = prefix;</a:t>
            </a:r>
            <a:endParaRPr lang="en-US" sz="1600" dirty="0" smtClean="0"/>
          </a:p>
          <a:p>
            <a:pPr>
              <a:buFont typeface="Wingdings" pitchFamily="2" charset="2"/>
              <a:buNone/>
            </a:pPr>
            <a:r>
              <a:rPr lang="en-US" sz="1600" b="1" dirty="0" smtClean="0"/>
              <a:t>		</a:t>
            </a:r>
            <a:r>
              <a:rPr lang="en-US" sz="1600" b="1" dirty="0" err="1" smtClean="0"/>
              <a:t>this.suffix</a:t>
            </a:r>
            <a:r>
              <a:rPr lang="en-US" sz="1600" b="1" dirty="0" smtClean="0"/>
              <a:t> = suffix;</a:t>
            </a:r>
            <a:endParaRPr lang="en-US" sz="1600" dirty="0" smtClean="0"/>
          </a:p>
          <a:p>
            <a:pPr>
              <a:buFont typeface="Wingdings" pitchFamily="2" charset="2"/>
              <a:buNone/>
            </a:pPr>
            <a:r>
              <a:rPr lang="en-US" sz="1600" b="1" dirty="0" smtClean="0"/>
              <a:t>		</a:t>
            </a:r>
            <a:r>
              <a:rPr lang="en-US" sz="1600" b="1" dirty="0" err="1" smtClean="0"/>
              <a:t>this.initial</a:t>
            </a:r>
            <a:r>
              <a:rPr lang="en-US" sz="1600" b="1" dirty="0" smtClean="0"/>
              <a:t> = initial;</a:t>
            </a:r>
            <a:endParaRPr lang="en-US" sz="1600" dirty="0" smtClean="0"/>
          </a:p>
          <a:p>
            <a:pPr>
              <a:buFont typeface="Wingdings" pitchFamily="2" charset="2"/>
              <a:buNone/>
            </a:pPr>
            <a:r>
              <a:rPr lang="en-US" sz="1600" b="1" dirty="0" smtClean="0"/>
              <a:t>	}</a:t>
            </a:r>
            <a:endParaRPr lang="en-US" sz="1600" dirty="0" smtClean="0"/>
          </a:p>
          <a:p>
            <a:pPr>
              <a:buFont typeface="Wingdings" pitchFamily="2" charset="2"/>
              <a:buNone/>
            </a:pPr>
            <a:r>
              <a:rPr lang="en-US" sz="1600" b="1" dirty="0" smtClean="0"/>
              <a:t>	public void </a:t>
            </a:r>
            <a:r>
              <a:rPr lang="en-US" sz="1600" b="1" dirty="0" err="1" smtClean="0"/>
              <a:t>setPrefix</a:t>
            </a:r>
            <a:r>
              <a:rPr lang="en-US" sz="1600" b="1" dirty="0" smtClean="0"/>
              <a:t>(String prefix) {</a:t>
            </a:r>
            <a:endParaRPr lang="en-US" sz="1600" dirty="0" smtClean="0"/>
          </a:p>
          <a:p>
            <a:pPr>
              <a:buFont typeface="Wingdings" pitchFamily="2" charset="2"/>
              <a:buNone/>
            </a:pPr>
            <a:r>
              <a:rPr lang="en-US" sz="1600" b="1" dirty="0" smtClean="0"/>
              <a:t>		</a:t>
            </a:r>
            <a:r>
              <a:rPr lang="en-US" sz="1600" b="1" dirty="0" err="1" smtClean="0"/>
              <a:t>this.prefix</a:t>
            </a:r>
            <a:r>
              <a:rPr lang="en-US" sz="1600" b="1" dirty="0" smtClean="0"/>
              <a:t> = prefix;</a:t>
            </a:r>
            <a:endParaRPr lang="en-US" sz="1600" dirty="0" smtClean="0"/>
          </a:p>
          <a:p>
            <a:pPr>
              <a:buFont typeface="Wingdings" pitchFamily="2" charset="2"/>
              <a:buNone/>
            </a:pPr>
            <a:r>
              <a:rPr lang="en-US" sz="1600" b="1" dirty="0" smtClean="0"/>
              <a:t>	}</a:t>
            </a:r>
            <a:endParaRPr lang="en-US" sz="1600" dirty="0" smtClean="0"/>
          </a:p>
        </p:txBody>
      </p:sp>
      <p:pic>
        <p:nvPicPr>
          <p:cNvPr id="20485" name="Picture 4" descr="coffee bea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905000"/>
            <a:ext cx="19367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54</a:t>
            </a:fld>
            <a:endParaRPr lang="en-US" sz="1400" dirty="0"/>
          </a:p>
        </p:txBody>
      </p:sp>
    </p:spTree>
    <p:extLst>
      <p:ext uri="{BB962C8B-B14F-4D97-AF65-F5344CB8AC3E}">
        <p14:creationId xmlns:p14="http://schemas.microsoft.com/office/powerpoint/2010/main" val="42605209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p:txBody>
          <a:bodyPr/>
          <a:lstStyle/>
          <a:p>
            <a:pPr>
              <a:buFont typeface="Wingdings" pitchFamily="2" charset="2"/>
              <a:buNone/>
            </a:pPr>
            <a:r>
              <a:rPr lang="en-US" sz="1600" b="1" smtClean="0"/>
              <a:t>	public void setSuffix(String suffix) {</a:t>
            </a:r>
            <a:endParaRPr lang="en-US" sz="1600" smtClean="0"/>
          </a:p>
          <a:p>
            <a:pPr>
              <a:buFont typeface="Wingdings" pitchFamily="2" charset="2"/>
              <a:buNone/>
            </a:pPr>
            <a:r>
              <a:rPr lang="en-US" sz="1600" b="1" smtClean="0"/>
              <a:t>		this.suffix = suffix;</a:t>
            </a:r>
            <a:endParaRPr lang="en-US" sz="1600" smtClean="0"/>
          </a:p>
          <a:p>
            <a:pPr>
              <a:buFont typeface="Wingdings" pitchFamily="2" charset="2"/>
              <a:buNone/>
            </a:pPr>
            <a:r>
              <a:rPr lang="en-US" sz="1600" b="1" smtClean="0"/>
              <a:t>	}</a:t>
            </a:r>
          </a:p>
          <a:p>
            <a:pPr>
              <a:buFont typeface="Wingdings" pitchFamily="2" charset="2"/>
              <a:buNone/>
            </a:pPr>
            <a:r>
              <a:rPr lang="en-US" sz="1600" b="1" smtClean="0"/>
              <a:t>	public void setInitial(int initial) {</a:t>
            </a:r>
            <a:endParaRPr lang="en-US" sz="1600" smtClean="0"/>
          </a:p>
          <a:p>
            <a:pPr>
              <a:buFont typeface="Wingdings" pitchFamily="2" charset="2"/>
              <a:buNone/>
            </a:pPr>
            <a:r>
              <a:rPr lang="en-US" sz="1600" b="1" smtClean="0"/>
              <a:t>		this.initial = initial;</a:t>
            </a:r>
            <a:endParaRPr lang="en-US" sz="1600" smtClean="0"/>
          </a:p>
          <a:p>
            <a:pPr>
              <a:buFont typeface="Wingdings" pitchFamily="2" charset="2"/>
              <a:buNone/>
            </a:pPr>
            <a:r>
              <a:rPr lang="en-US" sz="1600" b="1" smtClean="0"/>
              <a:t>	}</a:t>
            </a:r>
            <a:endParaRPr lang="en-US" sz="1600" smtClean="0"/>
          </a:p>
          <a:p>
            <a:pPr>
              <a:buFont typeface="Wingdings" pitchFamily="2" charset="2"/>
              <a:buNone/>
            </a:pPr>
            <a:r>
              <a:rPr lang="en-US" sz="1600" b="1" smtClean="0"/>
              <a:t>	public synchronized String getSequence() {</a:t>
            </a:r>
            <a:endParaRPr lang="en-US" sz="1600" smtClean="0"/>
          </a:p>
          <a:p>
            <a:pPr>
              <a:buFont typeface="Wingdings" pitchFamily="2" charset="2"/>
              <a:buNone/>
            </a:pPr>
            <a:r>
              <a:rPr lang="en-US" sz="1600" b="1" smtClean="0"/>
              <a:t>		StringBuffer buffer = new StringBuffer();</a:t>
            </a:r>
            <a:endParaRPr lang="en-US" sz="1600" smtClean="0"/>
          </a:p>
          <a:p>
            <a:pPr>
              <a:buFont typeface="Wingdings" pitchFamily="2" charset="2"/>
              <a:buNone/>
            </a:pPr>
            <a:r>
              <a:rPr lang="en-US" sz="1600" b="1" smtClean="0"/>
              <a:t>	buffer.append(prefix);</a:t>
            </a:r>
            <a:endParaRPr lang="en-US" sz="1600" smtClean="0"/>
          </a:p>
          <a:p>
            <a:pPr>
              <a:buFont typeface="Wingdings" pitchFamily="2" charset="2"/>
              <a:buNone/>
            </a:pPr>
            <a:r>
              <a:rPr lang="en-US" sz="1600" b="1" smtClean="0"/>
              <a:t>	buffer.append(initial + counter++);</a:t>
            </a:r>
            <a:endParaRPr lang="en-US" sz="1600" smtClean="0"/>
          </a:p>
          <a:p>
            <a:pPr>
              <a:buFont typeface="Wingdings" pitchFamily="2" charset="2"/>
              <a:buNone/>
            </a:pPr>
            <a:r>
              <a:rPr lang="en-US" sz="1600" b="1" smtClean="0"/>
              <a:t>	buffer.append(suffix);</a:t>
            </a:r>
            <a:endParaRPr lang="en-US" sz="1600" smtClean="0"/>
          </a:p>
          <a:p>
            <a:pPr>
              <a:buFont typeface="Wingdings" pitchFamily="2" charset="2"/>
              <a:buNone/>
            </a:pPr>
            <a:r>
              <a:rPr lang="en-US" sz="1600" b="1" smtClean="0"/>
              <a:t>	return buffer.toString();</a:t>
            </a:r>
            <a:endParaRPr lang="en-US" sz="1600" smtClean="0"/>
          </a:p>
          <a:p>
            <a:pPr>
              <a:buFont typeface="Wingdings" pitchFamily="2" charset="2"/>
              <a:buNone/>
            </a:pPr>
            <a:r>
              <a:rPr lang="en-US" sz="1600" b="1" smtClean="0"/>
              <a:t>	}</a:t>
            </a:r>
            <a:endParaRPr lang="en-US" sz="1600" smtClean="0"/>
          </a:p>
          <a:p>
            <a:pPr>
              <a:buFont typeface="Wingdings" pitchFamily="2" charset="2"/>
              <a:buNone/>
            </a:pPr>
            <a:r>
              <a:rPr lang="en-US" sz="1600" b="1" smtClean="0"/>
              <a:t>}</a:t>
            </a:r>
            <a:endParaRPr lang="en-US" sz="1600" smtClean="0"/>
          </a:p>
          <a:p>
            <a:pPr>
              <a:buFont typeface="Wingdings" pitchFamily="2" charset="2"/>
              <a:buNone/>
            </a:pPr>
            <a:endParaRPr lang="en-US" sz="1600" smtClean="0"/>
          </a:p>
          <a:p>
            <a:endParaRPr lang="en-US" sz="1600" smtClean="0"/>
          </a:p>
        </p:txBody>
      </p:sp>
      <p:pic>
        <p:nvPicPr>
          <p:cNvPr id="21509" name="Picture 5" descr="coffee bea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905000"/>
            <a:ext cx="19367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p:txBody>
          <a:bodyPr/>
          <a:lstStyle/>
          <a:p>
            <a:r>
              <a:rPr lang="en-US" dirty="0" smtClean="0"/>
              <a:t>Creating the Bean Class (Contd.)</a:t>
            </a:r>
            <a:endParaRPr lang="en-US" dirty="0"/>
          </a:p>
        </p:txBody>
      </p:sp>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55</a:t>
            </a:fld>
            <a:endParaRPr lang="en-US" sz="1400" dirty="0"/>
          </a:p>
        </p:txBody>
      </p:sp>
    </p:spTree>
    <p:extLst>
      <p:ext uri="{BB962C8B-B14F-4D97-AF65-F5344CB8AC3E}">
        <p14:creationId xmlns:p14="http://schemas.microsoft.com/office/powerpoint/2010/main" val="33327110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sz="3600" smtClean="0"/>
              <a:t>Dependency Injection (DI)</a:t>
            </a:r>
          </a:p>
        </p:txBody>
      </p:sp>
      <p:sp>
        <p:nvSpPr>
          <p:cNvPr id="22532" name="Rectangle 3"/>
          <p:cNvSpPr>
            <a:spLocks noGrp="1" noChangeArrowheads="1"/>
          </p:cNvSpPr>
          <p:nvPr>
            <p:ph type="body" idx="1"/>
          </p:nvPr>
        </p:nvSpPr>
        <p:spPr>
          <a:xfrm>
            <a:off x="228600" y="1447800"/>
            <a:ext cx="8686800" cy="4946650"/>
          </a:xfrm>
        </p:spPr>
        <p:txBody>
          <a:bodyPr/>
          <a:lstStyle/>
          <a:p>
            <a:pPr eaLnBrk="1" hangingPunct="1"/>
            <a:r>
              <a:rPr lang="en-US" dirty="0" smtClean="0"/>
              <a:t>Definition:</a:t>
            </a:r>
          </a:p>
          <a:p>
            <a:pPr lvl="1" eaLnBrk="1" hangingPunct="1"/>
            <a:r>
              <a:rPr lang="en-US" dirty="0" smtClean="0"/>
              <a:t>It is the method to create needed dependencies or look them up somehow without doing it in the dependent code</a:t>
            </a:r>
          </a:p>
          <a:p>
            <a:pPr lvl="1" eaLnBrk="1" hangingPunct="1">
              <a:buFont typeface="Wingdings 2" pitchFamily="18" charset="2"/>
              <a:buNone/>
            </a:pPr>
            <a:endParaRPr lang="en-US" dirty="0" smtClean="0"/>
          </a:p>
          <a:p>
            <a:pPr eaLnBrk="1" hangingPunct="1"/>
            <a:endParaRPr lang="en-US" dirty="0" smtClean="0"/>
          </a:p>
        </p:txBody>
      </p:sp>
      <p:sp>
        <p:nvSpPr>
          <p:cNvPr id="22535" name="Text Box 6"/>
          <p:cNvSpPr txBox="1">
            <a:spLocks noChangeArrowheads="1"/>
          </p:cNvSpPr>
          <p:nvPr/>
        </p:nvSpPr>
        <p:spPr bwMode="auto">
          <a:xfrm>
            <a:off x="685800" y="4724400"/>
            <a:ext cx="2725737" cy="646112"/>
          </a:xfrm>
          <a:prstGeom prst="rect">
            <a:avLst/>
          </a:prstGeom>
          <a:noFill/>
          <a:ln w="9525">
            <a:solidFill>
              <a:schemeClr val="tx1"/>
            </a:solidFill>
            <a:miter lim="800000"/>
            <a:headEnd/>
            <a:tailEnd/>
          </a:ln>
        </p:spPr>
        <p:txBody>
          <a:bodyPr>
            <a:spAutoFit/>
          </a:bodyPr>
          <a:lstStyle/>
          <a:p>
            <a:pPr>
              <a:spcBef>
                <a:spcPct val="50000"/>
              </a:spcBef>
              <a:defRPr/>
            </a:pPr>
            <a:r>
              <a:rPr lang="en-US" dirty="0">
                <a:latin typeface="+mn-lt"/>
              </a:rPr>
              <a:t>Non Inversion of Control approach</a:t>
            </a:r>
            <a:endParaRPr lang="en-GB" dirty="0">
              <a:latin typeface="+mn-lt"/>
            </a:endParaRPr>
          </a:p>
        </p:txBody>
      </p:sp>
      <p:sp>
        <p:nvSpPr>
          <p:cNvPr id="22536" name="Text Box 7"/>
          <p:cNvSpPr txBox="1">
            <a:spLocks noChangeArrowheads="1"/>
          </p:cNvSpPr>
          <p:nvPr/>
        </p:nvSpPr>
        <p:spPr bwMode="auto">
          <a:xfrm>
            <a:off x="5334000" y="4648200"/>
            <a:ext cx="2192337" cy="646112"/>
          </a:xfrm>
          <a:prstGeom prst="rect">
            <a:avLst/>
          </a:prstGeom>
          <a:noFill/>
          <a:ln w="9525">
            <a:solidFill>
              <a:schemeClr val="tx1"/>
            </a:solidFill>
            <a:miter lim="800000"/>
            <a:headEnd/>
            <a:tailEnd/>
          </a:ln>
        </p:spPr>
        <p:txBody>
          <a:bodyPr>
            <a:spAutoFit/>
          </a:bodyPr>
          <a:lstStyle/>
          <a:p>
            <a:pPr>
              <a:spcBef>
                <a:spcPct val="50000"/>
              </a:spcBef>
              <a:defRPr/>
            </a:pPr>
            <a:r>
              <a:rPr lang="en-US" dirty="0">
                <a:latin typeface="+mn-lt"/>
              </a:rPr>
              <a:t>Inversion of Control approach</a:t>
            </a:r>
            <a:endParaRPr lang="en-GB" dirty="0">
              <a:latin typeface="+mn-lt"/>
            </a:endParaRPr>
          </a:p>
        </p:txBody>
      </p:sp>
      <p:sp>
        <p:nvSpPr>
          <p:cNvPr id="9" name="Oval 8"/>
          <p:cNvSpPr/>
          <p:nvPr/>
        </p:nvSpPr>
        <p:spPr>
          <a:xfrm>
            <a:off x="2438400" y="3810000"/>
            <a:ext cx="1066800" cy="6858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40000"/>
                  <a:lumOff val="60000"/>
                </a:schemeClr>
              </a:solidFill>
            </a:endParaRPr>
          </a:p>
        </p:txBody>
      </p:sp>
      <p:sp>
        <p:nvSpPr>
          <p:cNvPr id="10" name="Oval 9"/>
          <p:cNvSpPr/>
          <p:nvPr/>
        </p:nvSpPr>
        <p:spPr>
          <a:xfrm>
            <a:off x="2362200" y="2971800"/>
            <a:ext cx="1066800" cy="6858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40000"/>
                  <a:lumOff val="60000"/>
                </a:schemeClr>
              </a:solidFill>
            </a:endParaRPr>
          </a:p>
        </p:txBody>
      </p:sp>
      <p:sp>
        <p:nvSpPr>
          <p:cNvPr id="11" name="Oval 10"/>
          <p:cNvSpPr/>
          <p:nvPr/>
        </p:nvSpPr>
        <p:spPr>
          <a:xfrm>
            <a:off x="381000" y="3429000"/>
            <a:ext cx="1066800" cy="6858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40000"/>
                  <a:lumOff val="60000"/>
                </a:schemeClr>
              </a:solidFill>
            </a:endParaRPr>
          </a:p>
        </p:txBody>
      </p:sp>
      <p:cxnSp>
        <p:nvCxnSpPr>
          <p:cNvPr id="13" name="Straight Arrow Connector 12"/>
          <p:cNvCxnSpPr>
            <a:endCxn id="10" idx="2"/>
          </p:cNvCxnSpPr>
          <p:nvPr/>
        </p:nvCxnSpPr>
        <p:spPr>
          <a:xfrm flipV="1">
            <a:off x="1371600" y="3314700"/>
            <a:ext cx="990600" cy="3429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71600" y="3886200"/>
            <a:ext cx="1223029" cy="21473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4600" y="3124200"/>
            <a:ext cx="838200" cy="307777"/>
          </a:xfrm>
          <a:prstGeom prst="rect">
            <a:avLst/>
          </a:prstGeom>
          <a:noFill/>
        </p:spPr>
        <p:txBody>
          <a:bodyPr wrap="square" rtlCol="0">
            <a:spAutoFit/>
          </a:bodyPr>
          <a:lstStyle/>
          <a:p>
            <a:r>
              <a:rPr lang="en-US" sz="1400" b="1" dirty="0" smtClean="0"/>
              <a:t>Object B</a:t>
            </a:r>
            <a:endParaRPr lang="en-US" sz="1400" b="1" dirty="0"/>
          </a:p>
        </p:txBody>
      </p:sp>
      <p:sp>
        <p:nvSpPr>
          <p:cNvPr id="17" name="TextBox 16"/>
          <p:cNvSpPr txBox="1"/>
          <p:nvPr/>
        </p:nvSpPr>
        <p:spPr>
          <a:xfrm>
            <a:off x="2590800" y="3994484"/>
            <a:ext cx="838200" cy="307777"/>
          </a:xfrm>
          <a:prstGeom prst="rect">
            <a:avLst/>
          </a:prstGeom>
          <a:noFill/>
        </p:spPr>
        <p:txBody>
          <a:bodyPr wrap="square" rtlCol="0">
            <a:spAutoFit/>
          </a:bodyPr>
          <a:lstStyle/>
          <a:p>
            <a:r>
              <a:rPr lang="en-US" sz="1400" b="1" dirty="0" smtClean="0"/>
              <a:t>Object C</a:t>
            </a:r>
            <a:endParaRPr lang="en-US" sz="1400" b="1" dirty="0"/>
          </a:p>
        </p:txBody>
      </p:sp>
      <p:sp>
        <p:nvSpPr>
          <p:cNvPr id="18" name="TextBox 17"/>
          <p:cNvSpPr txBox="1"/>
          <p:nvPr/>
        </p:nvSpPr>
        <p:spPr>
          <a:xfrm>
            <a:off x="533400" y="3622539"/>
            <a:ext cx="838200" cy="307777"/>
          </a:xfrm>
          <a:prstGeom prst="rect">
            <a:avLst/>
          </a:prstGeom>
          <a:noFill/>
        </p:spPr>
        <p:txBody>
          <a:bodyPr wrap="square" rtlCol="0">
            <a:spAutoFit/>
          </a:bodyPr>
          <a:lstStyle/>
          <a:p>
            <a:r>
              <a:rPr lang="en-US" sz="1400" b="1" dirty="0" smtClean="0"/>
              <a:t>Object A</a:t>
            </a:r>
            <a:endParaRPr lang="en-US" sz="1400" b="1" dirty="0"/>
          </a:p>
        </p:txBody>
      </p:sp>
      <p:sp>
        <p:nvSpPr>
          <p:cNvPr id="19" name="Oval 18"/>
          <p:cNvSpPr/>
          <p:nvPr/>
        </p:nvSpPr>
        <p:spPr>
          <a:xfrm>
            <a:off x="4800600" y="3810000"/>
            <a:ext cx="1066800" cy="6858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40000"/>
                  <a:lumOff val="60000"/>
                </a:schemeClr>
              </a:solidFill>
            </a:endParaRPr>
          </a:p>
        </p:txBody>
      </p:sp>
      <p:sp>
        <p:nvSpPr>
          <p:cNvPr id="20" name="Oval 19"/>
          <p:cNvSpPr/>
          <p:nvPr/>
        </p:nvSpPr>
        <p:spPr>
          <a:xfrm>
            <a:off x="4724400" y="2971800"/>
            <a:ext cx="1066800" cy="6858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40000"/>
                  <a:lumOff val="60000"/>
                </a:schemeClr>
              </a:solidFill>
            </a:endParaRPr>
          </a:p>
        </p:txBody>
      </p:sp>
      <p:sp>
        <p:nvSpPr>
          <p:cNvPr id="21" name="TextBox 20"/>
          <p:cNvSpPr txBox="1"/>
          <p:nvPr/>
        </p:nvSpPr>
        <p:spPr>
          <a:xfrm>
            <a:off x="4876800" y="3124200"/>
            <a:ext cx="838200" cy="307777"/>
          </a:xfrm>
          <a:prstGeom prst="rect">
            <a:avLst/>
          </a:prstGeom>
          <a:noFill/>
        </p:spPr>
        <p:txBody>
          <a:bodyPr wrap="square" rtlCol="0">
            <a:spAutoFit/>
          </a:bodyPr>
          <a:lstStyle/>
          <a:p>
            <a:r>
              <a:rPr lang="en-US" sz="1400" b="1" dirty="0" smtClean="0"/>
              <a:t>Object B</a:t>
            </a:r>
            <a:endParaRPr lang="en-US" sz="1400" b="1" dirty="0"/>
          </a:p>
        </p:txBody>
      </p:sp>
      <p:sp>
        <p:nvSpPr>
          <p:cNvPr id="22" name="TextBox 21"/>
          <p:cNvSpPr txBox="1"/>
          <p:nvPr/>
        </p:nvSpPr>
        <p:spPr>
          <a:xfrm>
            <a:off x="4953000" y="3994484"/>
            <a:ext cx="838200" cy="307777"/>
          </a:xfrm>
          <a:prstGeom prst="rect">
            <a:avLst/>
          </a:prstGeom>
          <a:noFill/>
        </p:spPr>
        <p:txBody>
          <a:bodyPr wrap="square" rtlCol="0">
            <a:spAutoFit/>
          </a:bodyPr>
          <a:lstStyle/>
          <a:p>
            <a:r>
              <a:rPr lang="en-US" sz="1400" b="1" dirty="0" smtClean="0"/>
              <a:t>Object C</a:t>
            </a:r>
            <a:endParaRPr lang="en-US" sz="1400" b="1" dirty="0"/>
          </a:p>
        </p:txBody>
      </p:sp>
      <p:sp>
        <p:nvSpPr>
          <p:cNvPr id="23" name="Oval 22"/>
          <p:cNvSpPr/>
          <p:nvPr/>
        </p:nvSpPr>
        <p:spPr>
          <a:xfrm>
            <a:off x="6553200" y="3352800"/>
            <a:ext cx="1066800" cy="6858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40000"/>
                  <a:lumOff val="60000"/>
                </a:schemeClr>
              </a:solidFill>
            </a:endParaRPr>
          </a:p>
        </p:txBody>
      </p:sp>
      <p:sp>
        <p:nvSpPr>
          <p:cNvPr id="24" name="TextBox 23"/>
          <p:cNvSpPr txBox="1"/>
          <p:nvPr/>
        </p:nvSpPr>
        <p:spPr>
          <a:xfrm>
            <a:off x="6705600" y="3546339"/>
            <a:ext cx="838200" cy="307777"/>
          </a:xfrm>
          <a:prstGeom prst="rect">
            <a:avLst/>
          </a:prstGeom>
          <a:noFill/>
        </p:spPr>
        <p:txBody>
          <a:bodyPr wrap="square" rtlCol="0">
            <a:spAutoFit/>
          </a:bodyPr>
          <a:lstStyle/>
          <a:p>
            <a:r>
              <a:rPr lang="en-US" sz="1400" b="1" dirty="0" smtClean="0"/>
              <a:t>Object A</a:t>
            </a:r>
            <a:endParaRPr lang="en-US" sz="1400" b="1" dirty="0"/>
          </a:p>
        </p:txBody>
      </p:sp>
      <p:cxnSp>
        <p:nvCxnSpPr>
          <p:cNvPr id="25" name="Straight Arrow Connector 24"/>
          <p:cNvCxnSpPr>
            <a:endCxn id="23" idx="1"/>
          </p:cNvCxnSpPr>
          <p:nvPr/>
        </p:nvCxnSpPr>
        <p:spPr>
          <a:xfrm>
            <a:off x="5791200" y="3238500"/>
            <a:ext cx="918229" cy="21473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867400" y="3810000"/>
            <a:ext cx="76200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371600" y="3048000"/>
            <a:ext cx="838200" cy="307777"/>
          </a:xfrm>
          <a:prstGeom prst="rect">
            <a:avLst/>
          </a:prstGeom>
          <a:noFill/>
        </p:spPr>
        <p:txBody>
          <a:bodyPr wrap="square" rtlCol="0">
            <a:spAutoFit/>
          </a:bodyPr>
          <a:lstStyle/>
          <a:p>
            <a:r>
              <a:rPr lang="en-US" sz="1400" b="1" dirty="0" smtClean="0"/>
              <a:t>creates</a:t>
            </a:r>
            <a:endParaRPr lang="en-US" sz="1400" b="1" dirty="0"/>
          </a:p>
        </p:txBody>
      </p:sp>
      <p:sp>
        <p:nvSpPr>
          <p:cNvPr id="30" name="TextBox 29"/>
          <p:cNvSpPr txBox="1"/>
          <p:nvPr/>
        </p:nvSpPr>
        <p:spPr>
          <a:xfrm>
            <a:off x="1371600" y="3962400"/>
            <a:ext cx="838200" cy="307777"/>
          </a:xfrm>
          <a:prstGeom prst="rect">
            <a:avLst/>
          </a:prstGeom>
          <a:noFill/>
        </p:spPr>
        <p:txBody>
          <a:bodyPr wrap="square" rtlCol="0">
            <a:spAutoFit/>
          </a:bodyPr>
          <a:lstStyle/>
          <a:p>
            <a:r>
              <a:rPr lang="en-US" sz="1400" b="1" dirty="0" smtClean="0"/>
              <a:t>creates</a:t>
            </a:r>
            <a:endParaRPr lang="en-US" sz="1400" b="1" dirty="0"/>
          </a:p>
        </p:txBody>
      </p:sp>
      <p:sp>
        <p:nvSpPr>
          <p:cNvPr id="31" name="TextBox 30"/>
          <p:cNvSpPr txBox="1"/>
          <p:nvPr/>
        </p:nvSpPr>
        <p:spPr>
          <a:xfrm>
            <a:off x="6019800" y="3045023"/>
            <a:ext cx="838200" cy="307777"/>
          </a:xfrm>
          <a:prstGeom prst="rect">
            <a:avLst/>
          </a:prstGeom>
          <a:noFill/>
        </p:spPr>
        <p:txBody>
          <a:bodyPr wrap="square" rtlCol="0">
            <a:spAutoFit/>
          </a:bodyPr>
          <a:lstStyle/>
          <a:p>
            <a:r>
              <a:rPr lang="en-US" sz="1400" b="1" dirty="0" err="1" smtClean="0"/>
              <a:t>setB</a:t>
            </a:r>
            <a:r>
              <a:rPr lang="en-US" sz="1400" b="1" dirty="0" smtClean="0"/>
              <a:t>(B)</a:t>
            </a:r>
            <a:endParaRPr lang="en-US" sz="1400" b="1" dirty="0"/>
          </a:p>
        </p:txBody>
      </p:sp>
      <p:sp>
        <p:nvSpPr>
          <p:cNvPr id="33" name="TextBox 32"/>
          <p:cNvSpPr txBox="1"/>
          <p:nvPr/>
        </p:nvSpPr>
        <p:spPr>
          <a:xfrm>
            <a:off x="6019800" y="3962400"/>
            <a:ext cx="838200" cy="307777"/>
          </a:xfrm>
          <a:prstGeom prst="rect">
            <a:avLst/>
          </a:prstGeom>
          <a:noFill/>
        </p:spPr>
        <p:txBody>
          <a:bodyPr wrap="square" rtlCol="0">
            <a:spAutoFit/>
          </a:bodyPr>
          <a:lstStyle/>
          <a:p>
            <a:r>
              <a:rPr lang="en-US" sz="1400" b="1" dirty="0" err="1" smtClean="0"/>
              <a:t>setC</a:t>
            </a:r>
            <a:r>
              <a:rPr lang="en-US" sz="1400" b="1" dirty="0" smtClean="0"/>
              <a:t>(C)</a:t>
            </a:r>
            <a:endParaRPr lang="en-US" sz="1400" b="1" dirty="0"/>
          </a:p>
        </p:txBody>
      </p:sp>
      <p:sp>
        <p:nvSpPr>
          <p:cNvPr id="2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56</a:t>
            </a:fld>
            <a:endParaRPr lang="en-US" sz="1400" dirty="0"/>
          </a:p>
        </p:txBody>
      </p:sp>
    </p:spTree>
    <p:extLst>
      <p:ext uri="{BB962C8B-B14F-4D97-AF65-F5344CB8AC3E}">
        <p14:creationId xmlns:p14="http://schemas.microsoft.com/office/powerpoint/2010/main" val="41775537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sz="3600" dirty="0" smtClean="0"/>
              <a:t>Bean Configuration-</a:t>
            </a:r>
            <a:br>
              <a:rPr lang="en-US" sz="3600" dirty="0" smtClean="0"/>
            </a:br>
            <a:r>
              <a:rPr lang="en-US" sz="3600" dirty="0" smtClean="0"/>
              <a:t>Sequence Generator</a:t>
            </a:r>
          </a:p>
        </p:txBody>
      </p:sp>
      <p:sp>
        <p:nvSpPr>
          <p:cNvPr id="23556" name="Content Placeholder 4"/>
          <p:cNvSpPr>
            <a:spLocks noGrp="1"/>
          </p:cNvSpPr>
          <p:nvPr>
            <p:ph idx="1"/>
          </p:nvPr>
        </p:nvSpPr>
        <p:spPr/>
        <p:txBody>
          <a:bodyPr/>
          <a:lstStyle/>
          <a:p>
            <a:pPr>
              <a:buFont typeface="Wingdings" pitchFamily="2" charset="2"/>
              <a:buNone/>
            </a:pPr>
            <a:r>
              <a:rPr lang="en-US" sz="2000" b="1" smtClean="0"/>
              <a:t>&lt;bean name="sequenceGenerator"</a:t>
            </a:r>
            <a:endParaRPr lang="en-US" sz="2000" smtClean="0"/>
          </a:p>
          <a:p>
            <a:pPr>
              <a:buFont typeface="Wingdings" pitchFamily="2" charset="2"/>
              <a:buNone/>
            </a:pPr>
            <a:r>
              <a:rPr lang="en-US" sz="2000" b="1" smtClean="0"/>
              <a:t>	class=" com.spring.ioc.basics.SequenceGenerator"&gt;</a:t>
            </a:r>
            <a:endParaRPr lang="en-US" sz="2000" smtClean="0"/>
          </a:p>
          <a:p>
            <a:pPr>
              <a:buFont typeface="Wingdings" pitchFamily="2" charset="2"/>
              <a:buNone/>
            </a:pPr>
            <a:r>
              <a:rPr lang="en-US" sz="2000" b="1" smtClean="0"/>
              <a:t>	&lt;property name="prefix"&gt;</a:t>
            </a:r>
            <a:endParaRPr lang="en-US" sz="2000" smtClean="0"/>
          </a:p>
          <a:p>
            <a:pPr>
              <a:buFont typeface="Wingdings" pitchFamily="2" charset="2"/>
              <a:buNone/>
            </a:pPr>
            <a:r>
              <a:rPr lang="en-US" sz="2000" b="1" smtClean="0"/>
              <a:t>		&lt;value&gt;30&lt;/value&gt;</a:t>
            </a:r>
            <a:endParaRPr lang="en-US" sz="2000" smtClean="0"/>
          </a:p>
          <a:p>
            <a:pPr>
              <a:buFont typeface="Wingdings" pitchFamily="2" charset="2"/>
              <a:buNone/>
            </a:pPr>
            <a:r>
              <a:rPr lang="en-US" sz="2000" b="1" smtClean="0"/>
              <a:t>	&lt;/property&gt;</a:t>
            </a:r>
            <a:endParaRPr lang="en-US" sz="2000" smtClean="0"/>
          </a:p>
          <a:p>
            <a:pPr>
              <a:buFont typeface="Wingdings" pitchFamily="2" charset="2"/>
              <a:buNone/>
            </a:pPr>
            <a:r>
              <a:rPr lang="en-US" sz="2000" b="1" smtClean="0"/>
              <a:t>	&lt;property name="suffix"&gt;</a:t>
            </a:r>
            <a:endParaRPr lang="en-US" sz="2000" smtClean="0"/>
          </a:p>
          <a:p>
            <a:pPr>
              <a:buFont typeface="Wingdings" pitchFamily="2" charset="2"/>
              <a:buNone/>
            </a:pPr>
            <a:r>
              <a:rPr lang="en-US" sz="2000" b="1" smtClean="0"/>
              <a:t>		&lt;value&gt;A&lt;/value&gt;</a:t>
            </a:r>
            <a:endParaRPr lang="en-US" sz="2000" smtClean="0"/>
          </a:p>
          <a:p>
            <a:pPr>
              <a:buFont typeface="Wingdings" pitchFamily="2" charset="2"/>
              <a:buNone/>
            </a:pPr>
            <a:r>
              <a:rPr lang="en-US" sz="2000" b="1" smtClean="0"/>
              <a:t>	&lt;/property&gt;</a:t>
            </a:r>
            <a:endParaRPr lang="en-US" sz="2000" smtClean="0"/>
          </a:p>
          <a:p>
            <a:pPr>
              <a:buFont typeface="Wingdings" pitchFamily="2" charset="2"/>
              <a:buNone/>
            </a:pPr>
            <a:r>
              <a:rPr lang="en-US" sz="2000" b="1" smtClean="0"/>
              <a:t>	&lt;property name="initial"&gt;</a:t>
            </a:r>
            <a:endParaRPr lang="en-US" sz="2000" smtClean="0"/>
          </a:p>
          <a:p>
            <a:pPr>
              <a:buFont typeface="Wingdings" pitchFamily="2" charset="2"/>
              <a:buNone/>
            </a:pPr>
            <a:r>
              <a:rPr lang="en-US" sz="2000" b="1" smtClean="0"/>
              <a:t>		&lt;value&gt;100000&lt;/value&gt;</a:t>
            </a:r>
            <a:endParaRPr lang="en-US" sz="2000" smtClean="0"/>
          </a:p>
          <a:p>
            <a:pPr>
              <a:buFont typeface="Wingdings" pitchFamily="2" charset="2"/>
              <a:buNone/>
            </a:pPr>
            <a:r>
              <a:rPr lang="en-US" sz="2000" b="1" smtClean="0"/>
              <a:t>	&lt;/property&gt;</a:t>
            </a:r>
            <a:endParaRPr lang="en-US" sz="2000" smtClean="0"/>
          </a:p>
          <a:p>
            <a:pPr>
              <a:buFont typeface="Wingdings" pitchFamily="2" charset="2"/>
              <a:buNone/>
            </a:pPr>
            <a:r>
              <a:rPr lang="en-US" sz="2000" b="1" smtClean="0"/>
              <a:t>&lt;/bean&gt;</a:t>
            </a:r>
            <a:endParaRPr lang="en-US" sz="2000" smtClean="0"/>
          </a:p>
          <a:p>
            <a:pPr>
              <a:buFont typeface="Wingdings" pitchFamily="2" charset="2"/>
              <a:buNone/>
            </a:pPr>
            <a:endParaRPr lang="en-US" smtClean="0"/>
          </a:p>
        </p:txBody>
      </p:sp>
      <p:sp>
        <p:nvSpPr>
          <p:cNvPr id="23557" name="Right Brace 5"/>
          <p:cNvSpPr>
            <a:spLocks/>
          </p:cNvSpPr>
          <p:nvPr/>
        </p:nvSpPr>
        <p:spPr bwMode="auto">
          <a:xfrm>
            <a:off x="4419600" y="2286000"/>
            <a:ext cx="1600200" cy="2667000"/>
          </a:xfrm>
          <a:prstGeom prst="rightBrace">
            <a:avLst>
              <a:gd name="adj1" fmla="val 8333"/>
              <a:gd name="adj2" fmla="val 50000"/>
            </a:avLst>
          </a:prstGeom>
          <a:solidFill>
            <a:schemeClr val="bg1"/>
          </a:solidFill>
          <a:ln w="9525" algn="ctr">
            <a:solidFill>
              <a:schemeClr val="tx1"/>
            </a:solidFill>
            <a:round/>
            <a:headEnd/>
            <a:tailEnd/>
          </a:ln>
        </p:spPr>
        <p:txBody>
          <a:bodyPr/>
          <a:lstStyle/>
          <a:p>
            <a:endParaRPr lang="en-US"/>
          </a:p>
        </p:txBody>
      </p:sp>
      <p:sp>
        <p:nvSpPr>
          <p:cNvPr id="23558" name="TextBox 6"/>
          <p:cNvSpPr txBox="1">
            <a:spLocks noChangeArrowheads="1"/>
          </p:cNvSpPr>
          <p:nvPr/>
        </p:nvSpPr>
        <p:spPr bwMode="auto">
          <a:xfrm>
            <a:off x="6096000" y="3429000"/>
            <a:ext cx="2570163" cy="646113"/>
          </a:xfrm>
          <a:prstGeom prst="rect">
            <a:avLst/>
          </a:prstGeom>
          <a:noFill/>
          <a:ln w="9525">
            <a:noFill/>
            <a:miter lim="800000"/>
            <a:headEnd/>
            <a:tailEnd/>
          </a:ln>
        </p:spPr>
        <p:txBody>
          <a:bodyPr>
            <a:spAutoFit/>
          </a:bodyPr>
          <a:lstStyle/>
          <a:p>
            <a:pPr>
              <a:defRPr/>
            </a:pPr>
            <a:r>
              <a:rPr lang="en-US" dirty="0">
                <a:latin typeface="+mn-lt"/>
              </a:rPr>
              <a:t>Dependency Injection</a:t>
            </a:r>
            <a:br>
              <a:rPr lang="en-US" dirty="0">
                <a:latin typeface="+mn-lt"/>
              </a:rPr>
            </a:br>
            <a:r>
              <a:rPr lang="en-US" dirty="0">
                <a:latin typeface="+mn-lt"/>
              </a:rPr>
              <a:t>(setter injection)</a:t>
            </a:r>
          </a:p>
        </p:txBody>
      </p:sp>
      <p:pic>
        <p:nvPicPr>
          <p:cNvPr id="7" name="Picture 17"/>
          <p:cNvPicPr>
            <a:picLocks noChangeAspect="1" noChangeArrowheads="1"/>
          </p:cNvPicPr>
          <p:nvPr/>
        </p:nvPicPr>
        <p:blipFill>
          <a:blip r:embed="rId3" cstate="print"/>
          <a:srcRect/>
          <a:stretch>
            <a:fillRect/>
          </a:stretch>
        </p:blipFill>
        <p:spPr bwMode="auto">
          <a:xfrm>
            <a:off x="7848600" y="18415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57</a:t>
            </a:fld>
            <a:endParaRPr lang="en-US" sz="1400" dirty="0"/>
          </a:p>
        </p:txBody>
      </p:sp>
    </p:spTree>
    <p:extLst>
      <p:ext uri="{BB962C8B-B14F-4D97-AF65-F5344CB8AC3E}">
        <p14:creationId xmlns:p14="http://schemas.microsoft.com/office/powerpoint/2010/main" val="16857028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228600" y="1454150"/>
            <a:ext cx="8686800" cy="4946650"/>
          </a:xfrm>
        </p:spPr>
        <p:txBody>
          <a:bodyPr/>
          <a:lstStyle/>
          <a:p>
            <a:pPr>
              <a:spcBef>
                <a:spcPts val="0"/>
              </a:spcBef>
              <a:buFont typeface="Arial" pitchFamily="34" charset="0"/>
              <a:buChar char="•"/>
            </a:pPr>
            <a:r>
              <a:rPr dirty="0" smtClean="0"/>
              <a:t>No more ad-hoc lookup</a:t>
            </a:r>
          </a:p>
          <a:p>
            <a:pPr>
              <a:spcBef>
                <a:spcPts val="0"/>
              </a:spcBef>
              <a:buFont typeface="Arial" pitchFamily="34" charset="0"/>
              <a:buChar char="•"/>
            </a:pPr>
            <a:r>
              <a:rPr dirty="0" smtClean="0"/>
              <a:t>Code is self-documenting, describing its own dependencies</a:t>
            </a:r>
          </a:p>
          <a:p>
            <a:pPr>
              <a:spcBef>
                <a:spcPts val="0"/>
              </a:spcBef>
              <a:buFont typeface="Arial" pitchFamily="34" charset="0"/>
              <a:buChar char="•"/>
            </a:pPr>
            <a:r>
              <a:rPr dirty="0" smtClean="0"/>
              <a:t>Can apply consistent configuration management strategy everywhere </a:t>
            </a:r>
          </a:p>
          <a:p>
            <a:pPr lvl="1">
              <a:spcBef>
                <a:spcPts val="0"/>
              </a:spcBef>
            </a:pPr>
            <a:r>
              <a:rPr dirty="0" smtClean="0"/>
              <a:t>Removes the responsibility of finding or creating dependent objects and moves it into configuration.</a:t>
            </a:r>
          </a:p>
          <a:p>
            <a:pPr>
              <a:spcBef>
                <a:spcPts val="0"/>
              </a:spcBef>
              <a:buFont typeface="Arial" pitchFamily="34" charset="0"/>
              <a:buChar char="•"/>
            </a:pPr>
            <a:r>
              <a:rPr dirty="0" smtClean="0"/>
              <a:t>Easy to unit test</a:t>
            </a:r>
          </a:p>
          <a:p>
            <a:pPr lvl="1">
              <a:spcBef>
                <a:spcPts val="0"/>
              </a:spcBef>
            </a:pPr>
            <a:r>
              <a:rPr dirty="0" smtClean="0"/>
              <a:t>Simply instantiate class in a </a:t>
            </a:r>
            <a:r>
              <a:rPr dirty="0" err="1" smtClean="0"/>
              <a:t>JUnit</a:t>
            </a:r>
            <a:r>
              <a:rPr dirty="0" smtClean="0"/>
              <a:t> test and use setters or constructors</a:t>
            </a:r>
          </a:p>
          <a:p>
            <a:pPr>
              <a:spcBef>
                <a:spcPts val="0"/>
              </a:spcBef>
              <a:buFont typeface="Arial" pitchFamily="34" charset="0"/>
              <a:buChar char="•"/>
            </a:pPr>
            <a:r>
              <a:rPr dirty="0" smtClean="0"/>
              <a:t>Allows an application to be reconfigured outside of source code</a:t>
            </a:r>
          </a:p>
          <a:p>
            <a:pPr>
              <a:spcBef>
                <a:spcPts val="0"/>
              </a:spcBef>
              <a:buFont typeface="Arial" pitchFamily="34" charset="0"/>
              <a:buChar char="•"/>
            </a:pPr>
            <a:r>
              <a:rPr dirty="0" smtClean="0"/>
              <a:t>Does not depend on a specific container</a:t>
            </a:r>
          </a:p>
          <a:p>
            <a:pPr>
              <a:spcBef>
                <a:spcPts val="0"/>
              </a:spcBef>
              <a:buFont typeface="Arial" pitchFamily="34" charset="0"/>
              <a:buChar char="•"/>
            </a:pPr>
            <a:endParaRPr dirty="0" smtClean="0"/>
          </a:p>
        </p:txBody>
      </p:sp>
      <p:sp>
        <p:nvSpPr>
          <p:cNvPr id="24578" name="Title 1"/>
          <p:cNvSpPr>
            <a:spLocks noGrp="1"/>
          </p:cNvSpPr>
          <p:nvPr>
            <p:ph type="title"/>
          </p:nvPr>
        </p:nvSpPr>
        <p:spPr/>
        <p:txBody>
          <a:bodyPr/>
          <a:lstStyle/>
          <a:p>
            <a:r>
              <a:rPr lang="en-US" smtClean="0"/>
              <a:t>Benefits of DI</a:t>
            </a:r>
          </a:p>
        </p:txBody>
      </p:sp>
      <p:pic>
        <p:nvPicPr>
          <p:cNvPr id="24581" name="Picture 4" descr="benefit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7887" y="5257800"/>
            <a:ext cx="1680713" cy="1390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58</a:t>
            </a:fld>
            <a:endParaRPr lang="en-US" sz="1400" dirty="0"/>
          </a:p>
        </p:txBody>
      </p:sp>
    </p:spTree>
    <p:extLst>
      <p:ext uri="{BB962C8B-B14F-4D97-AF65-F5344CB8AC3E}">
        <p14:creationId xmlns:p14="http://schemas.microsoft.com/office/powerpoint/2010/main" val="21446258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Spring DI</a:t>
            </a:r>
          </a:p>
        </p:txBody>
      </p:sp>
      <p:sp>
        <p:nvSpPr>
          <p:cNvPr id="25603" name="Content Placeholder 2"/>
          <p:cNvSpPr>
            <a:spLocks noGrp="1"/>
          </p:cNvSpPr>
          <p:nvPr>
            <p:ph idx="1"/>
          </p:nvPr>
        </p:nvSpPr>
        <p:spPr>
          <a:xfrm>
            <a:off x="228600" y="1447800"/>
            <a:ext cx="8686800" cy="4946650"/>
          </a:xfrm>
        </p:spPr>
        <p:txBody>
          <a:bodyPr/>
          <a:lstStyle/>
          <a:p>
            <a:r>
              <a:rPr lang="en-US" dirty="0" smtClean="0"/>
              <a:t>To use Spring DI all you need is:</a:t>
            </a:r>
          </a:p>
          <a:p>
            <a:pPr lvl="1"/>
            <a:r>
              <a:rPr lang="en-US" dirty="0" smtClean="0"/>
              <a:t>POJO with correct constructor (or setter)</a:t>
            </a:r>
          </a:p>
          <a:p>
            <a:pPr lvl="1"/>
            <a:r>
              <a:rPr lang="en-US" dirty="0" smtClean="0"/>
              <a:t>Spring bean defined in spring configuration file (a xml file)</a:t>
            </a:r>
          </a:p>
          <a:p>
            <a:pPr lvl="1"/>
            <a:r>
              <a:rPr lang="en-US" dirty="0" smtClean="0"/>
              <a:t>Access </a:t>
            </a:r>
            <a:r>
              <a:rPr lang="en-US" dirty="0" smtClean="0">
                <a:solidFill>
                  <a:srgbClr val="002060"/>
                </a:solidFill>
              </a:rPr>
              <a:t>to</a:t>
            </a:r>
            <a:r>
              <a:rPr lang="en-US" dirty="0" smtClean="0"/>
              <a:t> the bean through the spring context bean factory</a:t>
            </a:r>
          </a:p>
          <a:p>
            <a:pPr lvl="1">
              <a:buFont typeface="Wingdings 2" pitchFamily="18" charset="2"/>
              <a:buNone/>
            </a:pPr>
            <a:endParaRPr lang="en-US" dirty="0" smtClean="0"/>
          </a:p>
        </p:txBody>
      </p:sp>
      <p:pic>
        <p:nvPicPr>
          <p:cNvPr id="25605" name="Picture 5" descr="inversion of contro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581400"/>
            <a:ext cx="40386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59</a:t>
            </a:fld>
            <a:endParaRPr lang="en-US" sz="1400" dirty="0"/>
          </a:p>
        </p:txBody>
      </p:sp>
    </p:spTree>
    <p:extLst>
      <p:ext uri="{BB962C8B-B14F-4D97-AF65-F5344CB8AC3E}">
        <p14:creationId xmlns:p14="http://schemas.microsoft.com/office/powerpoint/2010/main" val="2864774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152400"/>
            <a:ext cx="6858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400" dirty="0">
                <a:solidFill>
                  <a:schemeClr val="tx2">
                    <a:lumMod val="75000"/>
                  </a:schemeClr>
                </a:solidFill>
                <a:latin typeface="Verdana" pitchFamily="34" charset="0"/>
              </a:rPr>
              <a:t>Icons Used</a:t>
            </a:r>
          </a:p>
        </p:txBody>
      </p:sp>
      <p:sp>
        <p:nvSpPr>
          <p:cNvPr id="12" name="Rectangle 11"/>
          <p:cNvSpPr/>
          <p:nvPr/>
        </p:nvSpPr>
        <p:spPr>
          <a:xfrm>
            <a:off x="2133600" y="1295400"/>
            <a:ext cx="6858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000" cap="all" dirty="0">
              <a:solidFill>
                <a:schemeClr val="accent2">
                  <a:lumMod val="40000"/>
                  <a:lumOff val="60000"/>
                </a:schemeClr>
              </a:solidFill>
              <a:latin typeface="Arial" pitchFamily="34" charset="0"/>
              <a:cs typeface="Arial" pitchFamily="34" charset="0"/>
            </a:endParaRPr>
          </a:p>
        </p:txBody>
      </p:sp>
      <p:grpSp>
        <p:nvGrpSpPr>
          <p:cNvPr id="23" name="Group 22"/>
          <p:cNvGrpSpPr/>
          <p:nvPr/>
        </p:nvGrpSpPr>
        <p:grpSpPr>
          <a:xfrm>
            <a:off x="381000" y="1646843"/>
            <a:ext cx="1600200" cy="1108648"/>
            <a:chOff x="587566" y="1676400"/>
            <a:chExt cx="1600200" cy="1108648"/>
          </a:xfrm>
        </p:grpSpPr>
        <p:pic>
          <p:nvPicPr>
            <p:cNvPr id="4104" name="Picture 6"/>
            <p:cNvPicPr>
              <a:picLocks noChangeAspect="1" noChangeArrowheads="1"/>
            </p:cNvPicPr>
            <p:nvPr/>
          </p:nvPicPr>
          <p:blipFill>
            <a:blip r:embed="rId3" cstate="print"/>
            <a:srcRect/>
            <a:stretch>
              <a:fillRect/>
            </a:stretch>
          </p:blipFill>
          <p:spPr bwMode="auto">
            <a:xfrm>
              <a:off x="967361" y="1676400"/>
              <a:ext cx="861439" cy="861439"/>
            </a:xfrm>
            <a:prstGeom prst="rect">
              <a:avLst/>
            </a:prstGeom>
            <a:noFill/>
            <a:ln w="9525" algn="ctr">
              <a:noFill/>
              <a:miter lim="800000"/>
              <a:headEnd/>
              <a:tailEnd/>
            </a:ln>
          </p:spPr>
        </p:pic>
        <p:sp>
          <p:nvSpPr>
            <p:cNvPr id="9" name="Text Box 7"/>
            <p:cNvSpPr txBox="1">
              <a:spLocks noChangeArrowheads="1"/>
            </p:cNvSpPr>
            <p:nvPr/>
          </p:nvSpPr>
          <p:spPr bwMode="auto">
            <a:xfrm>
              <a:off x="587566" y="2448498"/>
              <a:ext cx="1600200" cy="336550"/>
            </a:xfrm>
            <a:prstGeom prst="rect">
              <a:avLst/>
            </a:prstGeom>
            <a:noFill/>
            <a:ln w="9525" algn="ctr">
              <a:noFill/>
              <a:miter lim="800000"/>
              <a:headEnd/>
              <a:tailEnd/>
            </a:ln>
          </p:spPr>
          <p:txBody>
            <a:bodyPr>
              <a:spAutoFit/>
            </a:bodyPr>
            <a:lstStyle/>
            <a:p>
              <a:pPr algn="ctr" eaLnBrk="0" hangingPunct="0">
                <a:spcBef>
                  <a:spcPct val="50000"/>
                </a:spcBef>
                <a:defRPr/>
              </a:pPr>
              <a:r>
                <a:rPr lang="en-US" sz="1600" dirty="0">
                  <a:latin typeface="+mn-lt"/>
                </a:rPr>
                <a:t>Questions</a:t>
              </a:r>
            </a:p>
          </p:txBody>
        </p:sp>
      </p:grpSp>
      <p:grpSp>
        <p:nvGrpSpPr>
          <p:cNvPr id="29" name="Group 28"/>
          <p:cNvGrpSpPr/>
          <p:nvPr/>
        </p:nvGrpSpPr>
        <p:grpSpPr>
          <a:xfrm>
            <a:off x="6998464" y="1590675"/>
            <a:ext cx="1295400" cy="1430024"/>
            <a:chOff x="7031515" y="1829018"/>
            <a:chExt cx="1295400" cy="1430024"/>
          </a:xfrm>
        </p:grpSpPr>
        <p:sp>
          <p:nvSpPr>
            <p:cNvPr id="18" name="Text Box 16"/>
            <p:cNvSpPr txBox="1">
              <a:spLocks noChangeArrowheads="1"/>
            </p:cNvSpPr>
            <p:nvPr/>
          </p:nvSpPr>
          <p:spPr bwMode="auto">
            <a:xfrm>
              <a:off x="7031515" y="2678017"/>
              <a:ext cx="1295400" cy="581025"/>
            </a:xfrm>
            <a:prstGeom prst="rect">
              <a:avLst/>
            </a:prstGeom>
            <a:noFill/>
            <a:ln w="9525" algn="ctr">
              <a:noFill/>
              <a:miter lim="800000"/>
              <a:headEnd/>
              <a:tailEnd/>
            </a:ln>
          </p:spPr>
          <p:txBody>
            <a:bodyPr>
              <a:spAutoFit/>
            </a:bodyPr>
            <a:lstStyle/>
            <a:p>
              <a:pPr algn="ctr" eaLnBrk="0" hangingPunct="0">
                <a:spcBef>
                  <a:spcPct val="50000"/>
                </a:spcBef>
                <a:defRPr/>
              </a:pPr>
              <a:r>
                <a:rPr lang="en-US" sz="1600" dirty="0">
                  <a:latin typeface="+mn-lt"/>
                </a:rPr>
                <a:t>Coding Standards</a:t>
              </a:r>
            </a:p>
          </p:txBody>
        </p:sp>
        <p:pic>
          <p:nvPicPr>
            <p:cNvPr id="4113" name="Picture 17"/>
            <p:cNvPicPr>
              <a:picLocks noChangeAspect="1" noChangeArrowheads="1"/>
            </p:cNvPicPr>
            <p:nvPr/>
          </p:nvPicPr>
          <p:blipFill>
            <a:blip r:embed="rId4" cstate="print"/>
            <a:srcRect/>
            <a:stretch>
              <a:fillRect/>
            </a:stretch>
          </p:blipFill>
          <p:spPr bwMode="auto">
            <a:xfrm>
              <a:off x="7326217" y="1829018"/>
              <a:ext cx="692166" cy="914182"/>
            </a:xfrm>
            <a:prstGeom prst="rect">
              <a:avLst/>
            </a:prstGeom>
            <a:noFill/>
            <a:ln w="9525" algn="ctr">
              <a:noFill/>
              <a:miter lim="800000"/>
              <a:headEnd/>
              <a:tailEnd/>
            </a:ln>
          </p:spPr>
        </p:pic>
      </p:grpSp>
      <p:grpSp>
        <p:nvGrpSpPr>
          <p:cNvPr id="24" name="Group 23"/>
          <p:cNvGrpSpPr/>
          <p:nvPr/>
        </p:nvGrpSpPr>
        <p:grpSpPr>
          <a:xfrm>
            <a:off x="2895600" y="1648359"/>
            <a:ext cx="1066800" cy="1183332"/>
            <a:chOff x="3494183" y="1678835"/>
            <a:chExt cx="1066800" cy="1183332"/>
          </a:xfrm>
        </p:grpSpPr>
        <p:pic>
          <p:nvPicPr>
            <p:cNvPr id="4110" name="Picture 13"/>
            <p:cNvPicPr>
              <a:picLocks noChangeAspect="1" noChangeArrowheads="1"/>
            </p:cNvPicPr>
            <p:nvPr/>
          </p:nvPicPr>
          <p:blipFill>
            <a:blip r:embed="rId5" cstate="print"/>
            <a:srcRect/>
            <a:stretch>
              <a:fillRect/>
            </a:stretch>
          </p:blipFill>
          <p:spPr bwMode="auto">
            <a:xfrm>
              <a:off x="3603625" y="1678835"/>
              <a:ext cx="891257" cy="908790"/>
            </a:xfrm>
            <a:prstGeom prst="rect">
              <a:avLst/>
            </a:prstGeom>
            <a:noFill/>
            <a:ln w="9525" algn="ctr">
              <a:noFill/>
              <a:miter lim="800000"/>
              <a:headEnd/>
              <a:tailEnd/>
            </a:ln>
          </p:spPr>
        </p:pic>
        <p:sp>
          <p:nvSpPr>
            <p:cNvPr id="21" name="Text Box 19"/>
            <p:cNvSpPr txBox="1">
              <a:spLocks noChangeArrowheads="1"/>
            </p:cNvSpPr>
            <p:nvPr/>
          </p:nvSpPr>
          <p:spPr bwMode="auto">
            <a:xfrm>
              <a:off x="3494183" y="2525617"/>
              <a:ext cx="1066800" cy="336550"/>
            </a:xfrm>
            <a:prstGeom prst="rect">
              <a:avLst/>
            </a:prstGeom>
            <a:noFill/>
            <a:ln w="9525" algn="ctr">
              <a:noFill/>
              <a:miter lim="800000"/>
              <a:headEnd/>
              <a:tailEnd/>
            </a:ln>
          </p:spPr>
          <p:txBody>
            <a:bodyPr>
              <a:spAutoFit/>
            </a:bodyPr>
            <a:lstStyle/>
            <a:p>
              <a:pPr algn="ctr" eaLnBrk="0" hangingPunct="0">
                <a:spcBef>
                  <a:spcPct val="50000"/>
                </a:spcBef>
                <a:defRPr/>
              </a:pPr>
              <a:r>
                <a:rPr lang="en-US" sz="1600" dirty="0">
                  <a:latin typeface="+mn-lt"/>
                </a:rPr>
                <a:t>Tools</a:t>
              </a:r>
            </a:p>
          </p:txBody>
        </p:sp>
      </p:grpSp>
      <p:grpSp>
        <p:nvGrpSpPr>
          <p:cNvPr id="34" name="Group 33"/>
          <p:cNvGrpSpPr/>
          <p:nvPr/>
        </p:nvGrpSpPr>
        <p:grpSpPr>
          <a:xfrm>
            <a:off x="4702175" y="3222221"/>
            <a:ext cx="1698625" cy="1177601"/>
            <a:chOff x="4572000" y="3502349"/>
            <a:chExt cx="1698625" cy="1177601"/>
          </a:xfrm>
        </p:grpSpPr>
        <p:sp>
          <p:nvSpPr>
            <p:cNvPr id="15" name="Text Box 12"/>
            <p:cNvSpPr txBox="1">
              <a:spLocks noChangeArrowheads="1"/>
            </p:cNvSpPr>
            <p:nvPr/>
          </p:nvSpPr>
          <p:spPr bwMode="auto">
            <a:xfrm>
              <a:off x="4572000" y="4343400"/>
              <a:ext cx="1698625" cy="336550"/>
            </a:xfrm>
            <a:prstGeom prst="rect">
              <a:avLst/>
            </a:prstGeom>
            <a:noFill/>
            <a:ln w="9525" algn="ctr">
              <a:noFill/>
              <a:miter lim="800000"/>
              <a:headEnd/>
              <a:tailEnd/>
            </a:ln>
          </p:spPr>
          <p:txBody>
            <a:bodyPr>
              <a:spAutoFit/>
            </a:bodyPr>
            <a:lstStyle/>
            <a:p>
              <a:pPr algn="ctr" eaLnBrk="0" hangingPunct="0">
                <a:spcBef>
                  <a:spcPct val="50000"/>
                </a:spcBef>
                <a:defRPr/>
              </a:pPr>
              <a:r>
                <a:rPr lang="en-US" sz="1600" dirty="0">
                  <a:latin typeface="+mn-lt"/>
                </a:rPr>
                <a:t>Demonstration</a:t>
              </a:r>
            </a:p>
          </p:txBody>
        </p:sp>
        <p:pic>
          <p:nvPicPr>
            <p:cNvPr id="4120" name="Picture 31"/>
            <p:cNvPicPr>
              <a:picLocks noChangeAspect="1" noChangeArrowheads="1"/>
            </p:cNvPicPr>
            <p:nvPr/>
          </p:nvPicPr>
          <p:blipFill>
            <a:blip r:embed="rId6" cstate="print"/>
            <a:srcRect/>
            <a:stretch>
              <a:fillRect/>
            </a:stretch>
          </p:blipFill>
          <p:spPr bwMode="auto">
            <a:xfrm>
              <a:off x="4953000" y="3502349"/>
              <a:ext cx="914400" cy="812476"/>
            </a:xfrm>
            <a:prstGeom prst="rect">
              <a:avLst/>
            </a:prstGeom>
            <a:noFill/>
            <a:ln w="9525" algn="ctr">
              <a:noFill/>
              <a:miter lim="800000"/>
              <a:headEnd/>
              <a:tailEnd/>
            </a:ln>
          </p:spPr>
        </p:pic>
      </p:grpSp>
      <p:grpSp>
        <p:nvGrpSpPr>
          <p:cNvPr id="25" name="Group 24"/>
          <p:cNvGrpSpPr/>
          <p:nvPr/>
        </p:nvGrpSpPr>
        <p:grpSpPr>
          <a:xfrm>
            <a:off x="4800600" y="1600749"/>
            <a:ext cx="1447800" cy="1430967"/>
            <a:chOff x="6118034" y="1817058"/>
            <a:chExt cx="1447800" cy="1430967"/>
          </a:xfrm>
        </p:grpSpPr>
        <p:sp>
          <p:nvSpPr>
            <p:cNvPr id="17" name="Text Box 14"/>
            <p:cNvSpPr txBox="1">
              <a:spLocks noChangeArrowheads="1"/>
            </p:cNvSpPr>
            <p:nvPr/>
          </p:nvSpPr>
          <p:spPr bwMode="auto">
            <a:xfrm>
              <a:off x="6118034" y="2667000"/>
              <a:ext cx="1447800" cy="581025"/>
            </a:xfrm>
            <a:prstGeom prst="rect">
              <a:avLst/>
            </a:prstGeom>
            <a:noFill/>
            <a:ln w="9525" algn="ctr">
              <a:noFill/>
              <a:miter lim="800000"/>
              <a:headEnd/>
              <a:tailEnd/>
            </a:ln>
          </p:spPr>
          <p:txBody>
            <a:bodyPr>
              <a:spAutoFit/>
            </a:bodyPr>
            <a:lstStyle/>
            <a:p>
              <a:pPr algn="ctr" eaLnBrk="0" hangingPunct="0">
                <a:spcBef>
                  <a:spcPct val="50000"/>
                </a:spcBef>
                <a:defRPr/>
              </a:pPr>
              <a:r>
                <a:rPr lang="en-US" sz="1600" dirty="0">
                  <a:latin typeface="+mn-lt"/>
                </a:rPr>
                <a:t>Hands on Exercise</a:t>
              </a:r>
            </a:p>
          </p:txBody>
        </p:sp>
        <p:pic>
          <p:nvPicPr>
            <p:cNvPr id="4121" name="Picture 32"/>
            <p:cNvPicPr>
              <a:picLocks noChangeAspect="1" noChangeArrowheads="1"/>
            </p:cNvPicPr>
            <p:nvPr/>
          </p:nvPicPr>
          <p:blipFill>
            <a:blip r:embed="rId7" cstate="print"/>
            <a:srcRect/>
            <a:stretch>
              <a:fillRect/>
            </a:stretch>
          </p:blipFill>
          <p:spPr bwMode="auto">
            <a:xfrm>
              <a:off x="6410325" y="1817058"/>
              <a:ext cx="1004027" cy="930905"/>
            </a:xfrm>
            <a:prstGeom prst="rect">
              <a:avLst/>
            </a:prstGeom>
            <a:noFill/>
            <a:ln w="9525" algn="ctr">
              <a:noFill/>
              <a:miter lim="800000"/>
              <a:headEnd/>
              <a:tailEnd/>
            </a:ln>
          </p:spPr>
        </p:pic>
      </p:grpSp>
      <p:grpSp>
        <p:nvGrpSpPr>
          <p:cNvPr id="33" name="Group 32"/>
          <p:cNvGrpSpPr/>
          <p:nvPr/>
        </p:nvGrpSpPr>
        <p:grpSpPr>
          <a:xfrm>
            <a:off x="2721166" y="3148872"/>
            <a:ext cx="1447800" cy="1208988"/>
            <a:chOff x="2590800" y="3320566"/>
            <a:chExt cx="1447800" cy="1208988"/>
          </a:xfrm>
        </p:grpSpPr>
        <p:pic>
          <p:nvPicPr>
            <p:cNvPr id="2050" name="Picture 2" descr="C:\Users\120891\Desktop\Case Study.png"/>
            <p:cNvPicPr>
              <a:picLocks noChangeAspect="1" noChangeArrowheads="1"/>
            </p:cNvPicPr>
            <p:nvPr/>
          </p:nvPicPr>
          <p:blipFill>
            <a:blip r:embed="rId8" cstate="print"/>
            <a:srcRect/>
            <a:stretch>
              <a:fillRect/>
            </a:stretch>
          </p:blipFill>
          <p:spPr bwMode="auto">
            <a:xfrm>
              <a:off x="2819400" y="3320566"/>
              <a:ext cx="981419" cy="898247"/>
            </a:xfrm>
            <a:prstGeom prst="rect">
              <a:avLst/>
            </a:prstGeom>
            <a:noFill/>
          </p:spPr>
        </p:pic>
        <p:sp>
          <p:nvSpPr>
            <p:cNvPr id="31" name="Text Box 14"/>
            <p:cNvSpPr txBox="1">
              <a:spLocks noChangeArrowheads="1"/>
            </p:cNvSpPr>
            <p:nvPr/>
          </p:nvSpPr>
          <p:spPr bwMode="auto">
            <a:xfrm>
              <a:off x="2590800" y="4191000"/>
              <a:ext cx="1447800" cy="338554"/>
            </a:xfrm>
            <a:prstGeom prst="rect">
              <a:avLst/>
            </a:prstGeom>
            <a:noFill/>
            <a:ln w="9525" algn="ctr">
              <a:noFill/>
              <a:miter lim="800000"/>
              <a:headEnd/>
              <a:tailEnd/>
            </a:ln>
          </p:spPr>
          <p:txBody>
            <a:bodyPr>
              <a:spAutoFit/>
            </a:bodyPr>
            <a:lstStyle/>
            <a:p>
              <a:pPr algn="ctr" eaLnBrk="0" hangingPunct="0">
                <a:spcBef>
                  <a:spcPct val="50000"/>
                </a:spcBef>
                <a:defRPr/>
              </a:pPr>
              <a:r>
                <a:rPr lang="en-US" sz="1600" dirty="0" smtClean="0">
                  <a:latin typeface="+mn-lt"/>
                </a:rPr>
                <a:t>  Case Study</a:t>
              </a:r>
              <a:endParaRPr lang="en-US" sz="1600" dirty="0">
                <a:latin typeface="+mn-lt"/>
              </a:endParaRPr>
            </a:p>
          </p:txBody>
        </p:sp>
      </p:grpSp>
      <p:grpSp>
        <p:nvGrpSpPr>
          <p:cNvPr id="45" name="Group 44"/>
          <p:cNvGrpSpPr/>
          <p:nvPr/>
        </p:nvGrpSpPr>
        <p:grpSpPr>
          <a:xfrm>
            <a:off x="6672549" y="3225072"/>
            <a:ext cx="1905000" cy="1292609"/>
            <a:chOff x="6672549" y="3527234"/>
            <a:chExt cx="1905000" cy="1292609"/>
          </a:xfrm>
        </p:grpSpPr>
        <p:sp>
          <p:nvSpPr>
            <p:cNvPr id="20" name="Text Box 18"/>
            <p:cNvSpPr txBox="1">
              <a:spLocks noChangeArrowheads="1"/>
            </p:cNvSpPr>
            <p:nvPr/>
          </p:nvSpPr>
          <p:spPr bwMode="auto">
            <a:xfrm>
              <a:off x="6672549" y="4235068"/>
              <a:ext cx="1905000" cy="584775"/>
            </a:xfrm>
            <a:prstGeom prst="rect">
              <a:avLst/>
            </a:prstGeom>
            <a:noFill/>
            <a:ln w="9525" algn="ctr">
              <a:noFill/>
              <a:miter lim="800000"/>
              <a:headEnd/>
              <a:tailEnd/>
            </a:ln>
          </p:spPr>
          <p:txBody>
            <a:bodyPr wrap="square">
              <a:spAutoFit/>
            </a:bodyPr>
            <a:lstStyle/>
            <a:p>
              <a:pPr algn="ctr" eaLnBrk="0" hangingPunct="0">
                <a:spcBef>
                  <a:spcPct val="50000"/>
                </a:spcBef>
                <a:defRPr/>
              </a:pPr>
              <a:r>
                <a:rPr lang="en-US" sz="1600" dirty="0" smtClean="0">
                  <a:latin typeface="+mn-lt"/>
                </a:rPr>
                <a:t>Best Practices &amp; Industry Standards</a:t>
              </a:r>
              <a:endParaRPr lang="en-US" sz="1600" dirty="0">
                <a:latin typeface="+mn-lt"/>
              </a:endParaRPr>
            </a:p>
          </p:txBody>
        </p:sp>
        <p:pic>
          <p:nvPicPr>
            <p:cNvPr id="21506" name="Picture 2" descr="C:\Users\120891\Desktop\best practice_1.png"/>
            <p:cNvPicPr>
              <a:picLocks noChangeAspect="1" noChangeArrowheads="1"/>
            </p:cNvPicPr>
            <p:nvPr/>
          </p:nvPicPr>
          <p:blipFill>
            <a:blip r:embed="rId9" cstate="print"/>
            <a:srcRect/>
            <a:stretch>
              <a:fillRect/>
            </a:stretch>
          </p:blipFill>
          <p:spPr bwMode="auto">
            <a:xfrm>
              <a:off x="7184834" y="3527234"/>
              <a:ext cx="839118" cy="839118"/>
            </a:xfrm>
            <a:prstGeom prst="rect">
              <a:avLst/>
            </a:prstGeom>
            <a:noFill/>
          </p:spPr>
        </p:pic>
      </p:grpSp>
      <p:grpSp>
        <p:nvGrpSpPr>
          <p:cNvPr id="32" name="Group 31"/>
          <p:cNvGrpSpPr/>
          <p:nvPr/>
        </p:nvGrpSpPr>
        <p:grpSpPr>
          <a:xfrm>
            <a:off x="424149" y="3095625"/>
            <a:ext cx="1447800" cy="1427010"/>
            <a:chOff x="424149" y="3525990"/>
            <a:chExt cx="1447800" cy="1427010"/>
          </a:xfrm>
        </p:grpSpPr>
        <p:pic>
          <p:nvPicPr>
            <p:cNvPr id="4119" name="Picture 29"/>
            <p:cNvPicPr>
              <a:picLocks noChangeAspect="1" noChangeArrowheads="1"/>
            </p:cNvPicPr>
            <p:nvPr/>
          </p:nvPicPr>
          <p:blipFill>
            <a:blip r:embed="rId10" cstate="print"/>
            <a:srcRect/>
            <a:stretch>
              <a:fillRect/>
            </a:stretch>
          </p:blipFill>
          <p:spPr bwMode="auto">
            <a:xfrm>
              <a:off x="762000" y="3525990"/>
              <a:ext cx="912564" cy="958697"/>
            </a:xfrm>
            <a:prstGeom prst="rect">
              <a:avLst/>
            </a:prstGeom>
            <a:noFill/>
            <a:ln w="9525" algn="ctr">
              <a:noFill/>
              <a:miter lim="800000"/>
              <a:headEnd/>
              <a:tailEnd/>
            </a:ln>
          </p:spPr>
        </p:pic>
        <p:sp>
          <p:nvSpPr>
            <p:cNvPr id="27" name="Text Box 18"/>
            <p:cNvSpPr txBox="1">
              <a:spLocks noChangeArrowheads="1"/>
            </p:cNvSpPr>
            <p:nvPr/>
          </p:nvSpPr>
          <p:spPr bwMode="auto">
            <a:xfrm>
              <a:off x="424149" y="4368225"/>
              <a:ext cx="1447800" cy="584775"/>
            </a:xfrm>
            <a:prstGeom prst="rect">
              <a:avLst/>
            </a:prstGeom>
            <a:noFill/>
            <a:ln w="9525" algn="ctr">
              <a:noFill/>
              <a:miter lim="800000"/>
              <a:headEnd/>
              <a:tailEnd/>
            </a:ln>
          </p:spPr>
          <p:txBody>
            <a:bodyPr>
              <a:spAutoFit/>
            </a:bodyPr>
            <a:lstStyle/>
            <a:p>
              <a:pPr algn="ctr" eaLnBrk="0" hangingPunct="0">
                <a:spcBef>
                  <a:spcPct val="50000"/>
                </a:spcBef>
                <a:defRPr/>
              </a:pPr>
              <a:r>
                <a:rPr lang="en-US" sz="1600" dirty="0">
                  <a:latin typeface="+mn-lt"/>
                </a:rPr>
                <a:t>Test Your Understanding</a:t>
              </a:r>
            </a:p>
          </p:txBody>
        </p:sp>
      </p:grpSp>
      <p:grpSp>
        <p:nvGrpSpPr>
          <p:cNvPr id="35" name="Group 34"/>
          <p:cNvGrpSpPr/>
          <p:nvPr/>
        </p:nvGrpSpPr>
        <p:grpSpPr>
          <a:xfrm>
            <a:off x="304800" y="4914761"/>
            <a:ext cx="1219200" cy="1098256"/>
            <a:chOff x="533400" y="5260098"/>
            <a:chExt cx="1219200" cy="1098256"/>
          </a:xfrm>
        </p:grpSpPr>
        <p:pic>
          <p:nvPicPr>
            <p:cNvPr id="28" name="Picture 2" descr="C:\Users\120891\Desktop\Workshop.png"/>
            <p:cNvPicPr>
              <a:picLocks noChangeAspect="1" noChangeArrowheads="1"/>
            </p:cNvPicPr>
            <p:nvPr/>
          </p:nvPicPr>
          <p:blipFill>
            <a:blip r:embed="rId11" cstate="print"/>
            <a:srcRect/>
            <a:stretch>
              <a:fillRect/>
            </a:stretch>
          </p:blipFill>
          <p:spPr bwMode="auto">
            <a:xfrm>
              <a:off x="728949" y="5260098"/>
              <a:ext cx="838200" cy="753319"/>
            </a:xfrm>
            <a:prstGeom prst="rect">
              <a:avLst/>
            </a:prstGeom>
            <a:noFill/>
          </p:spPr>
        </p:pic>
        <p:sp>
          <p:nvSpPr>
            <p:cNvPr id="30" name="TextBox 29"/>
            <p:cNvSpPr txBox="1"/>
            <p:nvPr/>
          </p:nvSpPr>
          <p:spPr>
            <a:xfrm>
              <a:off x="533400" y="6019800"/>
              <a:ext cx="1219200" cy="338554"/>
            </a:xfrm>
            <a:prstGeom prst="rect">
              <a:avLst/>
            </a:prstGeom>
            <a:noFill/>
          </p:spPr>
          <p:txBody>
            <a:bodyPr wrap="square" rtlCol="0">
              <a:spAutoFit/>
            </a:bodyPr>
            <a:lstStyle/>
            <a:p>
              <a:pPr algn="ctr"/>
              <a:r>
                <a:rPr lang="en-US" sz="1600" dirty="0" smtClean="0">
                  <a:latin typeface="+mn-lt"/>
                </a:rPr>
                <a:t>Workshop</a:t>
              </a:r>
              <a:endParaRPr lang="en-US" sz="1600" dirty="0">
                <a:latin typeface="+mn-lt"/>
              </a:endParaRPr>
            </a:p>
          </p:txBody>
        </p:sp>
      </p:grpSp>
      <p:grpSp>
        <p:nvGrpSpPr>
          <p:cNvPr id="46" name="Group 45"/>
          <p:cNvGrpSpPr/>
          <p:nvPr/>
        </p:nvGrpSpPr>
        <p:grpSpPr>
          <a:xfrm>
            <a:off x="1878376" y="4828690"/>
            <a:ext cx="1626824" cy="1270398"/>
            <a:chOff x="2106976" y="4935556"/>
            <a:chExt cx="1626824" cy="1270398"/>
          </a:xfrm>
        </p:grpSpPr>
        <p:sp>
          <p:nvSpPr>
            <p:cNvPr id="38" name="TextBox 37"/>
            <p:cNvSpPr txBox="1"/>
            <p:nvPr/>
          </p:nvSpPr>
          <p:spPr>
            <a:xfrm>
              <a:off x="2106976" y="5867400"/>
              <a:ext cx="1626824" cy="338554"/>
            </a:xfrm>
            <a:prstGeom prst="rect">
              <a:avLst/>
            </a:prstGeom>
            <a:noFill/>
          </p:spPr>
          <p:txBody>
            <a:bodyPr wrap="square" rtlCol="0">
              <a:spAutoFit/>
            </a:bodyPr>
            <a:lstStyle/>
            <a:p>
              <a:pPr lvl="0" algn="ctr"/>
              <a:r>
                <a:rPr lang="en-US" sz="1600" dirty="0" smtClean="0"/>
                <a:t>Session Rules</a:t>
              </a:r>
              <a:endParaRPr lang="en-US" sz="1600" dirty="0">
                <a:latin typeface="+mn-lt"/>
              </a:endParaRPr>
            </a:p>
          </p:txBody>
        </p:sp>
        <p:pic>
          <p:nvPicPr>
            <p:cNvPr id="1026" name="Picture 2" descr="C:\Documents and Settings\148282\Desktop\rules.png"/>
            <p:cNvPicPr>
              <a:picLocks noChangeAspect="1" noChangeArrowheads="1"/>
            </p:cNvPicPr>
            <p:nvPr/>
          </p:nvPicPr>
          <p:blipFill>
            <a:blip r:embed="rId12" cstate="print"/>
            <a:srcRect/>
            <a:stretch>
              <a:fillRect/>
            </a:stretch>
          </p:blipFill>
          <p:spPr bwMode="auto">
            <a:xfrm>
              <a:off x="2411777" y="4935556"/>
              <a:ext cx="856482" cy="971531"/>
            </a:xfrm>
            <a:prstGeom prst="rect">
              <a:avLst/>
            </a:prstGeom>
            <a:noFill/>
          </p:spPr>
        </p:pic>
      </p:grpSp>
      <p:grpSp>
        <p:nvGrpSpPr>
          <p:cNvPr id="47" name="Group 46"/>
          <p:cNvGrpSpPr/>
          <p:nvPr/>
        </p:nvGrpSpPr>
        <p:grpSpPr>
          <a:xfrm>
            <a:off x="3737472" y="4752402"/>
            <a:ext cx="1367928" cy="1422975"/>
            <a:chOff x="3886200" y="5105400"/>
            <a:chExt cx="1367928" cy="1422975"/>
          </a:xfrm>
        </p:grpSpPr>
        <p:sp>
          <p:nvSpPr>
            <p:cNvPr id="41" name="TextBox 40"/>
            <p:cNvSpPr txBox="1"/>
            <p:nvPr/>
          </p:nvSpPr>
          <p:spPr>
            <a:xfrm>
              <a:off x="3960564" y="5943600"/>
              <a:ext cx="1219200" cy="584775"/>
            </a:xfrm>
            <a:prstGeom prst="rect">
              <a:avLst/>
            </a:prstGeom>
            <a:noFill/>
          </p:spPr>
          <p:txBody>
            <a:bodyPr wrap="square" rtlCol="0">
              <a:spAutoFit/>
            </a:bodyPr>
            <a:lstStyle/>
            <a:p>
              <a:pPr lvl="0" algn="ctr"/>
              <a:r>
                <a:rPr lang="en-US" sz="1600" dirty="0" smtClean="0"/>
                <a:t>Icebreaker Activity</a:t>
              </a:r>
            </a:p>
          </p:txBody>
        </p:sp>
        <p:pic>
          <p:nvPicPr>
            <p:cNvPr id="1027" name="Picture 3" descr="C:\Documents and Settings\148282\Desktop\Icebreaker-Activity.png"/>
            <p:cNvPicPr>
              <a:picLocks noChangeAspect="1" noChangeArrowheads="1"/>
            </p:cNvPicPr>
            <p:nvPr/>
          </p:nvPicPr>
          <p:blipFill>
            <a:blip r:embed="rId13" cstate="print"/>
            <a:srcRect/>
            <a:stretch>
              <a:fillRect/>
            </a:stretch>
          </p:blipFill>
          <p:spPr bwMode="auto">
            <a:xfrm>
              <a:off x="3886200" y="5105400"/>
              <a:ext cx="1367928" cy="861753"/>
            </a:xfrm>
            <a:prstGeom prst="rect">
              <a:avLst/>
            </a:prstGeom>
            <a:noFill/>
          </p:spPr>
        </p:pic>
      </p:grpSp>
      <p:grpSp>
        <p:nvGrpSpPr>
          <p:cNvPr id="51" name="Group 50"/>
          <p:cNvGrpSpPr/>
          <p:nvPr/>
        </p:nvGrpSpPr>
        <p:grpSpPr>
          <a:xfrm>
            <a:off x="5486400" y="4714302"/>
            <a:ext cx="1219200" cy="1499175"/>
            <a:chOff x="5656243" y="5029200"/>
            <a:chExt cx="1219200" cy="1499175"/>
          </a:xfrm>
        </p:grpSpPr>
        <p:sp>
          <p:nvSpPr>
            <p:cNvPr id="49" name="TextBox 48"/>
            <p:cNvSpPr txBox="1"/>
            <p:nvPr/>
          </p:nvSpPr>
          <p:spPr>
            <a:xfrm>
              <a:off x="5656243" y="5943600"/>
              <a:ext cx="1219200" cy="584775"/>
            </a:xfrm>
            <a:prstGeom prst="rect">
              <a:avLst/>
            </a:prstGeom>
            <a:noFill/>
          </p:spPr>
          <p:txBody>
            <a:bodyPr wrap="square" rtlCol="0">
              <a:spAutoFit/>
            </a:bodyPr>
            <a:lstStyle/>
            <a:p>
              <a:pPr lvl="0" algn="ctr"/>
              <a:r>
                <a:rPr lang="en-US" sz="1600" dirty="0" smtClean="0"/>
                <a:t>Interactive Activity</a:t>
              </a:r>
              <a:endParaRPr lang="en-US" sz="1600" dirty="0"/>
            </a:p>
          </p:txBody>
        </p:sp>
        <p:pic>
          <p:nvPicPr>
            <p:cNvPr id="1028" name="Picture 4" descr="C:\Documents and Settings\148282\Desktop\interactive-Activity.png"/>
            <p:cNvPicPr>
              <a:picLocks noChangeAspect="1" noChangeArrowheads="1"/>
            </p:cNvPicPr>
            <p:nvPr/>
          </p:nvPicPr>
          <p:blipFill>
            <a:blip r:embed="rId14" cstate="print"/>
            <a:srcRect/>
            <a:stretch>
              <a:fillRect/>
            </a:stretch>
          </p:blipFill>
          <p:spPr bwMode="auto">
            <a:xfrm>
              <a:off x="5791200" y="5029200"/>
              <a:ext cx="914400" cy="1000593"/>
            </a:xfrm>
            <a:prstGeom prst="rect">
              <a:avLst/>
            </a:prstGeom>
            <a:noFill/>
          </p:spPr>
        </p:pic>
      </p:grpSp>
      <p:grpSp>
        <p:nvGrpSpPr>
          <p:cNvPr id="52" name="Group 51"/>
          <p:cNvGrpSpPr/>
          <p:nvPr/>
        </p:nvGrpSpPr>
        <p:grpSpPr>
          <a:xfrm>
            <a:off x="6934200" y="4815621"/>
            <a:ext cx="1912344" cy="1296537"/>
            <a:chOff x="7231656" y="5079438"/>
            <a:chExt cx="1912344" cy="1296537"/>
          </a:xfrm>
        </p:grpSpPr>
        <p:sp>
          <p:nvSpPr>
            <p:cNvPr id="44" name="TextBox 43"/>
            <p:cNvSpPr txBox="1"/>
            <p:nvPr/>
          </p:nvSpPr>
          <p:spPr>
            <a:xfrm>
              <a:off x="7231656" y="5791200"/>
              <a:ext cx="1912344" cy="584775"/>
            </a:xfrm>
            <a:prstGeom prst="rect">
              <a:avLst/>
            </a:prstGeom>
            <a:noFill/>
          </p:spPr>
          <p:txBody>
            <a:bodyPr wrap="square" rtlCol="0">
              <a:spAutoFit/>
            </a:bodyPr>
            <a:lstStyle/>
            <a:p>
              <a:pPr lvl="0" algn="ctr"/>
              <a:r>
                <a:rPr lang="en-US" sz="1600" dirty="0" smtClean="0"/>
                <a:t>Additional Learning Sources</a:t>
              </a:r>
              <a:endParaRPr lang="en-US" sz="1600" dirty="0">
                <a:latin typeface="+mn-lt"/>
              </a:endParaRPr>
            </a:p>
          </p:txBody>
        </p:sp>
        <p:pic>
          <p:nvPicPr>
            <p:cNvPr id="1029" name="Picture 5" descr="C:\Documents and Settings\148282\Desktop\additional-resources.png"/>
            <p:cNvPicPr>
              <a:picLocks noChangeAspect="1" noChangeArrowheads="1"/>
            </p:cNvPicPr>
            <p:nvPr/>
          </p:nvPicPr>
          <p:blipFill>
            <a:blip r:embed="rId15" cstate="print"/>
            <a:srcRect/>
            <a:stretch>
              <a:fillRect/>
            </a:stretch>
          </p:blipFill>
          <p:spPr bwMode="auto">
            <a:xfrm>
              <a:off x="7770062" y="5079438"/>
              <a:ext cx="835533" cy="741925"/>
            </a:xfrm>
            <a:prstGeom prst="rect">
              <a:avLst/>
            </a:prstGeom>
            <a:noFill/>
          </p:spPr>
        </p:pic>
      </p:grpSp>
      <p:sp>
        <p:nvSpPr>
          <p:cNvPr id="48"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6</a:t>
            </a:fld>
            <a:endParaRPr lang="en-US" sz="1400"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447800" y="533400"/>
            <a:ext cx="7696200" cy="533400"/>
          </a:xfrm>
        </p:spPr>
        <p:txBody>
          <a:bodyPr/>
          <a:lstStyle/>
          <a:p>
            <a:r>
              <a:rPr lang="en-US" smtClean="0"/>
              <a:t>Defining Bean Properties by Shortcut </a:t>
            </a:r>
            <a:br>
              <a:rPr lang="en-US" smtClean="0"/>
            </a:br>
            <a:endParaRPr lang="en-US" smtClean="0"/>
          </a:p>
        </p:txBody>
      </p:sp>
      <p:sp>
        <p:nvSpPr>
          <p:cNvPr id="26627" name="Content Placeholder 2"/>
          <p:cNvSpPr>
            <a:spLocks noGrp="1"/>
          </p:cNvSpPr>
          <p:nvPr>
            <p:ph idx="1"/>
          </p:nvPr>
        </p:nvSpPr>
        <p:spPr/>
        <p:txBody>
          <a:bodyPr/>
          <a:lstStyle/>
          <a:p>
            <a:pPr>
              <a:buFont typeface="Wingdings" pitchFamily="2" charset="2"/>
              <a:buNone/>
            </a:pPr>
            <a:r>
              <a:rPr lang="en-US" sz="1600" b="1" dirty="0" smtClean="0"/>
              <a:t>&lt;bean id="</a:t>
            </a:r>
            <a:r>
              <a:rPr lang="en-US" sz="1600" b="1" dirty="0" err="1" smtClean="0"/>
              <a:t>sequenceGenerator</a:t>
            </a:r>
            <a:r>
              <a:rPr lang="en-US" sz="1600" b="1" dirty="0" smtClean="0"/>
              <a:t>"</a:t>
            </a:r>
            <a:endParaRPr lang="en-US" sz="1600" dirty="0" smtClean="0"/>
          </a:p>
          <a:p>
            <a:pPr>
              <a:buFont typeface="Wingdings" pitchFamily="2" charset="2"/>
              <a:buNone/>
            </a:pPr>
            <a:r>
              <a:rPr lang="en-US" sz="1600" b="1" dirty="0" smtClean="0"/>
              <a:t>	class=" </a:t>
            </a:r>
            <a:r>
              <a:rPr lang="en-US" sz="1600" b="1" dirty="0" err="1" smtClean="0"/>
              <a:t>com.spring.ioc.basics.SequenceGenerator</a:t>
            </a:r>
            <a:r>
              <a:rPr lang="en-US" sz="1600" b="1" dirty="0" smtClean="0"/>
              <a:t> "&gt;</a:t>
            </a:r>
            <a:endParaRPr lang="en-US" sz="1600" dirty="0" smtClean="0"/>
          </a:p>
          <a:p>
            <a:pPr>
              <a:buFont typeface="Wingdings" pitchFamily="2" charset="2"/>
              <a:buNone/>
            </a:pPr>
            <a:r>
              <a:rPr lang="en-US" sz="1600" b="1" dirty="0" smtClean="0"/>
              <a:t>	&lt;property name="prefix" value="30" /&gt;</a:t>
            </a:r>
            <a:endParaRPr lang="en-US" sz="1600" dirty="0" smtClean="0"/>
          </a:p>
          <a:p>
            <a:pPr>
              <a:buFont typeface="Wingdings" pitchFamily="2" charset="2"/>
              <a:buNone/>
            </a:pPr>
            <a:r>
              <a:rPr lang="en-US" sz="1600" b="1" dirty="0" smtClean="0"/>
              <a:t>	&lt;property name="suffix" value="A" /&gt;</a:t>
            </a:r>
            <a:endParaRPr lang="en-US" sz="1600" dirty="0" smtClean="0"/>
          </a:p>
          <a:p>
            <a:pPr>
              <a:buFont typeface="Wingdings" pitchFamily="2" charset="2"/>
              <a:buNone/>
            </a:pPr>
            <a:r>
              <a:rPr lang="en-US" sz="1600" b="1" dirty="0" smtClean="0"/>
              <a:t>	&lt;property name="initial" value="100000" /&gt;</a:t>
            </a:r>
            <a:endParaRPr lang="en-US" sz="1600" dirty="0" smtClean="0"/>
          </a:p>
          <a:p>
            <a:pPr>
              <a:buFont typeface="Wingdings" pitchFamily="2" charset="2"/>
              <a:buNone/>
            </a:pPr>
            <a:r>
              <a:rPr lang="en-US" sz="1600" b="1" dirty="0" smtClean="0"/>
              <a:t>&lt;/bean&gt;</a:t>
            </a:r>
          </a:p>
          <a:p>
            <a:pPr>
              <a:buFont typeface="Wingdings" pitchFamily="2" charset="2"/>
              <a:buNone/>
            </a:pPr>
            <a:r>
              <a:rPr lang="en-US" b="1" u="sng" dirty="0" smtClean="0"/>
              <a:t>P- Name Space(Spring 2.0)</a:t>
            </a:r>
          </a:p>
          <a:p>
            <a:pPr>
              <a:buFont typeface="Wingdings" pitchFamily="2" charset="2"/>
              <a:buNone/>
            </a:pPr>
            <a:r>
              <a:rPr lang="en-US" sz="1600" b="1" dirty="0" smtClean="0"/>
              <a:t>&lt;beans </a:t>
            </a:r>
            <a:r>
              <a:rPr lang="en-US" sz="1600" b="1" dirty="0" err="1" smtClean="0"/>
              <a:t>xmlns</a:t>
            </a:r>
            <a:r>
              <a:rPr lang="en-US" sz="1600" b="1" dirty="0" smtClean="0"/>
              <a:t>="http://www.springframework.org/schema/beans"</a:t>
            </a:r>
            <a:endParaRPr lang="en-US" sz="1600" dirty="0" smtClean="0"/>
          </a:p>
          <a:p>
            <a:pPr>
              <a:buFont typeface="Wingdings" pitchFamily="2" charset="2"/>
              <a:buNone/>
            </a:pPr>
            <a:r>
              <a:rPr lang="en-US" sz="1600" b="1" dirty="0" err="1" smtClean="0"/>
              <a:t>xmlns:xsi</a:t>
            </a:r>
            <a:r>
              <a:rPr lang="en-US" sz="1600" b="1" dirty="0" smtClean="0"/>
              <a:t>="http://www.w3.org/2001/XMLSchema-instance"</a:t>
            </a:r>
            <a:endParaRPr lang="en-US" sz="1600" dirty="0" smtClean="0"/>
          </a:p>
          <a:p>
            <a:pPr>
              <a:buFont typeface="Wingdings" pitchFamily="2" charset="2"/>
              <a:buNone/>
            </a:pPr>
            <a:r>
              <a:rPr lang="en-US" sz="1600" b="1" dirty="0" err="1" smtClean="0"/>
              <a:t>xmlns:p</a:t>
            </a:r>
            <a:r>
              <a:rPr lang="en-US" sz="1600" b="1" dirty="0" smtClean="0"/>
              <a:t>="http://www.springframework.org/schema/p"</a:t>
            </a:r>
            <a:endParaRPr lang="en-US" sz="1600" dirty="0" smtClean="0"/>
          </a:p>
          <a:p>
            <a:pPr>
              <a:buFont typeface="Wingdings" pitchFamily="2" charset="2"/>
              <a:buNone/>
            </a:pPr>
            <a:r>
              <a:rPr lang="en-US" sz="1600" b="1" dirty="0" err="1" smtClean="0"/>
              <a:t>xsi:schemaLocation</a:t>
            </a:r>
            <a:r>
              <a:rPr lang="en-US" sz="1600" b="1" dirty="0" smtClean="0"/>
              <a:t>="http://www.springframework.org/schema/beans</a:t>
            </a:r>
            <a:endParaRPr lang="en-US" sz="1600" dirty="0" smtClean="0"/>
          </a:p>
          <a:p>
            <a:pPr>
              <a:buFont typeface="Wingdings" pitchFamily="2" charset="2"/>
              <a:buNone/>
            </a:pPr>
            <a:r>
              <a:rPr lang="en-US" sz="1600" b="1" dirty="0" smtClean="0"/>
              <a:t>http://www.springframework.org/schema/beans/spring-beans-3.0.xsd"&gt;</a:t>
            </a:r>
            <a:endParaRPr lang="en-US" sz="1600" dirty="0" smtClean="0"/>
          </a:p>
          <a:p>
            <a:pPr>
              <a:buFont typeface="Wingdings" pitchFamily="2" charset="2"/>
              <a:buNone/>
            </a:pPr>
            <a:r>
              <a:rPr lang="en-US" sz="1600" b="1" dirty="0" smtClean="0"/>
              <a:t>&lt;bean id="</a:t>
            </a:r>
            <a:r>
              <a:rPr lang="en-US" sz="1600" b="1" dirty="0" err="1" smtClean="0"/>
              <a:t>sequenceGenerator</a:t>
            </a:r>
            <a:r>
              <a:rPr lang="en-US" sz="1600" b="1" dirty="0" smtClean="0"/>
              <a:t>” class=" </a:t>
            </a:r>
            <a:r>
              <a:rPr lang="en-US" sz="1600" b="1" dirty="0" err="1" smtClean="0"/>
              <a:t>com.spring.ioc.basics.SequenceGenerator</a:t>
            </a:r>
            <a:r>
              <a:rPr lang="en-US" sz="1600" b="1" dirty="0" smtClean="0"/>
              <a:t>"</a:t>
            </a:r>
            <a:endParaRPr lang="en-US" sz="1600" dirty="0" smtClean="0"/>
          </a:p>
          <a:p>
            <a:pPr>
              <a:buFont typeface="Wingdings" pitchFamily="2" charset="2"/>
              <a:buNone/>
            </a:pPr>
            <a:r>
              <a:rPr lang="en-US" sz="1600" b="1" dirty="0" smtClean="0"/>
              <a:t>		p:prefix="30" p:suffix="A" p:initial="100000" /&gt;</a:t>
            </a:r>
            <a:endParaRPr lang="en-US" sz="1600" dirty="0" smtClean="0"/>
          </a:p>
          <a:p>
            <a:pPr>
              <a:buFont typeface="Wingdings" pitchFamily="2" charset="2"/>
              <a:buNone/>
            </a:pPr>
            <a:r>
              <a:rPr lang="en-US" sz="1600" b="1" dirty="0" smtClean="0"/>
              <a:t>&lt;/beans&gt;</a:t>
            </a:r>
            <a:endParaRPr lang="en-US" sz="1600" dirty="0" smtClean="0"/>
          </a:p>
          <a:p>
            <a:pPr>
              <a:buFont typeface="Wingdings" pitchFamily="2" charset="2"/>
              <a:buNone/>
            </a:pPr>
            <a:endParaRPr lang="en-US" sz="1600" dirty="0" smtClean="0"/>
          </a:p>
          <a:p>
            <a:pPr>
              <a:buFont typeface="Wingdings" pitchFamily="2" charset="2"/>
              <a:buNone/>
            </a:pPr>
            <a:endParaRPr lang="en-US" dirty="0" smtClean="0"/>
          </a:p>
        </p:txBody>
      </p:sp>
      <p:pic>
        <p:nvPicPr>
          <p:cNvPr id="5"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60</a:t>
            </a:fld>
            <a:endParaRPr lang="en-US" sz="1400" dirty="0"/>
          </a:p>
        </p:txBody>
      </p:sp>
    </p:spTree>
    <p:extLst>
      <p:ext uri="{BB962C8B-B14F-4D97-AF65-F5344CB8AC3E}">
        <p14:creationId xmlns:p14="http://schemas.microsoft.com/office/powerpoint/2010/main" val="19729154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524000" y="228600"/>
            <a:ext cx="6858000" cy="533400"/>
          </a:xfrm>
        </p:spPr>
        <p:txBody>
          <a:bodyPr/>
          <a:lstStyle/>
          <a:p>
            <a:r>
              <a:rPr lang="en-US" smtClean="0"/>
              <a:t>Configuring</a:t>
            </a:r>
            <a:r>
              <a:rPr lang="en-US" b="1" smtClean="0"/>
              <a:t> </a:t>
            </a:r>
            <a:r>
              <a:rPr lang="en-US" smtClean="0"/>
              <a:t>Collections</a:t>
            </a:r>
            <a:r>
              <a:rPr lang="en-US" b="1" smtClean="0"/>
              <a:t> </a:t>
            </a:r>
            <a:endParaRPr lang="en-US" smtClean="0"/>
          </a:p>
        </p:txBody>
      </p:sp>
      <p:sp>
        <p:nvSpPr>
          <p:cNvPr id="27651" name="Content Placeholder 2"/>
          <p:cNvSpPr>
            <a:spLocks noGrp="1"/>
          </p:cNvSpPr>
          <p:nvPr>
            <p:ph idx="1"/>
          </p:nvPr>
        </p:nvSpPr>
        <p:spPr>
          <a:xfrm>
            <a:off x="228600" y="1447800"/>
            <a:ext cx="8686800" cy="4946650"/>
          </a:xfrm>
        </p:spPr>
        <p:txBody>
          <a:bodyPr/>
          <a:lstStyle/>
          <a:p>
            <a:r>
              <a:rPr lang="en-US" dirty="0" smtClean="0"/>
              <a:t>In Spring, collections can be easily configured with a group of built-in XML tags, such as &lt;list&gt;, &lt;set&gt;, and &lt;map&gt;. </a:t>
            </a:r>
          </a:p>
          <a:p>
            <a:r>
              <a:rPr lang="en-US" dirty="0" smtClean="0"/>
              <a:t>Suppose you are going to allow more than one suffix for your sequence generator. The suffixes will be appended to the sequence numbers with hyphens as the separators. You may consider accepting suffixes of arbitrary data types and converting them into strings when appending to the sequence numbers.</a:t>
            </a:r>
          </a:p>
          <a:p>
            <a:pPr>
              <a:buFont typeface="Wingdings" pitchFamily="2" charset="2"/>
              <a:buNone/>
            </a:pPr>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61</a:t>
            </a:fld>
            <a:endParaRPr lang="en-US" sz="1400" dirty="0"/>
          </a:p>
        </p:txBody>
      </p:sp>
    </p:spTree>
    <p:extLst>
      <p:ext uri="{BB962C8B-B14F-4D97-AF65-F5344CB8AC3E}">
        <p14:creationId xmlns:p14="http://schemas.microsoft.com/office/powerpoint/2010/main" val="26662896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381000"/>
            <a:ext cx="6858000" cy="533400"/>
          </a:xfrm>
        </p:spPr>
        <p:txBody>
          <a:bodyPr/>
          <a:lstStyle/>
          <a:p>
            <a:r>
              <a:rPr lang="en-US" smtClean="0"/>
              <a:t>Lists, Arrays, and Sets</a:t>
            </a:r>
            <a:br>
              <a:rPr lang="en-US" smtClean="0"/>
            </a:br>
            <a:endParaRPr lang="en-US" smtClean="0"/>
          </a:p>
        </p:txBody>
      </p:sp>
      <p:sp>
        <p:nvSpPr>
          <p:cNvPr id="28675" name="Content Placeholder 2"/>
          <p:cNvSpPr>
            <a:spLocks noGrp="1"/>
          </p:cNvSpPr>
          <p:nvPr>
            <p:ph idx="1"/>
          </p:nvPr>
        </p:nvSpPr>
        <p:spPr/>
        <p:txBody>
          <a:bodyPr/>
          <a:lstStyle/>
          <a:p>
            <a:pPr>
              <a:buFont typeface="Wingdings" pitchFamily="2" charset="2"/>
              <a:buNone/>
            </a:pPr>
            <a:r>
              <a:rPr lang="en-US" sz="1600" b="1" smtClean="0"/>
              <a:t>public class SequenceGenerator {</a:t>
            </a:r>
            <a:endParaRPr lang="en-US" sz="1600" smtClean="0"/>
          </a:p>
          <a:p>
            <a:pPr>
              <a:buFont typeface="Wingdings" pitchFamily="2" charset="2"/>
              <a:buNone/>
            </a:pPr>
            <a:r>
              <a:rPr lang="en-US" sz="1600" b="1" smtClean="0"/>
              <a:t>...</a:t>
            </a:r>
            <a:endParaRPr lang="en-US" sz="1600" smtClean="0"/>
          </a:p>
          <a:p>
            <a:pPr>
              <a:buFont typeface="Wingdings" pitchFamily="2" charset="2"/>
              <a:buNone/>
            </a:pPr>
            <a:r>
              <a:rPr lang="en-US" sz="1600" b="1" smtClean="0"/>
              <a:t>private List&lt;Object&gt; suffixes;</a:t>
            </a:r>
            <a:endParaRPr lang="en-US" sz="1600" smtClean="0"/>
          </a:p>
          <a:p>
            <a:pPr>
              <a:buFont typeface="Wingdings" pitchFamily="2" charset="2"/>
              <a:buNone/>
            </a:pPr>
            <a:r>
              <a:rPr lang="en-US" sz="1600" b="1" smtClean="0"/>
              <a:t>public void setSuffixes(List&lt;Object&gt; suffixes) {</a:t>
            </a:r>
            <a:endParaRPr lang="en-US" sz="1600" smtClean="0"/>
          </a:p>
          <a:p>
            <a:pPr>
              <a:buFont typeface="Wingdings" pitchFamily="2" charset="2"/>
              <a:buNone/>
            </a:pPr>
            <a:r>
              <a:rPr lang="en-US" sz="1600" b="1" smtClean="0"/>
              <a:t>this.suffixes = suffixes;</a:t>
            </a:r>
            <a:endParaRPr lang="en-US" sz="1600" smtClean="0"/>
          </a:p>
          <a:p>
            <a:pPr>
              <a:buFont typeface="Wingdings" pitchFamily="2" charset="2"/>
              <a:buNone/>
            </a:pPr>
            <a:r>
              <a:rPr lang="en-US" sz="1600" b="1" smtClean="0"/>
              <a:t>}</a:t>
            </a:r>
          </a:p>
          <a:p>
            <a:pPr>
              <a:buFont typeface="Wingdings" pitchFamily="2" charset="2"/>
              <a:buNone/>
            </a:pPr>
            <a:r>
              <a:rPr lang="en-US" sz="1600" b="1" smtClean="0"/>
              <a:t>public synchronized String getSequence() {</a:t>
            </a:r>
          </a:p>
          <a:p>
            <a:pPr>
              <a:buFont typeface="Wingdings" pitchFamily="2" charset="2"/>
              <a:buNone/>
            </a:pPr>
            <a:r>
              <a:rPr lang="en-US" sz="1600" b="1" smtClean="0"/>
              <a:t>StringBuffer buffer = new StringBuffer();</a:t>
            </a:r>
          </a:p>
          <a:p>
            <a:pPr>
              <a:buFont typeface="Wingdings" pitchFamily="2" charset="2"/>
              <a:buNone/>
            </a:pPr>
            <a:r>
              <a:rPr lang="en-US" sz="1600" b="1" smtClean="0"/>
              <a:t>...</a:t>
            </a:r>
          </a:p>
          <a:p>
            <a:pPr>
              <a:buFont typeface="Wingdings" pitchFamily="2" charset="2"/>
              <a:buNone/>
            </a:pPr>
            <a:r>
              <a:rPr lang="en-US" sz="1600" b="1" smtClean="0"/>
              <a:t>for (Object suffix : suffixes) {</a:t>
            </a:r>
          </a:p>
          <a:p>
            <a:pPr>
              <a:buFont typeface="Wingdings" pitchFamily="2" charset="2"/>
              <a:buNone/>
            </a:pPr>
            <a:r>
              <a:rPr lang="en-US" sz="1600" b="1" smtClean="0"/>
              <a:t>buffer.append("-");</a:t>
            </a:r>
          </a:p>
          <a:p>
            <a:pPr>
              <a:buFont typeface="Wingdings" pitchFamily="2" charset="2"/>
              <a:buNone/>
            </a:pPr>
            <a:r>
              <a:rPr lang="en-US" sz="1600" b="1" smtClean="0"/>
              <a:t>buffer.append(suffix);</a:t>
            </a:r>
          </a:p>
          <a:p>
            <a:pPr>
              <a:buFont typeface="Wingdings" pitchFamily="2" charset="2"/>
              <a:buNone/>
            </a:pPr>
            <a:r>
              <a:rPr lang="en-US" sz="1600" b="1" smtClean="0"/>
              <a:t>}</a:t>
            </a:r>
          </a:p>
          <a:p>
            <a:pPr>
              <a:buFont typeface="Wingdings" pitchFamily="2" charset="2"/>
              <a:buNone/>
            </a:pPr>
            <a:r>
              <a:rPr lang="en-US" sz="1600" b="1" smtClean="0"/>
              <a:t>return buffer.toString();</a:t>
            </a:r>
          </a:p>
          <a:p>
            <a:pPr>
              <a:buFont typeface="Wingdings" pitchFamily="2" charset="2"/>
              <a:buNone/>
            </a:pPr>
            <a:r>
              <a:rPr lang="en-US" sz="1600" b="1" smtClean="0"/>
              <a:t>}</a:t>
            </a:r>
          </a:p>
          <a:p>
            <a:pPr>
              <a:buFont typeface="Wingdings" pitchFamily="2" charset="2"/>
              <a:buNone/>
            </a:pPr>
            <a:r>
              <a:rPr lang="en-US" sz="1600" b="1" smtClean="0"/>
              <a:t>}</a:t>
            </a:r>
          </a:p>
          <a:p>
            <a:pPr>
              <a:buFont typeface="Wingdings" pitchFamily="2" charset="2"/>
              <a:buNone/>
            </a:pPr>
            <a:endParaRPr lang="en-US" smtClean="0"/>
          </a:p>
          <a:p>
            <a:pPr>
              <a:buFont typeface="Wingdings" pitchFamily="2" charset="2"/>
              <a:buNone/>
            </a:pPr>
            <a:endParaRPr lang="en-US" smtClean="0"/>
          </a:p>
        </p:txBody>
      </p:sp>
      <p:pic>
        <p:nvPicPr>
          <p:cNvPr id="5"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62</a:t>
            </a:fld>
            <a:endParaRPr lang="en-US" sz="1400" dirty="0"/>
          </a:p>
        </p:txBody>
      </p:sp>
    </p:spTree>
    <p:extLst>
      <p:ext uri="{BB962C8B-B14F-4D97-AF65-F5344CB8AC3E}">
        <p14:creationId xmlns:p14="http://schemas.microsoft.com/office/powerpoint/2010/main" val="15829843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itle 1"/>
          <p:cNvSpPr>
            <a:spLocks noGrp="1"/>
          </p:cNvSpPr>
          <p:nvPr>
            <p:ph type="title"/>
          </p:nvPr>
        </p:nvSpPr>
        <p:spPr>
          <a:xfrm>
            <a:off x="1600200" y="457200"/>
            <a:ext cx="6858000" cy="533400"/>
          </a:xfrm>
        </p:spPr>
        <p:txBody>
          <a:bodyPr/>
          <a:lstStyle/>
          <a:p>
            <a:r>
              <a:rPr lang="en-US" smtClean="0"/>
              <a:t>Lists, Arrays, and Sets (Contd.)</a:t>
            </a:r>
            <a:br>
              <a:rPr lang="en-US" smtClean="0"/>
            </a:br>
            <a:endParaRPr lang="en-US" smtClean="0"/>
          </a:p>
        </p:txBody>
      </p:sp>
      <p:sp>
        <p:nvSpPr>
          <p:cNvPr id="11" name="Content Placeholder 2"/>
          <p:cNvSpPr>
            <a:spLocks noGrp="1"/>
          </p:cNvSpPr>
          <p:nvPr/>
        </p:nvSpPr>
        <p:spPr bwMode="gray">
          <a:xfrm>
            <a:off x="244415" y="1371600"/>
            <a:ext cx="8686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95000"/>
              <a:buFont typeface="Wingdings" pitchFamily="2" charset="2"/>
              <a:buChar char="v"/>
              <a:defRPr sz="2400">
                <a:solidFill>
                  <a:schemeClr val="tx1"/>
                </a:solidFill>
                <a:latin typeface="+mn-lt"/>
                <a:ea typeface="+mn-ea"/>
                <a:cs typeface="+mn-cs"/>
              </a:defRPr>
            </a:lvl1pPr>
            <a:lvl2pPr marL="687388" indent="-230188" algn="l" rtl="0" eaLnBrk="0" fontAlgn="base" hangingPunct="0">
              <a:spcBef>
                <a:spcPct val="20000"/>
              </a:spcBef>
              <a:spcAft>
                <a:spcPct val="0"/>
              </a:spcAft>
              <a:buClr>
                <a:schemeClr val="accent1"/>
              </a:buClr>
              <a:buSzPct val="85000"/>
              <a:buFont typeface="Wingdings 2"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chemeClr val="folHlink"/>
              </a:buClr>
              <a:buSzPct val="55000"/>
              <a:buFont typeface="Wingdings 2" pitchFamily="18" charset="2"/>
              <a:buChar char=""/>
              <a:defRPr sz="1600">
                <a:solidFill>
                  <a:schemeClr val="tx1"/>
                </a:solidFill>
                <a:latin typeface="+mn-lt"/>
              </a:defRPr>
            </a:lvl4pPr>
            <a:lvl5pPr marL="2057400" indent="-228600" algn="l" rtl="0" eaLnBrk="0" fontAlgn="base" hangingPunct="0">
              <a:spcBef>
                <a:spcPct val="20000"/>
              </a:spcBef>
              <a:spcAft>
                <a:spcPct val="0"/>
              </a:spcAft>
              <a:buFont typeface="Wingdings" pitchFamily="2" charset="2"/>
              <a:buChar char="§"/>
              <a:defRPr sz="1600">
                <a:solidFill>
                  <a:schemeClr val="tx1"/>
                </a:solidFill>
                <a:latin typeface="+mn-lt"/>
              </a:defRPr>
            </a:lvl5pPr>
            <a:lvl6pPr marL="2514600" indent="-228600" algn="l" rtl="0" fontAlgn="base">
              <a:spcBef>
                <a:spcPct val="20000"/>
              </a:spcBef>
              <a:spcAft>
                <a:spcPct val="0"/>
              </a:spcAft>
              <a:buFont typeface="Wingdings" pitchFamily="2" charset="2"/>
              <a:buChar char="§"/>
              <a:defRPr sz="1600">
                <a:solidFill>
                  <a:schemeClr val="tx1"/>
                </a:solidFill>
                <a:latin typeface="+mn-lt"/>
              </a:defRPr>
            </a:lvl6pPr>
            <a:lvl7pPr marL="2971800" indent="-228600" algn="l" rtl="0" fontAlgn="base">
              <a:spcBef>
                <a:spcPct val="20000"/>
              </a:spcBef>
              <a:spcAft>
                <a:spcPct val="0"/>
              </a:spcAft>
              <a:buFont typeface="Wingdings" pitchFamily="2" charset="2"/>
              <a:buChar char="§"/>
              <a:defRPr sz="1600">
                <a:solidFill>
                  <a:schemeClr val="tx1"/>
                </a:solidFill>
                <a:latin typeface="+mn-lt"/>
              </a:defRPr>
            </a:lvl7pPr>
            <a:lvl8pPr marL="3429000" indent="-228600" algn="l" rtl="0" fontAlgn="base">
              <a:spcBef>
                <a:spcPct val="20000"/>
              </a:spcBef>
              <a:spcAft>
                <a:spcPct val="0"/>
              </a:spcAft>
              <a:buFont typeface="Wingdings" pitchFamily="2" charset="2"/>
              <a:buChar char="§"/>
              <a:defRPr sz="1600">
                <a:solidFill>
                  <a:schemeClr val="tx1"/>
                </a:solidFill>
                <a:latin typeface="+mn-lt"/>
              </a:defRPr>
            </a:lvl8pPr>
            <a:lvl9pPr marL="3886200" indent="-228600" algn="l" rtl="0" fontAlgn="base">
              <a:spcBef>
                <a:spcPct val="20000"/>
              </a:spcBef>
              <a:spcAft>
                <a:spcPct val="0"/>
              </a:spcAft>
              <a:buFont typeface="Wingdings" pitchFamily="2" charset="2"/>
              <a:buChar char="§"/>
              <a:defRPr sz="1600">
                <a:solidFill>
                  <a:schemeClr val="tx1"/>
                </a:solidFill>
                <a:latin typeface="+mn-lt"/>
              </a:defRPr>
            </a:lvl9pPr>
          </a:lstStyle>
          <a:p>
            <a:pPr>
              <a:buFont typeface="Arial" pitchFamily="34" charset="0"/>
              <a:buChar char="•"/>
            </a:pPr>
            <a:r>
              <a:rPr lang="en-US" dirty="0" smtClean="0"/>
              <a:t>To define a property of the interface </a:t>
            </a:r>
            <a:r>
              <a:rPr lang="en-US" dirty="0" err="1" smtClean="0"/>
              <a:t>java.util.List</a:t>
            </a:r>
            <a:r>
              <a:rPr lang="en-US" dirty="0" smtClean="0"/>
              <a:t> in the bean configuration, you specify a &lt;list&gt; tag that contains the elements</a:t>
            </a:r>
            <a:r>
              <a:rPr lang="en-US" b="1" dirty="0" smtClean="0"/>
              <a:t>. </a:t>
            </a:r>
          </a:p>
          <a:p>
            <a:pPr>
              <a:buFont typeface="Wingdings" pitchFamily="2" charset="2"/>
              <a:buNone/>
            </a:pPr>
            <a:endParaRPr lang="en-US" sz="1400" b="1" dirty="0" smtClean="0"/>
          </a:p>
          <a:p>
            <a:pPr>
              <a:buFont typeface="Wingdings" pitchFamily="2" charset="2"/>
              <a:buNone/>
            </a:pPr>
            <a:r>
              <a:rPr lang="en-US" sz="1400" b="1" dirty="0" smtClean="0"/>
              <a:t>&lt;bean id="</a:t>
            </a:r>
            <a:r>
              <a:rPr lang="en-US" sz="1400" b="1" dirty="0" err="1" smtClean="0"/>
              <a:t>sequenceGenerator</a:t>
            </a:r>
            <a:r>
              <a:rPr lang="en-US" sz="1400" b="1" dirty="0" smtClean="0"/>
              <a:t>"</a:t>
            </a:r>
          </a:p>
          <a:p>
            <a:pPr>
              <a:buFont typeface="Wingdings" pitchFamily="2" charset="2"/>
              <a:buNone/>
            </a:pPr>
            <a:r>
              <a:rPr lang="en-US" sz="1400" b="1" dirty="0" smtClean="0"/>
              <a:t>	class="</a:t>
            </a:r>
            <a:r>
              <a:rPr lang="en-US" sz="1400" b="1" dirty="0" err="1" smtClean="0"/>
              <a:t>com.spring.ioc.basics.SequenceGenerator</a:t>
            </a:r>
            <a:r>
              <a:rPr lang="en-US" sz="1400" b="1" dirty="0" smtClean="0"/>
              <a:t>"&gt;</a:t>
            </a:r>
          </a:p>
          <a:p>
            <a:pPr>
              <a:buFont typeface="Wingdings" pitchFamily="2" charset="2"/>
              <a:buNone/>
            </a:pPr>
            <a:r>
              <a:rPr lang="en-US" sz="1400" b="1" dirty="0" smtClean="0"/>
              <a:t>	&lt;property name="initial" value="100000" /&gt;</a:t>
            </a:r>
          </a:p>
          <a:p>
            <a:pPr>
              <a:buFont typeface="Wingdings" pitchFamily="2" charset="2"/>
              <a:buNone/>
            </a:pPr>
            <a:r>
              <a:rPr lang="en-US" sz="1400" b="1" dirty="0" smtClean="0"/>
              <a:t>	&lt;property name="suffixes"&gt;</a:t>
            </a:r>
          </a:p>
          <a:p>
            <a:pPr>
              <a:buFont typeface="Wingdings" pitchFamily="2" charset="2"/>
              <a:buNone/>
            </a:pPr>
            <a:r>
              <a:rPr lang="en-US" sz="1400" b="1" dirty="0" smtClean="0"/>
              <a:t>	&lt;list&gt;</a:t>
            </a:r>
          </a:p>
          <a:p>
            <a:pPr>
              <a:buFont typeface="Wingdings" pitchFamily="2" charset="2"/>
              <a:buNone/>
            </a:pPr>
            <a:r>
              <a:rPr lang="en-US" sz="1400" b="1" dirty="0" smtClean="0"/>
              <a:t>		&lt;value&gt;A&lt;/value&gt;</a:t>
            </a:r>
          </a:p>
          <a:p>
            <a:pPr>
              <a:buFont typeface="Wingdings" pitchFamily="2" charset="2"/>
              <a:buNone/>
            </a:pPr>
            <a:r>
              <a:rPr lang="en-US" sz="1400" b="1" dirty="0" smtClean="0"/>
              <a:t>		&lt;bean class="java.net.URL"&gt;</a:t>
            </a:r>
          </a:p>
          <a:p>
            <a:pPr>
              <a:buFont typeface="Wingdings" pitchFamily="2" charset="2"/>
              <a:buNone/>
            </a:pPr>
            <a:r>
              <a:rPr lang="en-US" sz="1400" b="1" dirty="0" smtClean="0"/>
              <a:t>		&lt;constructor-</a:t>
            </a:r>
            <a:r>
              <a:rPr lang="en-US" sz="1400" b="1" dirty="0" err="1" smtClean="0"/>
              <a:t>arg</a:t>
            </a:r>
            <a:r>
              <a:rPr lang="en-US" sz="1400" b="1" dirty="0" smtClean="0"/>
              <a:t> value="http" /&gt;</a:t>
            </a:r>
          </a:p>
          <a:p>
            <a:pPr>
              <a:buFont typeface="Wingdings" pitchFamily="2" charset="2"/>
              <a:buNone/>
            </a:pPr>
            <a:r>
              <a:rPr lang="en-US" sz="1400" b="1" dirty="0" smtClean="0"/>
              <a:t>		&lt;constructor-</a:t>
            </a:r>
            <a:r>
              <a:rPr lang="en-US" sz="1400" b="1" dirty="0" err="1" smtClean="0"/>
              <a:t>arg</a:t>
            </a:r>
            <a:r>
              <a:rPr lang="en-US" sz="1400" b="1" dirty="0" smtClean="0"/>
              <a:t> value="www.spring.com" /&gt;</a:t>
            </a:r>
          </a:p>
          <a:p>
            <a:pPr>
              <a:buFont typeface="Wingdings" pitchFamily="2" charset="2"/>
              <a:buNone/>
            </a:pPr>
            <a:r>
              <a:rPr lang="en-US" sz="1400" b="1" dirty="0" smtClean="0"/>
              <a:t>		&lt;constructor-</a:t>
            </a:r>
            <a:r>
              <a:rPr lang="en-US" sz="1400" b="1" dirty="0" err="1" smtClean="0"/>
              <a:t>arg</a:t>
            </a:r>
            <a:r>
              <a:rPr lang="en-US" sz="1400" b="1" dirty="0" smtClean="0"/>
              <a:t> value="/" /&gt;</a:t>
            </a:r>
          </a:p>
          <a:p>
            <a:pPr>
              <a:buFont typeface="Wingdings" pitchFamily="2" charset="2"/>
              <a:buNone/>
            </a:pPr>
            <a:r>
              <a:rPr lang="en-US" sz="1400" b="1" dirty="0" smtClean="0"/>
              <a:t>		&lt;/bean&gt;</a:t>
            </a:r>
          </a:p>
          <a:p>
            <a:pPr>
              <a:buFont typeface="Wingdings" pitchFamily="2" charset="2"/>
              <a:buNone/>
            </a:pPr>
            <a:r>
              <a:rPr lang="en-US" sz="1400" b="1" dirty="0" smtClean="0"/>
              <a:t>		&lt;null /&gt;</a:t>
            </a:r>
          </a:p>
          <a:p>
            <a:pPr>
              <a:buFont typeface="Wingdings" pitchFamily="2" charset="2"/>
              <a:buNone/>
            </a:pPr>
            <a:r>
              <a:rPr lang="en-US" sz="1400" b="1" dirty="0" smtClean="0"/>
              <a:t>	&lt;/list&gt;</a:t>
            </a:r>
          </a:p>
          <a:p>
            <a:pPr>
              <a:buFont typeface="Wingdings" pitchFamily="2" charset="2"/>
              <a:buNone/>
            </a:pPr>
            <a:r>
              <a:rPr lang="en-US" sz="1400" b="1" dirty="0" smtClean="0"/>
              <a:t>	&lt;/property&gt;</a:t>
            </a:r>
          </a:p>
          <a:p>
            <a:pPr>
              <a:buFont typeface="Wingdings" pitchFamily="2" charset="2"/>
              <a:buNone/>
            </a:pPr>
            <a:r>
              <a:rPr lang="en-US" sz="1400" b="1" dirty="0" smtClean="0"/>
              <a:t>&lt;/bean&gt;</a:t>
            </a:r>
          </a:p>
          <a:p>
            <a:pPr>
              <a:buFont typeface="Wingdings" pitchFamily="2" charset="2"/>
              <a:buNone/>
            </a:pPr>
            <a:endParaRPr lang="en-US" b="1" dirty="0" smtClean="0"/>
          </a:p>
        </p:txBody>
      </p:sp>
      <p:sp>
        <p:nvSpPr>
          <p:cNvPr id="12" name="Explosion 2 11"/>
          <p:cNvSpPr/>
          <p:nvPr/>
        </p:nvSpPr>
        <p:spPr bwMode="auto">
          <a:xfrm>
            <a:off x="4816415" y="2362200"/>
            <a:ext cx="4114800" cy="3200400"/>
          </a:xfrm>
          <a:prstGeom prst="irregularSeal2">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a:lstStyle>
            <a:defPPr>
              <a:defRPr lang="en-US"/>
            </a:defPPr>
            <a:lvl1pPr algn="ctr" rtl="0" fontAlgn="base">
              <a:spcBef>
                <a:spcPct val="0"/>
              </a:spcBef>
              <a:spcAft>
                <a:spcPct val="0"/>
              </a:spcAft>
              <a:defRPr b="1" kern="1200">
                <a:solidFill>
                  <a:schemeClr val="tx1"/>
                </a:solidFill>
                <a:latin typeface="Arial" pitchFamily="34" charset="0"/>
                <a:ea typeface="+mn-ea"/>
                <a:cs typeface="+mn-cs"/>
              </a:defRPr>
            </a:lvl1pPr>
            <a:lvl2pPr marL="457200" algn="ctr" rtl="0" fontAlgn="base">
              <a:spcBef>
                <a:spcPct val="0"/>
              </a:spcBef>
              <a:spcAft>
                <a:spcPct val="0"/>
              </a:spcAft>
              <a:defRPr b="1" kern="1200">
                <a:solidFill>
                  <a:schemeClr val="tx1"/>
                </a:solidFill>
                <a:latin typeface="Arial" pitchFamily="34" charset="0"/>
                <a:ea typeface="+mn-ea"/>
                <a:cs typeface="+mn-cs"/>
              </a:defRPr>
            </a:lvl2pPr>
            <a:lvl3pPr marL="914400" algn="ctr" rtl="0" fontAlgn="base">
              <a:spcBef>
                <a:spcPct val="0"/>
              </a:spcBef>
              <a:spcAft>
                <a:spcPct val="0"/>
              </a:spcAft>
              <a:defRPr b="1" kern="1200">
                <a:solidFill>
                  <a:schemeClr val="tx1"/>
                </a:solidFill>
                <a:latin typeface="Arial" pitchFamily="34" charset="0"/>
                <a:ea typeface="+mn-ea"/>
                <a:cs typeface="+mn-cs"/>
              </a:defRPr>
            </a:lvl3pPr>
            <a:lvl4pPr marL="1371600" algn="ctr" rtl="0" fontAlgn="base">
              <a:spcBef>
                <a:spcPct val="0"/>
              </a:spcBef>
              <a:spcAft>
                <a:spcPct val="0"/>
              </a:spcAft>
              <a:defRPr b="1" kern="1200">
                <a:solidFill>
                  <a:schemeClr val="tx1"/>
                </a:solidFill>
                <a:latin typeface="Arial" pitchFamily="34" charset="0"/>
                <a:ea typeface="+mn-ea"/>
                <a:cs typeface="+mn-cs"/>
              </a:defRPr>
            </a:lvl4pPr>
            <a:lvl5pPr marL="1828800" algn="ctr"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r>
              <a:rPr lang="en-US" dirty="0">
                <a:latin typeface="Arial" charset="0"/>
              </a:rPr>
              <a:t>&lt;</a:t>
            </a:r>
            <a:r>
              <a:rPr lang="en-US" dirty="0">
                <a:latin typeface="+mn-lt"/>
              </a:rPr>
              <a:t>value&gt;</a:t>
            </a:r>
          </a:p>
          <a:p>
            <a:pPr>
              <a:defRPr/>
            </a:pPr>
            <a:r>
              <a:rPr lang="en-US" dirty="0">
                <a:latin typeface="+mn-lt"/>
              </a:rPr>
              <a:t>&lt;ref&gt;</a:t>
            </a:r>
          </a:p>
          <a:p>
            <a:pPr>
              <a:defRPr/>
            </a:pPr>
            <a:r>
              <a:rPr lang="en-US" dirty="0">
                <a:latin typeface="+mn-lt"/>
              </a:rPr>
              <a:t>&lt;bean&gt;</a:t>
            </a:r>
          </a:p>
          <a:p>
            <a:pPr>
              <a:defRPr/>
            </a:pPr>
            <a:r>
              <a:rPr lang="en-US" dirty="0">
                <a:latin typeface="+mn-lt"/>
              </a:rPr>
              <a:t>&lt;null&gt;</a:t>
            </a:r>
          </a:p>
        </p:txBody>
      </p:sp>
      <p:cxnSp>
        <p:nvCxnSpPr>
          <p:cNvPr id="13" name="Straight Arrow Connector 12"/>
          <p:cNvCxnSpPr>
            <a:cxnSpLocks noChangeShapeType="1"/>
          </p:cNvCxnSpPr>
          <p:nvPr/>
        </p:nvCxnSpPr>
        <p:spPr bwMode="auto">
          <a:xfrm>
            <a:off x="1158815" y="3657600"/>
            <a:ext cx="38862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4" name="TextBox 8"/>
          <p:cNvSpPr txBox="1">
            <a:spLocks noChangeArrowheads="1"/>
          </p:cNvSpPr>
          <p:nvPr/>
        </p:nvSpPr>
        <p:spPr bwMode="auto">
          <a:xfrm>
            <a:off x="3521015" y="3352800"/>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b="1" kern="1200">
                <a:solidFill>
                  <a:schemeClr val="tx1"/>
                </a:solidFill>
                <a:latin typeface="Arial" pitchFamily="34" charset="0"/>
                <a:ea typeface="+mn-ea"/>
                <a:cs typeface="+mn-cs"/>
              </a:defRPr>
            </a:lvl1pPr>
            <a:lvl2pPr marL="457200" algn="ctr" rtl="0" fontAlgn="base">
              <a:spcBef>
                <a:spcPct val="0"/>
              </a:spcBef>
              <a:spcAft>
                <a:spcPct val="0"/>
              </a:spcAft>
              <a:defRPr b="1" kern="1200">
                <a:solidFill>
                  <a:schemeClr val="tx1"/>
                </a:solidFill>
                <a:latin typeface="Arial" pitchFamily="34" charset="0"/>
                <a:ea typeface="+mn-ea"/>
                <a:cs typeface="+mn-cs"/>
              </a:defRPr>
            </a:lvl2pPr>
            <a:lvl3pPr marL="914400" algn="ctr" rtl="0" fontAlgn="base">
              <a:spcBef>
                <a:spcPct val="0"/>
              </a:spcBef>
              <a:spcAft>
                <a:spcPct val="0"/>
              </a:spcAft>
              <a:defRPr b="1" kern="1200">
                <a:solidFill>
                  <a:schemeClr val="tx1"/>
                </a:solidFill>
                <a:latin typeface="Arial" pitchFamily="34" charset="0"/>
                <a:ea typeface="+mn-ea"/>
                <a:cs typeface="+mn-cs"/>
              </a:defRPr>
            </a:lvl3pPr>
            <a:lvl4pPr marL="1371600" algn="ctr" rtl="0" fontAlgn="base">
              <a:spcBef>
                <a:spcPct val="0"/>
              </a:spcBef>
              <a:spcAft>
                <a:spcPct val="0"/>
              </a:spcAft>
              <a:defRPr b="1" kern="1200">
                <a:solidFill>
                  <a:schemeClr val="tx1"/>
                </a:solidFill>
                <a:latin typeface="Arial" pitchFamily="34" charset="0"/>
                <a:ea typeface="+mn-ea"/>
                <a:cs typeface="+mn-cs"/>
              </a:defRPr>
            </a:lvl4pPr>
            <a:lvl5pPr marL="1828800" algn="ctr"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eaLnBrk="1" hangingPunct="1"/>
            <a:r>
              <a:rPr lang="en-US"/>
              <a:t>contains</a:t>
            </a:r>
          </a:p>
        </p:txBody>
      </p:sp>
      <p:pic>
        <p:nvPicPr>
          <p:cNvPr id="15"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9"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63</a:t>
            </a:fld>
            <a:endParaRPr lang="en-US" sz="1400" dirty="0"/>
          </a:p>
        </p:txBody>
      </p:sp>
    </p:spTree>
    <p:extLst>
      <p:ext uri="{BB962C8B-B14F-4D97-AF65-F5344CB8AC3E}">
        <p14:creationId xmlns:p14="http://schemas.microsoft.com/office/powerpoint/2010/main" val="2417153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81125"/>
            <a:ext cx="8686800" cy="5095875"/>
          </a:xfrm>
        </p:spPr>
        <p:txBody>
          <a:bodyPr/>
          <a:lstStyle/>
          <a:p>
            <a:pPr>
              <a:buFont typeface="Wingdings" pitchFamily="2" charset="2"/>
              <a:buNone/>
              <a:defRPr/>
            </a:pPr>
            <a:r>
              <a:rPr lang="en-US" sz="1400" b="1" dirty="0" smtClean="0"/>
              <a:t>public class </a:t>
            </a:r>
            <a:r>
              <a:rPr lang="en-US" sz="1400" b="1" dirty="0" err="1" smtClean="0"/>
              <a:t>SequenceGenerator</a:t>
            </a:r>
            <a:r>
              <a:rPr lang="en-US" sz="1400" b="1" dirty="0" smtClean="0"/>
              <a:t> {</a:t>
            </a:r>
          </a:p>
          <a:p>
            <a:pPr>
              <a:buFont typeface="Wingdings" pitchFamily="2" charset="2"/>
              <a:buNone/>
              <a:defRPr/>
            </a:pPr>
            <a:r>
              <a:rPr lang="en-US" sz="1400" b="1" dirty="0" smtClean="0"/>
              <a:t>...</a:t>
            </a:r>
          </a:p>
          <a:p>
            <a:pPr>
              <a:buFont typeface="Wingdings" pitchFamily="2" charset="2"/>
              <a:buNone/>
              <a:defRPr/>
            </a:pPr>
            <a:r>
              <a:rPr lang="en-US" sz="1400" b="1" dirty="0" smtClean="0"/>
              <a:t>private Set&lt;Object&gt; suffixes;</a:t>
            </a:r>
          </a:p>
          <a:p>
            <a:pPr>
              <a:buFont typeface="Wingdings" pitchFamily="2" charset="2"/>
              <a:buNone/>
              <a:defRPr/>
            </a:pPr>
            <a:r>
              <a:rPr lang="en-US" sz="1400" b="1" dirty="0" smtClean="0"/>
              <a:t>public void </a:t>
            </a:r>
            <a:r>
              <a:rPr lang="en-US" sz="1400" b="1" dirty="0" err="1" smtClean="0"/>
              <a:t>setSuffixes</a:t>
            </a:r>
            <a:r>
              <a:rPr lang="en-US" sz="1400" b="1" dirty="0" smtClean="0"/>
              <a:t>(Set&lt;Object&gt; suffixes) {</a:t>
            </a:r>
          </a:p>
          <a:p>
            <a:pPr>
              <a:buFont typeface="Wingdings" pitchFamily="2" charset="2"/>
              <a:buNone/>
              <a:defRPr/>
            </a:pPr>
            <a:r>
              <a:rPr lang="en-US" sz="1400" b="1" dirty="0" err="1" smtClean="0"/>
              <a:t>this.suffixes</a:t>
            </a:r>
            <a:r>
              <a:rPr lang="en-US" sz="1400" b="1" dirty="0" smtClean="0"/>
              <a:t> = suffixes;</a:t>
            </a:r>
          </a:p>
          <a:p>
            <a:pPr>
              <a:buFont typeface="Wingdings" pitchFamily="2" charset="2"/>
              <a:buNone/>
              <a:defRPr/>
            </a:pPr>
            <a:r>
              <a:rPr lang="en-US" sz="1400" b="1" dirty="0" smtClean="0"/>
              <a:t>}</a:t>
            </a:r>
          </a:p>
          <a:p>
            <a:pPr>
              <a:buFont typeface="Wingdings" pitchFamily="2" charset="2"/>
              <a:buNone/>
              <a:defRPr/>
            </a:pPr>
            <a:r>
              <a:rPr lang="en-US" sz="1400" b="1" dirty="0" smtClean="0"/>
              <a:t>...				</a:t>
            </a:r>
          </a:p>
          <a:p>
            <a:pPr>
              <a:buFont typeface="Wingdings" pitchFamily="2" charset="2"/>
              <a:buNone/>
              <a:defRPr/>
            </a:pPr>
            <a:r>
              <a:rPr lang="en-US" sz="1400" b="1" dirty="0" smtClean="0"/>
              <a:t>}</a:t>
            </a:r>
            <a:r>
              <a:rPr lang="en-US" dirty="0" smtClean="0"/>
              <a:t>		</a:t>
            </a:r>
          </a:p>
          <a:p>
            <a:pPr>
              <a:buFont typeface="Wingdings" pitchFamily="2" charset="2"/>
              <a:buNone/>
              <a:defRPr/>
            </a:pPr>
            <a:r>
              <a:rPr lang="en-US" dirty="0" smtClean="0"/>
              <a:t> </a:t>
            </a:r>
            <a:r>
              <a:rPr lang="en-US" b="1" dirty="0" smtClean="0"/>
              <a:t>&lt;set&gt; tag to define the elements in the same way as a list.</a:t>
            </a:r>
            <a:endParaRPr lang="en-US" dirty="0" smtClean="0"/>
          </a:p>
          <a:p>
            <a:pPr>
              <a:buFont typeface="Wingdings" pitchFamily="2" charset="2"/>
              <a:buNone/>
              <a:defRPr/>
            </a:pPr>
            <a:endParaRPr lang="en-US" sz="1800" b="1" dirty="0" smtClean="0"/>
          </a:p>
          <a:p>
            <a:pPr>
              <a:buFont typeface="Wingdings" pitchFamily="2" charset="2"/>
              <a:buNone/>
              <a:defRPr/>
            </a:pPr>
            <a:r>
              <a:rPr lang="en-US" sz="1400" b="1" dirty="0" smtClean="0"/>
              <a:t>&lt;property name="suffixes"&gt;</a:t>
            </a:r>
            <a:endParaRPr lang="en-US" sz="1400" dirty="0" smtClean="0"/>
          </a:p>
          <a:p>
            <a:pPr>
              <a:buFont typeface="Wingdings" pitchFamily="2" charset="2"/>
              <a:buNone/>
              <a:defRPr/>
            </a:pPr>
            <a:r>
              <a:rPr lang="en-US" sz="1400" b="1" dirty="0" smtClean="0"/>
              <a:t>&lt;set&gt;</a:t>
            </a:r>
            <a:endParaRPr lang="en-US" sz="1400" dirty="0" smtClean="0"/>
          </a:p>
          <a:p>
            <a:pPr lvl="1">
              <a:buFont typeface="Wingdings 2" pitchFamily="18" charset="2"/>
              <a:buNone/>
              <a:defRPr/>
            </a:pPr>
            <a:r>
              <a:rPr lang="en-US" sz="1400" b="1" dirty="0" smtClean="0">
                <a:ea typeface="+mn-ea"/>
                <a:cs typeface="+mn-cs"/>
              </a:rPr>
              <a:t>&lt;value&gt;A&lt;/value&gt;</a:t>
            </a:r>
          </a:p>
          <a:p>
            <a:pPr>
              <a:buFont typeface="Wingdings" pitchFamily="2" charset="2"/>
              <a:buNone/>
              <a:defRPr/>
            </a:pPr>
            <a:r>
              <a:rPr lang="en-US" sz="1400" b="1" dirty="0" smtClean="0"/>
              <a:t>   …</a:t>
            </a:r>
            <a:endParaRPr lang="en-US" sz="1400" dirty="0" smtClean="0"/>
          </a:p>
          <a:p>
            <a:pPr>
              <a:buFont typeface="Wingdings" pitchFamily="2" charset="2"/>
              <a:buNone/>
              <a:defRPr/>
            </a:pPr>
            <a:r>
              <a:rPr lang="en-US" sz="1400" b="1" dirty="0" smtClean="0"/>
              <a:t>&lt;/set&gt;</a:t>
            </a:r>
            <a:endParaRPr lang="en-US" sz="1400" dirty="0" smtClean="0"/>
          </a:p>
          <a:p>
            <a:pPr>
              <a:buFont typeface="Wingdings" pitchFamily="2" charset="2"/>
              <a:buNone/>
              <a:defRPr/>
            </a:pPr>
            <a:r>
              <a:rPr lang="en-US" sz="1400" b="1" dirty="0" smtClean="0"/>
              <a:t>&lt;/property&gt;</a:t>
            </a:r>
            <a:endParaRPr lang="en-US" sz="1400" dirty="0" smtClean="0"/>
          </a:p>
          <a:p>
            <a:pPr>
              <a:buFont typeface="Wingdings" pitchFamily="2" charset="2"/>
              <a:buNone/>
              <a:defRPr/>
            </a:pPr>
            <a:r>
              <a:rPr lang="en-US" sz="1400" b="1" dirty="0" smtClean="0"/>
              <a:t>&lt;/bean&gt;</a:t>
            </a:r>
            <a:endParaRPr lang="en-US" sz="1400" dirty="0" smtClean="0"/>
          </a:p>
          <a:p>
            <a:pPr>
              <a:buFont typeface="Wingdings" pitchFamily="2" charset="2"/>
              <a:buNone/>
              <a:defRPr/>
            </a:pPr>
            <a:endParaRPr lang="en-US" dirty="0" smtClean="0"/>
          </a:p>
          <a:p>
            <a:pPr>
              <a:buFont typeface="Wingdings" pitchFamily="2" charset="2"/>
              <a:buNone/>
              <a:defRPr/>
            </a:pPr>
            <a:endParaRPr lang="en-US" dirty="0" smtClean="0"/>
          </a:p>
          <a:p>
            <a:pPr>
              <a:buFont typeface="Wingdings" pitchFamily="2" charset="2"/>
              <a:buNone/>
              <a:defRPr/>
            </a:pPr>
            <a:endParaRPr lang="en-US" dirty="0"/>
          </a:p>
        </p:txBody>
      </p:sp>
      <p:sp>
        <p:nvSpPr>
          <p:cNvPr id="30724" name="Title 1"/>
          <p:cNvSpPr>
            <a:spLocks noGrp="1"/>
          </p:cNvSpPr>
          <p:nvPr>
            <p:ph type="title"/>
          </p:nvPr>
        </p:nvSpPr>
        <p:spPr>
          <a:xfrm>
            <a:off x="1600200" y="457200"/>
            <a:ext cx="6858000" cy="533400"/>
          </a:xfrm>
        </p:spPr>
        <p:txBody>
          <a:bodyPr/>
          <a:lstStyle/>
          <a:p>
            <a:r>
              <a:rPr lang="en-US" smtClean="0"/>
              <a:t>Lists, Arrays, and Sets (Contd.)</a:t>
            </a:r>
            <a:br>
              <a:rPr lang="en-US" smtClean="0"/>
            </a:br>
            <a:endParaRPr lang="en-US" smtClean="0"/>
          </a:p>
        </p:txBody>
      </p:sp>
      <p:sp>
        <p:nvSpPr>
          <p:cNvPr id="6" name="Explosion 2 5"/>
          <p:cNvSpPr/>
          <p:nvPr/>
        </p:nvSpPr>
        <p:spPr bwMode="auto">
          <a:xfrm>
            <a:off x="3962400" y="4276725"/>
            <a:ext cx="4267200" cy="2133600"/>
          </a:xfrm>
          <a:prstGeom prst="irregularSeal2">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r>
              <a:rPr lang="en-US" dirty="0">
                <a:latin typeface="Arial" charset="0"/>
              </a:rPr>
              <a:t>&lt;value&gt;</a:t>
            </a:r>
          </a:p>
          <a:p>
            <a:pPr>
              <a:defRPr/>
            </a:pPr>
            <a:r>
              <a:rPr lang="en-US" dirty="0">
                <a:latin typeface="Arial" charset="0"/>
              </a:rPr>
              <a:t>&lt;ref&gt;</a:t>
            </a:r>
          </a:p>
          <a:p>
            <a:pPr>
              <a:defRPr/>
            </a:pPr>
            <a:r>
              <a:rPr lang="en-US" dirty="0">
                <a:latin typeface="Arial" charset="0"/>
              </a:rPr>
              <a:t>&lt;bean&gt;</a:t>
            </a:r>
          </a:p>
          <a:p>
            <a:pPr>
              <a:defRPr/>
            </a:pPr>
            <a:r>
              <a:rPr lang="en-US" dirty="0">
                <a:latin typeface="Arial" charset="0"/>
              </a:rPr>
              <a:t>&lt;null&gt;</a:t>
            </a:r>
          </a:p>
        </p:txBody>
      </p:sp>
      <p:sp>
        <p:nvSpPr>
          <p:cNvPr id="30726" name="TextBox 6"/>
          <p:cNvSpPr txBox="1">
            <a:spLocks noChangeArrowheads="1"/>
          </p:cNvSpPr>
          <p:nvPr/>
        </p:nvSpPr>
        <p:spPr bwMode="auto">
          <a:xfrm>
            <a:off x="2819400" y="4810125"/>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defRPr>
            </a:lvl9pPr>
          </a:lstStyle>
          <a:p>
            <a:pPr eaLnBrk="1" hangingPunct="1"/>
            <a:r>
              <a:rPr lang="en-US"/>
              <a:t>contains</a:t>
            </a:r>
          </a:p>
        </p:txBody>
      </p:sp>
      <p:cxnSp>
        <p:nvCxnSpPr>
          <p:cNvPr id="30727" name="Straight Arrow Connector 7"/>
          <p:cNvCxnSpPr>
            <a:cxnSpLocks noChangeShapeType="1"/>
          </p:cNvCxnSpPr>
          <p:nvPr/>
        </p:nvCxnSpPr>
        <p:spPr bwMode="auto">
          <a:xfrm>
            <a:off x="838200" y="4810125"/>
            <a:ext cx="39624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64</a:t>
            </a:fld>
            <a:endParaRPr lang="en-US" sz="1400" dirty="0"/>
          </a:p>
        </p:txBody>
      </p:sp>
    </p:spTree>
    <p:extLst>
      <p:ext uri="{BB962C8B-B14F-4D97-AF65-F5344CB8AC3E}">
        <p14:creationId xmlns:p14="http://schemas.microsoft.com/office/powerpoint/2010/main" val="18293691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524000" y="457200"/>
            <a:ext cx="6858000" cy="533400"/>
          </a:xfrm>
        </p:spPr>
        <p:txBody>
          <a:bodyPr/>
          <a:lstStyle/>
          <a:p>
            <a:r>
              <a:rPr lang="en-US" smtClean="0"/>
              <a:t>Maps</a:t>
            </a:r>
            <a:r>
              <a:rPr lang="en-US" b="1" smtClean="0"/>
              <a:t> </a:t>
            </a:r>
            <a:r>
              <a:rPr lang="en-US" smtClean="0"/>
              <a:t>and</a:t>
            </a:r>
            <a:r>
              <a:rPr lang="en-US" b="1" smtClean="0"/>
              <a:t> </a:t>
            </a:r>
            <a:r>
              <a:rPr lang="en-US" smtClean="0"/>
              <a:t>Properties</a:t>
            </a:r>
            <a:br>
              <a:rPr lang="en-US" smtClean="0"/>
            </a:br>
            <a:endParaRPr lang="en-US" smtClean="0"/>
          </a:p>
        </p:txBody>
      </p:sp>
      <p:sp>
        <p:nvSpPr>
          <p:cNvPr id="31747" name="Content Placeholder 2"/>
          <p:cNvSpPr>
            <a:spLocks noGrp="1"/>
          </p:cNvSpPr>
          <p:nvPr>
            <p:ph idx="1"/>
          </p:nvPr>
        </p:nvSpPr>
        <p:spPr/>
        <p:txBody>
          <a:bodyPr/>
          <a:lstStyle/>
          <a:p>
            <a:pPr>
              <a:buFont typeface="Wingdings" pitchFamily="2" charset="2"/>
              <a:buNone/>
            </a:pPr>
            <a:r>
              <a:rPr lang="en-US" sz="1400" b="1" smtClean="0"/>
              <a:t>public class SequenceGenerator {</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private Map&lt;Object, Object&gt; suffixes;</a:t>
            </a:r>
            <a:endParaRPr lang="en-US" sz="1400" smtClean="0"/>
          </a:p>
          <a:p>
            <a:pPr>
              <a:buFont typeface="Wingdings" pitchFamily="2" charset="2"/>
              <a:buNone/>
            </a:pPr>
            <a:r>
              <a:rPr lang="en-US" sz="1400" b="1" smtClean="0"/>
              <a:t>public void setSuffixes(Map&lt;Object, Object&gt; suffixes) {</a:t>
            </a:r>
            <a:endParaRPr lang="en-US" sz="1400" smtClean="0"/>
          </a:p>
          <a:p>
            <a:pPr>
              <a:buFont typeface="Wingdings" pitchFamily="2" charset="2"/>
              <a:buNone/>
            </a:pPr>
            <a:r>
              <a:rPr lang="en-US" sz="1400" b="1" smtClean="0"/>
              <a:t>this.suffixes = suffixes;</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public synchronized String getSequence() {</a:t>
            </a:r>
            <a:endParaRPr lang="en-US" sz="1400" smtClean="0"/>
          </a:p>
          <a:p>
            <a:pPr>
              <a:buFont typeface="Wingdings" pitchFamily="2" charset="2"/>
              <a:buNone/>
            </a:pPr>
            <a:r>
              <a:rPr lang="en-US" sz="1400" b="1" smtClean="0"/>
              <a:t>StringBuffer buffer = new StringBuffer();</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for (Map.Entry entry : suffixes.entrySet()) {</a:t>
            </a:r>
            <a:endParaRPr lang="en-US" sz="1400" smtClean="0"/>
          </a:p>
          <a:p>
            <a:pPr>
              <a:buFont typeface="Wingdings" pitchFamily="2" charset="2"/>
              <a:buNone/>
            </a:pPr>
            <a:r>
              <a:rPr lang="en-US" sz="1400" b="1" smtClean="0"/>
              <a:t>buffer.append("-");</a:t>
            </a:r>
            <a:endParaRPr lang="en-US" sz="1400" smtClean="0"/>
          </a:p>
          <a:p>
            <a:pPr>
              <a:buFont typeface="Wingdings" pitchFamily="2" charset="2"/>
              <a:buNone/>
            </a:pPr>
            <a:r>
              <a:rPr lang="en-US" sz="1400" b="1" smtClean="0"/>
              <a:t>buffer.append(entry.getKey());</a:t>
            </a:r>
            <a:endParaRPr lang="en-US" sz="1400" smtClean="0"/>
          </a:p>
          <a:p>
            <a:pPr>
              <a:buFont typeface="Wingdings" pitchFamily="2" charset="2"/>
              <a:buNone/>
            </a:pPr>
            <a:r>
              <a:rPr lang="en-US" sz="1400" b="1" smtClean="0"/>
              <a:t>buffer.append("@");</a:t>
            </a:r>
            <a:endParaRPr lang="en-US" sz="1400" smtClean="0"/>
          </a:p>
          <a:p>
            <a:pPr>
              <a:buFont typeface="Wingdings" pitchFamily="2" charset="2"/>
              <a:buNone/>
            </a:pPr>
            <a:r>
              <a:rPr lang="en-US" sz="1400" b="1" smtClean="0"/>
              <a:t>buffer.append(entry.getValue());</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return buffer.toString();</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a:t>
            </a:r>
            <a:endParaRPr lang="en-US" sz="1400" smtClean="0"/>
          </a:p>
          <a:p>
            <a:pPr>
              <a:buFont typeface="Wingdings" pitchFamily="2" charset="2"/>
              <a:buNone/>
            </a:pPr>
            <a:endParaRPr lang="en-US" smtClean="0"/>
          </a:p>
        </p:txBody>
      </p:sp>
      <p:pic>
        <p:nvPicPr>
          <p:cNvPr id="5"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65</a:t>
            </a:fld>
            <a:endParaRPr lang="en-US" sz="1400" dirty="0"/>
          </a:p>
        </p:txBody>
      </p:sp>
    </p:spTree>
    <p:extLst>
      <p:ext uri="{BB962C8B-B14F-4D97-AF65-F5344CB8AC3E}">
        <p14:creationId xmlns:p14="http://schemas.microsoft.com/office/powerpoint/2010/main" val="6159454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t>Maps</a:t>
            </a:r>
            <a:r>
              <a:rPr lang="en-US" b="1" dirty="0" smtClean="0"/>
              <a:t> </a:t>
            </a:r>
            <a:r>
              <a:rPr lang="en-US" dirty="0" smtClean="0"/>
              <a:t>and</a:t>
            </a:r>
            <a:r>
              <a:rPr lang="en-US" b="1" dirty="0" smtClean="0"/>
              <a:t> </a:t>
            </a:r>
            <a:r>
              <a:rPr lang="en-US" dirty="0" smtClean="0"/>
              <a:t>Properties (Contd.)</a:t>
            </a:r>
          </a:p>
        </p:txBody>
      </p:sp>
      <p:sp>
        <p:nvSpPr>
          <p:cNvPr id="32771" name="Content Placeholder 2"/>
          <p:cNvSpPr>
            <a:spLocks noGrp="1"/>
          </p:cNvSpPr>
          <p:nvPr>
            <p:ph idx="1"/>
          </p:nvPr>
        </p:nvSpPr>
        <p:spPr>
          <a:xfrm>
            <a:off x="228600" y="1447800"/>
            <a:ext cx="8686800" cy="4946650"/>
          </a:xfrm>
        </p:spPr>
        <p:txBody>
          <a:bodyPr/>
          <a:lstStyle/>
          <a:p>
            <a:r>
              <a:rPr lang="en-US" dirty="0" smtClean="0"/>
              <a:t>In Spring, a map is defined by the &lt;map&gt; tag, with multiple &lt;entry&gt; tags as children.</a:t>
            </a:r>
          </a:p>
          <a:p>
            <a:r>
              <a:rPr lang="en-US" dirty="0" smtClean="0"/>
              <a:t>Each entry contains a key and a value.</a:t>
            </a:r>
          </a:p>
          <a:p>
            <a:r>
              <a:rPr lang="en-US" dirty="0" smtClean="0"/>
              <a:t>The key must be defined inside the &lt;key&gt; tag.</a:t>
            </a:r>
          </a:p>
          <a:p>
            <a:r>
              <a:rPr lang="en-US" dirty="0" smtClean="0"/>
              <a:t>There is no restriction on the type of the key and value, so you are free to specify a &lt;value&gt;, &lt;ref&gt;, &lt;bean&gt;, &lt;</a:t>
            </a:r>
            <a:r>
              <a:rPr lang="en-US" dirty="0" err="1" smtClean="0"/>
              <a:t>idref</a:t>
            </a:r>
            <a:r>
              <a:rPr lang="en-US" dirty="0" smtClean="0"/>
              <a:t>&gt;, or &lt;null&gt; element for them.</a:t>
            </a:r>
          </a:p>
          <a:p>
            <a:r>
              <a:rPr lang="en-US" dirty="0" smtClean="0"/>
              <a:t>Spring will also preserve the order of the map entries by using </a:t>
            </a:r>
            <a:r>
              <a:rPr lang="en-US" dirty="0" err="1" smtClean="0"/>
              <a:t>java.util.LinkedHashMap</a:t>
            </a:r>
            <a:r>
              <a:rPr lang="en-US" dirty="0" smtClean="0"/>
              <a:t>.</a:t>
            </a:r>
          </a:p>
          <a:p>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66</a:t>
            </a:fld>
            <a:endParaRPr lang="en-US" sz="1400" dirty="0"/>
          </a:p>
        </p:txBody>
      </p:sp>
    </p:spTree>
    <p:extLst>
      <p:ext uri="{BB962C8B-B14F-4D97-AF65-F5344CB8AC3E}">
        <p14:creationId xmlns:p14="http://schemas.microsoft.com/office/powerpoint/2010/main" val="21390599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t>Maps</a:t>
            </a:r>
            <a:r>
              <a:rPr lang="en-US" b="1" dirty="0" smtClean="0"/>
              <a:t> </a:t>
            </a:r>
            <a:r>
              <a:rPr lang="en-US" dirty="0" smtClean="0"/>
              <a:t>and</a:t>
            </a:r>
            <a:r>
              <a:rPr lang="en-US" b="1" dirty="0" smtClean="0"/>
              <a:t> </a:t>
            </a:r>
            <a:r>
              <a:rPr lang="en-US" dirty="0" smtClean="0"/>
              <a:t>Properties (Contd.)     </a:t>
            </a:r>
          </a:p>
        </p:txBody>
      </p:sp>
      <p:sp>
        <p:nvSpPr>
          <p:cNvPr id="33795" name="Content Placeholder 2"/>
          <p:cNvSpPr>
            <a:spLocks noGrp="1"/>
          </p:cNvSpPr>
          <p:nvPr>
            <p:ph idx="1"/>
          </p:nvPr>
        </p:nvSpPr>
        <p:spPr/>
        <p:txBody>
          <a:bodyPr/>
          <a:lstStyle/>
          <a:p>
            <a:pPr>
              <a:buFont typeface="Wingdings" pitchFamily="2" charset="2"/>
              <a:buNone/>
            </a:pPr>
            <a:r>
              <a:rPr lang="en-US" sz="1400" b="1" smtClean="0"/>
              <a:t>&lt;property name="suffixes"&gt;</a:t>
            </a:r>
            <a:endParaRPr lang="en-US" sz="1400" smtClean="0"/>
          </a:p>
          <a:p>
            <a:pPr>
              <a:buFont typeface="Wingdings" pitchFamily="2" charset="2"/>
              <a:buNone/>
            </a:pPr>
            <a:r>
              <a:rPr lang="en-US" sz="1400" b="1" smtClean="0"/>
              <a:t>	&lt;map&gt;</a:t>
            </a:r>
            <a:endParaRPr lang="en-US" sz="1400" smtClean="0"/>
          </a:p>
          <a:p>
            <a:pPr>
              <a:buFont typeface="Wingdings" pitchFamily="2" charset="2"/>
              <a:buNone/>
            </a:pPr>
            <a:r>
              <a:rPr lang="en-US" sz="1400" b="1" smtClean="0"/>
              <a:t>		&lt;entry&gt;</a:t>
            </a:r>
            <a:endParaRPr lang="en-US" sz="1400" smtClean="0"/>
          </a:p>
          <a:p>
            <a:pPr>
              <a:buFont typeface="Wingdings" pitchFamily="2" charset="2"/>
              <a:buNone/>
            </a:pPr>
            <a:r>
              <a:rPr lang="en-US" sz="1400" b="1" smtClean="0"/>
              <a:t>			&lt;key&gt;</a:t>
            </a:r>
            <a:endParaRPr lang="en-US" sz="1400" smtClean="0"/>
          </a:p>
          <a:p>
            <a:pPr>
              <a:buFont typeface="Wingdings" pitchFamily="2" charset="2"/>
              <a:buNone/>
            </a:pPr>
            <a:r>
              <a:rPr lang="en-US" sz="1400" b="1" smtClean="0"/>
              <a:t>				&lt;value&gt;type&lt;/value&gt;</a:t>
            </a:r>
            <a:endParaRPr lang="en-US" sz="1400" smtClean="0"/>
          </a:p>
          <a:p>
            <a:pPr>
              <a:buFont typeface="Wingdings" pitchFamily="2" charset="2"/>
              <a:buNone/>
            </a:pPr>
            <a:r>
              <a:rPr lang="en-US" sz="1400" b="1" smtClean="0"/>
              <a:t>			&lt;/key&gt;</a:t>
            </a:r>
            <a:endParaRPr lang="en-US" sz="1400" smtClean="0"/>
          </a:p>
          <a:p>
            <a:pPr>
              <a:buFont typeface="Wingdings" pitchFamily="2" charset="2"/>
              <a:buNone/>
            </a:pPr>
            <a:r>
              <a:rPr lang="en-US" sz="1400" b="1" smtClean="0"/>
              <a:t>			&lt;value&gt;A&lt;/value&gt;</a:t>
            </a:r>
            <a:endParaRPr lang="en-US" sz="1400" smtClean="0"/>
          </a:p>
          <a:p>
            <a:pPr>
              <a:buFont typeface="Wingdings" pitchFamily="2" charset="2"/>
              <a:buNone/>
            </a:pPr>
            <a:r>
              <a:rPr lang="en-US" sz="1400" b="1" smtClean="0"/>
              <a:t>		&lt;/entry&gt;</a:t>
            </a:r>
            <a:endParaRPr lang="en-US" sz="1400" smtClean="0"/>
          </a:p>
          <a:p>
            <a:pPr>
              <a:buFont typeface="Wingdings" pitchFamily="2" charset="2"/>
              <a:buNone/>
            </a:pPr>
            <a:r>
              <a:rPr lang="en-US" sz="1400" b="1" smtClean="0"/>
              <a:t>		&lt;entry&gt;</a:t>
            </a:r>
            <a:endParaRPr lang="en-US" sz="1400" smtClean="0"/>
          </a:p>
          <a:p>
            <a:pPr>
              <a:buFont typeface="Wingdings" pitchFamily="2" charset="2"/>
              <a:buNone/>
            </a:pPr>
            <a:r>
              <a:rPr lang="en-US" sz="1400" b="1" smtClean="0"/>
              <a:t>			&lt;key&gt;</a:t>
            </a:r>
            <a:endParaRPr lang="en-US" sz="1400" smtClean="0"/>
          </a:p>
          <a:p>
            <a:pPr>
              <a:buFont typeface="Wingdings" pitchFamily="2" charset="2"/>
              <a:buNone/>
            </a:pPr>
            <a:r>
              <a:rPr lang="en-US" sz="1400" b="1" smtClean="0"/>
              <a:t>				&lt;value&gt;url&lt;/value&gt;</a:t>
            </a:r>
            <a:endParaRPr lang="en-US" sz="1400" smtClean="0"/>
          </a:p>
          <a:p>
            <a:pPr>
              <a:buFont typeface="Wingdings" pitchFamily="2" charset="2"/>
              <a:buNone/>
            </a:pPr>
            <a:r>
              <a:rPr lang="en-US" sz="1400" b="1" smtClean="0"/>
              <a:t>			&lt;/key&gt;</a:t>
            </a:r>
            <a:endParaRPr lang="en-US" sz="1400" smtClean="0"/>
          </a:p>
          <a:p>
            <a:pPr>
              <a:buFont typeface="Wingdings" pitchFamily="2" charset="2"/>
              <a:buNone/>
            </a:pPr>
            <a:r>
              <a:rPr lang="en-US" sz="1400" b="1" smtClean="0"/>
              <a:t>			&lt;bean class="java.net.URL"&gt;</a:t>
            </a:r>
          </a:p>
          <a:p>
            <a:pPr>
              <a:buFont typeface="Wingdings" pitchFamily="2" charset="2"/>
              <a:buNone/>
            </a:pPr>
            <a:r>
              <a:rPr lang="en-US" sz="1400" b="1" smtClean="0"/>
              <a:t>  			…</a:t>
            </a:r>
            <a:endParaRPr lang="en-US" sz="1400" smtClean="0"/>
          </a:p>
          <a:p>
            <a:pPr>
              <a:buFont typeface="Wingdings" pitchFamily="2" charset="2"/>
              <a:buNone/>
            </a:pPr>
            <a:r>
              <a:rPr lang="en-US" sz="1400" b="1" smtClean="0"/>
              <a:t>			&lt;/bean&gt;</a:t>
            </a:r>
            <a:endParaRPr lang="en-US" sz="1400" smtClean="0"/>
          </a:p>
          <a:p>
            <a:pPr>
              <a:buFont typeface="Wingdings" pitchFamily="2" charset="2"/>
              <a:buNone/>
            </a:pPr>
            <a:r>
              <a:rPr lang="en-US" sz="1400" b="1" smtClean="0"/>
              <a:t>		&lt;/entry&gt;</a:t>
            </a:r>
            <a:endParaRPr lang="en-US" sz="1400" smtClean="0"/>
          </a:p>
          <a:p>
            <a:pPr>
              <a:buFont typeface="Wingdings" pitchFamily="2" charset="2"/>
              <a:buNone/>
            </a:pPr>
            <a:r>
              <a:rPr lang="en-US" sz="1400" b="1" smtClean="0"/>
              <a:t>	&lt;/map&gt;</a:t>
            </a:r>
            <a:endParaRPr lang="en-US" sz="1400" smtClean="0"/>
          </a:p>
          <a:p>
            <a:pPr>
              <a:buFont typeface="Wingdings" pitchFamily="2" charset="2"/>
              <a:buNone/>
            </a:pPr>
            <a:r>
              <a:rPr lang="en-US" sz="1400" b="1" smtClean="0"/>
              <a:t>&lt;/property&gt;</a:t>
            </a:r>
            <a:endParaRPr lang="en-US" sz="1400" smtClean="0"/>
          </a:p>
          <a:p>
            <a:endParaRPr lang="en-US" smtClean="0"/>
          </a:p>
        </p:txBody>
      </p:sp>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67</a:t>
            </a:fld>
            <a:endParaRPr lang="en-US" sz="1400" dirty="0"/>
          </a:p>
        </p:txBody>
      </p:sp>
    </p:spTree>
    <p:extLst>
      <p:ext uri="{BB962C8B-B14F-4D97-AF65-F5344CB8AC3E}">
        <p14:creationId xmlns:p14="http://schemas.microsoft.com/office/powerpoint/2010/main" val="33351845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smtClean="0"/>
              <a:t>Maps</a:t>
            </a:r>
            <a:r>
              <a:rPr lang="en-US" b="1" dirty="0" smtClean="0"/>
              <a:t> </a:t>
            </a:r>
            <a:r>
              <a:rPr lang="en-US" dirty="0" smtClean="0"/>
              <a:t>and</a:t>
            </a:r>
            <a:r>
              <a:rPr lang="en-US" b="1" dirty="0" smtClean="0"/>
              <a:t> </a:t>
            </a:r>
            <a:r>
              <a:rPr lang="en-US" dirty="0" smtClean="0"/>
              <a:t>Properties (Contd.)</a:t>
            </a:r>
          </a:p>
        </p:txBody>
      </p:sp>
      <p:sp>
        <p:nvSpPr>
          <p:cNvPr id="34819" name="Content Placeholder 2"/>
          <p:cNvSpPr>
            <a:spLocks noGrp="1"/>
          </p:cNvSpPr>
          <p:nvPr>
            <p:ph idx="1"/>
          </p:nvPr>
        </p:nvSpPr>
        <p:spPr>
          <a:xfrm>
            <a:off x="228600" y="1371600"/>
            <a:ext cx="8686800" cy="4946650"/>
          </a:xfrm>
        </p:spPr>
        <p:txBody>
          <a:bodyPr/>
          <a:lstStyle/>
          <a:p>
            <a:r>
              <a:rPr lang="en-US" dirty="0" smtClean="0"/>
              <a:t>A </a:t>
            </a:r>
            <a:r>
              <a:rPr lang="en-US" dirty="0" err="1" smtClean="0"/>
              <a:t>java.util.Properties</a:t>
            </a:r>
            <a:r>
              <a:rPr lang="en-US" dirty="0" smtClean="0"/>
              <a:t> collection is very similar to a map. It also implements the </a:t>
            </a:r>
            <a:r>
              <a:rPr lang="en-US" dirty="0" err="1" smtClean="0"/>
              <a:t>java.util.Map</a:t>
            </a:r>
            <a:r>
              <a:rPr lang="en-US" dirty="0" smtClean="0"/>
              <a:t> interface and stores entries in key/value pairs. The only difference is that the keys and values of a Properties collection are always strings.</a:t>
            </a:r>
          </a:p>
          <a:p>
            <a:pPr>
              <a:buFont typeface="Wingdings" pitchFamily="2" charset="2"/>
              <a:buNone/>
            </a:pPr>
            <a:r>
              <a:rPr lang="en-US" sz="1400" dirty="0" smtClean="0"/>
              <a:t> </a:t>
            </a:r>
          </a:p>
          <a:p>
            <a:pPr>
              <a:buFont typeface="Wingdings" pitchFamily="2" charset="2"/>
              <a:buNone/>
            </a:pPr>
            <a:r>
              <a:rPr lang="en-US" sz="1400" b="1" dirty="0" smtClean="0"/>
              <a:t>&lt;bean id="</a:t>
            </a:r>
            <a:r>
              <a:rPr lang="en-US" sz="1400" b="1" dirty="0" err="1" smtClean="0"/>
              <a:t>sequenceGenerator</a:t>
            </a:r>
            <a:r>
              <a:rPr lang="en-US" sz="1400" b="1" dirty="0" smtClean="0"/>
              <a:t>"</a:t>
            </a:r>
            <a:endParaRPr lang="en-US" sz="1400" dirty="0" smtClean="0"/>
          </a:p>
          <a:p>
            <a:pPr>
              <a:buFont typeface="Wingdings" pitchFamily="2" charset="2"/>
              <a:buNone/>
            </a:pPr>
            <a:r>
              <a:rPr lang="en-US" sz="1400" b="1" dirty="0" smtClean="0"/>
              <a:t>class="</a:t>
            </a:r>
            <a:r>
              <a:rPr lang="en-US" sz="1400" b="1" dirty="0" err="1" smtClean="0"/>
              <a:t>com.spring.ioc.basics.SequenceGenerator</a:t>
            </a:r>
            <a:r>
              <a:rPr lang="en-US" sz="1400" b="1" dirty="0" smtClean="0"/>
              <a:t>"&gt;</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t>&lt;property name="suffixes"&gt;</a:t>
            </a:r>
            <a:endParaRPr lang="en-US" sz="1400" dirty="0" smtClean="0"/>
          </a:p>
          <a:p>
            <a:pPr>
              <a:buFont typeface="Wingdings" pitchFamily="2" charset="2"/>
              <a:buNone/>
            </a:pPr>
            <a:r>
              <a:rPr lang="en-US" sz="1400" b="1" dirty="0" smtClean="0"/>
              <a:t>&lt;props&gt;</a:t>
            </a:r>
            <a:endParaRPr lang="en-US" sz="1400" dirty="0" smtClean="0"/>
          </a:p>
          <a:p>
            <a:pPr>
              <a:buFont typeface="Wingdings" pitchFamily="2" charset="2"/>
              <a:buNone/>
            </a:pPr>
            <a:r>
              <a:rPr lang="en-US" sz="1400" b="1" dirty="0" smtClean="0"/>
              <a:t>&lt;prop key="type"&gt;A&lt;/prop&gt;</a:t>
            </a:r>
            <a:endParaRPr lang="en-US" sz="1400" dirty="0" smtClean="0"/>
          </a:p>
          <a:p>
            <a:pPr>
              <a:buFont typeface="Wingdings" pitchFamily="2" charset="2"/>
              <a:buNone/>
            </a:pPr>
            <a:r>
              <a:rPr lang="en-US" sz="1400" b="1" dirty="0" smtClean="0"/>
              <a:t>&lt;prop key="</a:t>
            </a:r>
            <a:r>
              <a:rPr lang="en-US" sz="1400" b="1" dirty="0" err="1" smtClean="0"/>
              <a:t>url</a:t>
            </a:r>
            <a:r>
              <a:rPr lang="en-US" sz="1400" b="1" dirty="0" smtClean="0"/>
              <a:t>"&gt;http://www.spring.com/&lt;/prop&gt;</a:t>
            </a:r>
            <a:endParaRPr lang="en-US" sz="1400" dirty="0" smtClean="0"/>
          </a:p>
          <a:p>
            <a:pPr>
              <a:buFont typeface="Wingdings" pitchFamily="2" charset="2"/>
              <a:buNone/>
            </a:pPr>
            <a:r>
              <a:rPr lang="en-US" sz="1400" b="1" dirty="0" smtClean="0"/>
              <a:t>&lt;prop key="null"&gt;null&lt;/prop&gt;</a:t>
            </a:r>
            <a:endParaRPr lang="en-US" sz="1400" dirty="0" smtClean="0"/>
          </a:p>
          <a:p>
            <a:pPr>
              <a:buFont typeface="Wingdings" pitchFamily="2" charset="2"/>
              <a:buNone/>
            </a:pPr>
            <a:r>
              <a:rPr lang="en-US" sz="1400" b="1" dirty="0" smtClean="0"/>
              <a:t>&lt;/props&gt;</a:t>
            </a:r>
            <a:endParaRPr lang="en-US" sz="1400" dirty="0" smtClean="0"/>
          </a:p>
          <a:p>
            <a:pPr>
              <a:buFont typeface="Wingdings" pitchFamily="2" charset="2"/>
              <a:buNone/>
            </a:pPr>
            <a:r>
              <a:rPr lang="en-US" sz="1400" b="1" dirty="0" smtClean="0"/>
              <a:t>&lt;/property&gt;</a:t>
            </a:r>
            <a:endParaRPr lang="en-US" sz="1400" dirty="0" smtClean="0"/>
          </a:p>
          <a:p>
            <a:pPr>
              <a:buFont typeface="Wingdings" pitchFamily="2" charset="2"/>
              <a:buNone/>
            </a:pPr>
            <a:r>
              <a:rPr lang="en-US" sz="1400" b="1" dirty="0" smtClean="0"/>
              <a:t>&lt;/bean&gt;</a:t>
            </a:r>
            <a:endParaRPr lang="en-US" sz="1400" dirty="0" smtClean="0"/>
          </a:p>
          <a:p>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68</a:t>
            </a:fld>
            <a:endParaRPr lang="en-US" sz="1400" dirty="0"/>
          </a:p>
        </p:txBody>
      </p:sp>
    </p:spTree>
    <p:extLst>
      <p:ext uri="{BB962C8B-B14F-4D97-AF65-F5344CB8AC3E}">
        <p14:creationId xmlns:p14="http://schemas.microsoft.com/office/powerpoint/2010/main" val="38061708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sz="3600" dirty="0" smtClean="0"/>
              <a:t>Lend a Hand</a:t>
            </a:r>
          </a:p>
        </p:txBody>
      </p:sp>
      <p:sp>
        <p:nvSpPr>
          <p:cNvPr id="35844" name="Rectangle 3"/>
          <p:cNvSpPr>
            <a:spLocks noGrp="1" noChangeArrowheads="1"/>
          </p:cNvSpPr>
          <p:nvPr>
            <p:ph type="body" idx="1"/>
          </p:nvPr>
        </p:nvSpPr>
        <p:spPr>
          <a:xfrm>
            <a:off x="228600" y="1371600"/>
            <a:ext cx="8575675" cy="4943475"/>
          </a:xfrm>
        </p:spPr>
        <p:txBody>
          <a:bodyPr/>
          <a:lstStyle/>
          <a:p>
            <a:pPr>
              <a:buFont typeface="Arial" pitchFamily="34" charset="0"/>
              <a:buChar char="•"/>
            </a:pPr>
            <a:r>
              <a:rPr lang="en-US" altLang="en-US" dirty="0"/>
              <a:t>Injecting suffixes into the Sequence Generator</a:t>
            </a:r>
          </a:p>
          <a:p>
            <a:pPr>
              <a:buFont typeface="Arial" pitchFamily="34" charset="0"/>
              <a:buChar char="•"/>
            </a:pPr>
            <a:r>
              <a:rPr lang="en-US" altLang="en-US" dirty="0"/>
              <a:t>Refer to Case Study 2: Sequence Number Generator (Dependency Injection) in Hands-on Document Hands-</a:t>
            </a:r>
            <a:r>
              <a:rPr lang="en-US" altLang="en-US" dirty="0" err="1"/>
              <a:t>on_Core_Spring</a:t>
            </a:r>
            <a:r>
              <a:rPr lang="en-US" altLang="en-US" dirty="0"/>
              <a:t>.</a:t>
            </a:r>
          </a:p>
          <a:p>
            <a:pPr marL="0" indent="0" eaLnBrk="1" hangingPunct="1">
              <a:buNone/>
            </a:pPr>
            <a:endParaRPr lang="en-US" dirty="0" smtClean="0"/>
          </a:p>
        </p:txBody>
      </p:sp>
      <p:pic>
        <p:nvPicPr>
          <p:cNvPr id="3584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5846"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124200"/>
            <a:ext cx="2752725" cy="274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69</a:t>
            </a:fld>
            <a:endParaRPr lang="en-US" sz="1400" dirty="0"/>
          </a:p>
        </p:txBody>
      </p:sp>
    </p:spTree>
    <p:extLst>
      <p:ext uri="{BB962C8B-B14F-4D97-AF65-F5344CB8AC3E}">
        <p14:creationId xmlns:p14="http://schemas.microsoft.com/office/powerpoint/2010/main" val="2501170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850834"/>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chemeClr val="tx1"/>
                </a:solidFill>
                <a:latin typeface="Myriad Pro" pitchFamily="34" charset="0"/>
                <a:cs typeface="Arial" pitchFamily="34" charset="0"/>
              </a:rPr>
              <a:t>Core Spring</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27432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smtClean="0"/>
              <a:t>Spring 3.0 Introduction</a:t>
            </a:r>
            <a:endParaRPr lang="en-US" sz="2400" dirty="0">
              <a:solidFill>
                <a:schemeClr val="bg1"/>
              </a:solidFill>
              <a:latin typeface="Cambria" pitchFamily="18" charset="0"/>
              <a:ea typeface="+mj-ea"/>
              <a:cs typeface="+mj-cs"/>
            </a:endParaRPr>
          </a:p>
        </p:txBody>
      </p:sp>
      <p:sp>
        <p:nvSpPr>
          <p:cNvPr id="4" name="Rectangle 3"/>
          <p:cNvSpPr/>
          <p:nvPr/>
        </p:nvSpPr>
        <p:spPr>
          <a:xfrm>
            <a:off x="990600" y="3832034"/>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u="none" strike="noStrike" kern="1200" cap="none" spc="0" normalizeH="0" baseline="0" noProof="0" dirty="0" smtClean="0">
                <a:ln>
                  <a:noFill/>
                </a:ln>
                <a:solidFill>
                  <a:schemeClr val="tx2">
                    <a:lumMod val="75000"/>
                  </a:schemeClr>
                </a:solidFill>
                <a:effectLst/>
                <a:uLnTx/>
                <a:uFillTx/>
                <a:latin typeface="Arial Narrow" pitchFamily="34" charset="0"/>
                <a:cs typeface="Arial" pitchFamily="34" charset="0"/>
              </a:rPr>
              <a:t>LEVEL – </a:t>
            </a:r>
            <a:r>
              <a:rPr lang="en-US" sz="1400" b="1" dirty="0" smtClean="0">
                <a:solidFill>
                  <a:schemeClr val="tx2">
                    <a:lumMod val="75000"/>
                  </a:schemeClr>
                </a:solidFill>
                <a:latin typeface="Arial Narrow" pitchFamily="34" charset="0"/>
                <a:cs typeface="Arial" pitchFamily="34" charset="0"/>
              </a:rPr>
              <a:t>PRACTITIONER</a:t>
            </a:r>
            <a:endParaRPr kumimoji="0" lang="en-GB" sz="1400" b="1" u="none" strike="noStrike" kern="1200" cap="none" spc="0" normalizeH="0" baseline="0" noProof="0" dirty="0">
              <a:ln>
                <a:noFill/>
              </a:ln>
              <a:solidFill>
                <a:schemeClr val="tx2">
                  <a:lumMod val="75000"/>
                </a:schemeClr>
              </a:solidFill>
              <a:effectLst/>
              <a:uLnTx/>
              <a:uFillTx/>
              <a:latin typeface="Arial Narrow" pitchFamily="34" charset="0"/>
              <a:cs typeface="Arial" pitchFamily="34" charset="0"/>
            </a:endParaRPr>
          </a:p>
        </p:txBody>
      </p:sp>
    </p:spTree>
    <p:extLst>
      <p:ext uri="{BB962C8B-B14F-4D97-AF65-F5344CB8AC3E}">
        <p14:creationId xmlns:p14="http://schemas.microsoft.com/office/powerpoint/2010/main" val="17454323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Constructor Injection</a:t>
            </a:r>
          </a:p>
        </p:txBody>
      </p:sp>
      <p:sp>
        <p:nvSpPr>
          <p:cNvPr id="36867" name="Content Placeholder 2"/>
          <p:cNvSpPr>
            <a:spLocks noGrp="1"/>
          </p:cNvSpPr>
          <p:nvPr>
            <p:ph idx="1"/>
          </p:nvPr>
        </p:nvSpPr>
        <p:spPr>
          <a:xfrm>
            <a:off x="152400" y="1336675"/>
            <a:ext cx="8686800" cy="4946650"/>
          </a:xfrm>
        </p:spPr>
        <p:txBody>
          <a:bodyPr/>
          <a:lstStyle/>
          <a:p>
            <a:pPr marL="346075" indent="-346075">
              <a:defRPr/>
            </a:pPr>
            <a:r>
              <a:rPr lang="en-US" dirty="0" smtClean="0"/>
              <a:t>You are going to develop a shop application to sell products online. </a:t>
            </a:r>
          </a:p>
          <a:p>
            <a:pPr>
              <a:defRPr/>
            </a:pPr>
            <a:r>
              <a:rPr lang="en-US" dirty="0" smtClean="0"/>
              <a:t>First of all, you create the Product class, which has several properties, such as the product name and price. As there are many types of products in your shop, you make the Product class abstract for different product subclasses to extend.</a:t>
            </a:r>
          </a:p>
          <a:p>
            <a:pPr>
              <a:defRPr/>
            </a:pPr>
            <a:endParaRPr lang="en-US" dirty="0" smtClean="0"/>
          </a:p>
        </p:txBody>
      </p:sp>
      <p:grpSp>
        <p:nvGrpSpPr>
          <p:cNvPr id="19" name="Group 18"/>
          <p:cNvGrpSpPr/>
          <p:nvPr/>
        </p:nvGrpSpPr>
        <p:grpSpPr>
          <a:xfrm>
            <a:off x="1828800" y="3886200"/>
            <a:ext cx="5410200" cy="2045368"/>
            <a:chOff x="1828800" y="3886200"/>
            <a:chExt cx="5410200" cy="2045368"/>
          </a:xfrm>
        </p:grpSpPr>
        <p:sp>
          <p:nvSpPr>
            <p:cNvPr id="36869" name="Rectangle 4"/>
            <p:cNvSpPr>
              <a:spLocks noChangeArrowheads="1"/>
            </p:cNvSpPr>
            <p:nvPr/>
          </p:nvSpPr>
          <p:spPr bwMode="auto">
            <a:xfrm>
              <a:off x="3124200" y="3886200"/>
              <a:ext cx="2209800" cy="609600"/>
            </a:xfrm>
            <a:prstGeom prst="rect">
              <a:avLst/>
            </a:prstGeom>
            <a:solidFill>
              <a:schemeClr val="accent4">
                <a:lumMod val="60000"/>
                <a:lumOff val="40000"/>
              </a:schemeClr>
            </a:soli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defRPr/>
              </a:pPr>
              <a:r>
                <a:rPr lang="en-US" sz="3000" dirty="0">
                  <a:latin typeface="+mn-lt"/>
                </a:rPr>
                <a:t>Product</a:t>
              </a:r>
            </a:p>
          </p:txBody>
        </p:sp>
        <p:sp>
          <p:nvSpPr>
            <p:cNvPr id="36871" name="Rectangle 6"/>
            <p:cNvSpPr>
              <a:spLocks noChangeArrowheads="1"/>
            </p:cNvSpPr>
            <p:nvPr/>
          </p:nvSpPr>
          <p:spPr bwMode="auto">
            <a:xfrm>
              <a:off x="1828800" y="5257800"/>
              <a:ext cx="2286000" cy="609600"/>
            </a:xfrm>
            <a:prstGeom prst="rect">
              <a:avLst/>
            </a:prstGeom>
            <a:solidFill>
              <a:schemeClr val="accent1">
                <a:lumMod val="40000"/>
                <a:lumOff val="60000"/>
              </a:schemeClr>
            </a:soli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defRPr/>
              </a:pPr>
              <a:r>
                <a:rPr lang="en-US" sz="3000" dirty="0"/>
                <a:t>Battery</a:t>
              </a:r>
            </a:p>
          </p:txBody>
        </p:sp>
        <p:cxnSp>
          <p:nvCxnSpPr>
            <p:cNvPr id="18" name="Straight Arrow Connector 17"/>
            <p:cNvCxnSpPr>
              <a:stCxn id="36871" idx="0"/>
            </p:cNvCxnSpPr>
            <p:nvPr/>
          </p:nvCxnSpPr>
          <p:spPr bwMode="auto">
            <a:xfrm rot="5400000" flipH="1" flipV="1">
              <a:off x="3238500" y="4229100"/>
              <a:ext cx="762000" cy="12954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bwMode="auto">
            <a:xfrm rot="10800000">
              <a:off x="4305300" y="4495800"/>
              <a:ext cx="1790700" cy="762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7" name="Rectangle 6"/>
            <p:cNvSpPr>
              <a:spLocks noChangeArrowheads="1"/>
            </p:cNvSpPr>
            <p:nvPr/>
          </p:nvSpPr>
          <p:spPr bwMode="auto">
            <a:xfrm>
              <a:off x="4953000" y="5321968"/>
              <a:ext cx="2286000" cy="609600"/>
            </a:xfrm>
            <a:prstGeom prst="rect">
              <a:avLst/>
            </a:prstGeom>
            <a:solidFill>
              <a:schemeClr val="accent1">
                <a:lumMod val="40000"/>
                <a:lumOff val="60000"/>
              </a:schemeClr>
            </a:soli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defRPr/>
              </a:pPr>
              <a:r>
                <a:rPr lang="en-US" sz="3000" dirty="0" smtClean="0"/>
                <a:t>Disc</a:t>
              </a:r>
              <a:endParaRPr lang="en-US" sz="3000" dirty="0"/>
            </a:p>
          </p:txBody>
        </p:sp>
      </p:grpSp>
      <p:sp>
        <p:nvSpPr>
          <p:cNvPr id="11"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70</a:t>
            </a:fld>
            <a:endParaRPr lang="en-US" sz="1400" dirty="0"/>
          </a:p>
        </p:txBody>
      </p:sp>
    </p:spTree>
    <p:extLst>
      <p:ext uri="{BB962C8B-B14F-4D97-AF65-F5344CB8AC3E}">
        <p14:creationId xmlns:p14="http://schemas.microsoft.com/office/powerpoint/2010/main" val="20439957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Constructor Injection(Contd.)</a:t>
            </a:r>
          </a:p>
        </p:txBody>
      </p:sp>
      <p:sp>
        <p:nvSpPr>
          <p:cNvPr id="37891" name="Content Placeholder 2"/>
          <p:cNvSpPr>
            <a:spLocks noGrp="1"/>
          </p:cNvSpPr>
          <p:nvPr>
            <p:ph idx="1"/>
          </p:nvPr>
        </p:nvSpPr>
        <p:spPr>
          <a:xfrm>
            <a:off x="228600" y="1550987"/>
            <a:ext cx="3200400" cy="4943475"/>
          </a:xfrm>
        </p:spPr>
        <p:txBody>
          <a:bodyPr/>
          <a:lstStyle/>
          <a:p>
            <a:pPr>
              <a:buFont typeface="Wingdings" pitchFamily="2" charset="2"/>
              <a:buNone/>
            </a:pPr>
            <a:r>
              <a:rPr lang="en-US" sz="1400" b="1" dirty="0" smtClean="0">
                <a:cs typeface="Arial" pitchFamily="34" charset="0"/>
              </a:rPr>
              <a:t>package </a:t>
            </a:r>
            <a:r>
              <a:rPr lang="en-US" sz="1400" b="1" dirty="0" err="1" smtClean="0">
                <a:cs typeface="Arial" pitchFamily="34" charset="0"/>
              </a:rPr>
              <a:t>com.spring.ioc</a:t>
            </a:r>
            <a:r>
              <a:rPr lang="en-US" sz="1400" b="1" dirty="0" smtClean="0">
                <a:cs typeface="Arial" pitchFamily="34" charset="0"/>
              </a:rPr>
              <a:t>;</a:t>
            </a:r>
          </a:p>
          <a:p>
            <a:pPr>
              <a:buFont typeface="Wingdings" pitchFamily="2" charset="2"/>
              <a:buNone/>
            </a:pPr>
            <a:r>
              <a:rPr lang="en-US" sz="1400" b="1" dirty="0" smtClean="0">
                <a:cs typeface="Arial" pitchFamily="34" charset="0"/>
              </a:rPr>
              <a:t>public abstract class Product {</a:t>
            </a:r>
          </a:p>
          <a:p>
            <a:pPr>
              <a:buFont typeface="Wingdings" pitchFamily="2" charset="2"/>
              <a:buNone/>
            </a:pPr>
            <a:r>
              <a:rPr lang="en-US" sz="1400" b="1" dirty="0" smtClean="0">
                <a:cs typeface="Arial" pitchFamily="34" charset="0"/>
              </a:rPr>
              <a:t>private String name;</a:t>
            </a:r>
          </a:p>
          <a:p>
            <a:pPr>
              <a:buFont typeface="Wingdings" pitchFamily="2" charset="2"/>
              <a:buNone/>
            </a:pPr>
            <a:r>
              <a:rPr lang="en-US" sz="1400" b="1" dirty="0" smtClean="0">
                <a:cs typeface="Arial" pitchFamily="34" charset="0"/>
              </a:rPr>
              <a:t>private double price;</a:t>
            </a:r>
          </a:p>
          <a:p>
            <a:pPr>
              <a:buFont typeface="Wingdings" pitchFamily="2" charset="2"/>
              <a:buNone/>
            </a:pPr>
            <a:r>
              <a:rPr lang="en-US" sz="1400" b="1" dirty="0" smtClean="0">
                <a:cs typeface="Arial" pitchFamily="34" charset="0"/>
              </a:rPr>
              <a:t>public Product() {}</a:t>
            </a:r>
          </a:p>
          <a:p>
            <a:pPr>
              <a:buFont typeface="Wingdings" pitchFamily="2" charset="2"/>
              <a:buNone/>
            </a:pPr>
            <a:r>
              <a:rPr lang="en-US" sz="1400" b="1" dirty="0" smtClean="0">
                <a:cs typeface="Arial" pitchFamily="34" charset="0"/>
              </a:rPr>
              <a:t>public Product(String name, double price){</a:t>
            </a:r>
          </a:p>
          <a:p>
            <a:pPr>
              <a:buFont typeface="Wingdings" pitchFamily="2" charset="2"/>
              <a:buNone/>
            </a:pPr>
            <a:r>
              <a:rPr lang="en-US" sz="1400" b="1" dirty="0" smtClean="0">
                <a:cs typeface="Arial" pitchFamily="34" charset="0"/>
              </a:rPr>
              <a:t>this.name = name;</a:t>
            </a:r>
          </a:p>
          <a:p>
            <a:pPr>
              <a:buFont typeface="Wingdings" pitchFamily="2" charset="2"/>
              <a:buNone/>
            </a:pPr>
            <a:r>
              <a:rPr lang="en-US" sz="1400" b="1" dirty="0" err="1" smtClean="0">
                <a:cs typeface="Arial" pitchFamily="34" charset="0"/>
              </a:rPr>
              <a:t>this.price</a:t>
            </a:r>
            <a:r>
              <a:rPr lang="en-US" sz="1400" b="1" dirty="0" smtClean="0">
                <a:cs typeface="Arial" pitchFamily="34" charset="0"/>
              </a:rPr>
              <a:t> = price;</a:t>
            </a:r>
          </a:p>
          <a:p>
            <a:pPr>
              <a:buFont typeface="Wingdings" pitchFamily="2" charset="2"/>
              <a:buNone/>
            </a:pPr>
            <a:r>
              <a:rPr lang="en-US" sz="1400" b="1" dirty="0" smtClean="0">
                <a:cs typeface="Arial" pitchFamily="34" charset="0"/>
              </a:rPr>
              <a:t>}</a:t>
            </a:r>
          </a:p>
          <a:p>
            <a:pPr>
              <a:buFont typeface="Wingdings" pitchFamily="2" charset="2"/>
              <a:buNone/>
            </a:pPr>
            <a:r>
              <a:rPr lang="en-US" sz="1400" b="1" dirty="0" smtClean="0">
                <a:cs typeface="Arial" pitchFamily="34" charset="0"/>
              </a:rPr>
              <a:t>// Getters and Setters</a:t>
            </a:r>
          </a:p>
          <a:p>
            <a:pPr>
              <a:buFont typeface="Wingdings" pitchFamily="2" charset="2"/>
              <a:buNone/>
            </a:pPr>
            <a:r>
              <a:rPr lang="en-US" sz="1400" b="1" dirty="0" smtClean="0">
                <a:cs typeface="Arial" pitchFamily="34" charset="0"/>
              </a:rPr>
              <a:t>...</a:t>
            </a:r>
          </a:p>
          <a:p>
            <a:pPr>
              <a:buFont typeface="Wingdings" pitchFamily="2" charset="2"/>
              <a:buNone/>
            </a:pPr>
            <a:r>
              <a:rPr lang="en-US" sz="1400" b="1" dirty="0" smtClean="0">
                <a:cs typeface="Arial" pitchFamily="34" charset="0"/>
              </a:rPr>
              <a:t>public String </a:t>
            </a:r>
            <a:r>
              <a:rPr lang="en-US" sz="1400" b="1" dirty="0" err="1" smtClean="0">
                <a:cs typeface="Arial" pitchFamily="34" charset="0"/>
              </a:rPr>
              <a:t>toString</a:t>
            </a:r>
            <a:r>
              <a:rPr lang="en-US" sz="1400" b="1" dirty="0" smtClean="0">
                <a:cs typeface="Arial" pitchFamily="34" charset="0"/>
              </a:rPr>
              <a:t>() {</a:t>
            </a:r>
          </a:p>
          <a:p>
            <a:pPr>
              <a:buFont typeface="Wingdings" pitchFamily="2" charset="2"/>
              <a:buNone/>
            </a:pPr>
            <a:r>
              <a:rPr lang="en-US" sz="1400" b="1" dirty="0" smtClean="0">
                <a:cs typeface="Arial" pitchFamily="34" charset="0"/>
              </a:rPr>
              <a:t>return name + " " + price;</a:t>
            </a:r>
          </a:p>
          <a:p>
            <a:pPr>
              <a:buFont typeface="Wingdings" pitchFamily="2" charset="2"/>
              <a:buNone/>
            </a:pPr>
            <a:r>
              <a:rPr lang="en-US" sz="1400" b="1" dirty="0" smtClean="0">
                <a:cs typeface="Arial" pitchFamily="34" charset="0"/>
              </a:rPr>
              <a:t>}</a:t>
            </a:r>
          </a:p>
          <a:p>
            <a:pPr>
              <a:buFont typeface="Wingdings" pitchFamily="2" charset="2"/>
              <a:buNone/>
            </a:pPr>
            <a:r>
              <a:rPr lang="en-US" sz="1400" b="1" dirty="0" smtClean="0">
                <a:cs typeface="Arial" pitchFamily="34" charset="0"/>
              </a:rPr>
              <a:t>}</a:t>
            </a:r>
          </a:p>
          <a:p>
            <a:pPr>
              <a:buFont typeface="Wingdings" pitchFamily="2" charset="2"/>
              <a:buNone/>
            </a:pPr>
            <a:endParaRPr lang="en-US" sz="1400" dirty="0" smtClean="0">
              <a:cs typeface="Arial" pitchFamily="34" charset="0"/>
            </a:endParaRPr>
          </a:p>
        </p:txBody>
      </p:sp>
      <p:sp>
        <p:nvSpPr>
          <p:cNvPr id="5" name="Content Placeholder 2"/>
          <p:cNvSpPr txBox="1">
            <a:spLocks/>
          </p:cNvSpPr>
          <p:nvPr/>
        </p:nvSpPr>
        <p:spPr bwMode="gray">
          <a:xfrm>
            <a:off x="3657600" y="1398587"/>
            <a:ext cx="3505200" cy="5257800"/>
          </a:xfrm>
          <a:prstGeom prst="rect">
            <a:avLst/>
          </a:prstGeom>
          <a:noFill/>
          <a:ln w="9525">
            <a:noFill/>
            <a:miter lim="800000"/>
            <a:headEnd/>
            <a:tailEnd/>
          </a:ln>
        </p:spPr>
        <p:txBody>
          <a:bodyPr/>
          <a:lstStyle/>
          <a:p>
            <a:pPr algn="l">
              <a:defRPr/>
            </a:pPr>
            <a:r>
              <a:rPr lang="en-US" sz="1400" dirty="0">
                <a:latin typeface="+mn-lt"/>
              </a:rPr>
              <a:t>package </a:t>
            </a:r>
            <a:r>
              <a:rPr lang="en-US" sz="1400" dirty="0" err="1">
                <a:latin typeface="+mn-lt"/>
              </a:rPr>
              <a:t>com.spring.ioc</a:t>
            </a:r>
            <a:r>
              <a:rPr lang="en-US" sz="1400" dirty="0">
                <a:latin typeface="+mn-lt"/>
              </a:rPr>
              <a:t>;</a:t>
            </a:r>
          </a:p>
          <a:p>
            <a:pPr algn="l">
              <a:defRPr/>
            </a:pPr>
            <a:r>
              <a:rPr lang="en-US" sz="1400" dirty="0">
                <a:latin typeface="+mn-lt"/>
              </a:rPr>
              <a:t>public class Battery extends Product {</a:t>
            </a:r>
          </a:p>
          <a:p>
            <a:pPr algn="l">
              <a:defRPr/>
            </a:pPr>
            <a:r>
              <a:rPr lang="en-US" sz="1400" dirty="0">
                <a:latin typeface="+mn-lt"/>
              </a:rPr>
              <a:t>private </a:t>
            </a:r>
            <a:r>
              <a:rPr lang="en-US" sz="1400" dirty="0" err="1">
                <a:latin typeface="+mn-lt"/>
              </a:rPr>
              <a:t>boolean</a:t>
            </a:r>
            <a:r>
              <a:rPr lang="en-US" sz="1400" dirty="0">
                <a:latin typeface="+mn-lt"/>
              </a:rPr>
              <a:t> rechargeable;</a:t>
            </a:r>
          </a:p>
          <a:p>
            <a:pPr algn="l">
              <a:defRPr/>
            </a:pPr>
            <a:r>
              <a:rPr lang="en-US" sz="1400" dirty="0">
                <a:latin typeface="+mn-lt"/>
              </a:rPr>
              <a:t>public Battery() {</a:t>
            </a:r>
          </a:p>
          <a:p>
            <a:pPr algn="l">
              <a:defRPr/>
            </a:pPr>
            <a:r>
              <a:rPr lang="en-US" sz="1400" dirty="0">
                <a:latin typeface="+mn-lt"/>
              </a:rPr>
              <a:t>super();</a:t>
            </a:r>
          </a:p>
          <a:p>
            <a:pPr algn="l">
              <a:defRPr/>
            </a:pPr>
            <a:r>
              <a:rPr lang="en-US" sz="1400" dirty="0">
                <a:latin typeface="+mn-lt"/>
              </a:rPr>
              <a:t>}</a:t>
            </a:r>
          </a:p>
          <a:p>
            <a:pPr algn="l">
              <a:defRPr/>
            </a:pPr>
            <a:r>
              <a:rPr lang="en-US" sz="1400" dirty="0">
                <a:latin typeface="+mn-lt"/>
              </a:rPr>
              <a:t>public Battery(String name, double price) {</a:t>
            </a:r>
          </a:p>
          <a:p>
            <a:pPr algn="l">
              <a:defRPr/>
            </a:pPr>
            <a:r>
              <a:rPr lang="en-US" sz="1400" dirty="0">
                <a:latin typeface="+mn-lt"/>
              </a:rPr>
              <a:t>super(name, price);</a:t>
            </a:r>
          </a:p>
          <a:p>
            <a:pPr algn="l">
              <a:defRPr/>
            </a:pPr>
            <a:r>
              <a:rPr lang="en-US" sz="1400" dirty="0">
                <a:latin typeface="+mn-lt"/>
              </a:rPr>
              <a:t>}</a:t>
            </a:r>
          </a:p>
          <a:p>
            <a:pPr algn="l">
              <a:defRPr/>
            </a:pPr>
            <a:r>
              <a:rPr lang="en-US" sz="1400" dirty="0">
                <a:latin typeface="+mn-lt"/>
              </a:rPr>
              <a:t>// Getters and Setters</a:t>
            </a:r>
          </a:p>
          <a:p>
            <a:pPr algn="l">
              <a:defRPr/>
            </a:pPr>
            <a:r>
              <a:rPr lang="en-US" sz="1400" dirty="0">
                <a:latin typeface="+mn-lt"/>
              </a:rPr>
              <a:t>...</a:t>
            </a:r>
          </a:p>
          <a:p>
            <a:pPr algn="l">
              <a:defRPr/>
            </a:pPr>
            <a:r>
              <a:rPr lang="en-US" sz="1400" dirty="0">
                <a:latin typeface="+mn-lt"/>
              </a:rPr>
              <a:t>}</a:t>
            </a:r>
          </a:p>
          <a:p>
            <a:pPr marL="342900" indent="-342900" algn="l" eaLnBrk="0" hangingPunct="0">
              <a:spcBef>
                <a:spcPct val="20000"/>
              </a:spcBef>
              <a:buSzPct val="95000"/>
              <a:buFont typeface="Wingdings" pitchFamily="2" charset="2"/>
              <a:buNone/>
              <a:defRPr/>
            </a:pPr>
            <a:endParaRPr lang="en-US" sz="2400" b="0" kern="0" dirty="0">
              <a:latin typeface="+mn-lt"/>
            </a:endParaRPr>
          </a:p>
        </p:txBody>
      </p:sp>
      <p:sp>
        <p:nvSpPr>
          <p:cNvPr id="6" name="Content Placeholder 2"/>
          <p:cNvSpPr txBox="1">
            <a:spLocks/>
          </p:cNvSpPr>
          <p:nvPr/>
        </p:nvSpPr>
        <p:spPr bwMode="gray">
          <a:xfrm>
            <a:off x="3657600" y="4217987"/>
            <a:ext cx="3505200" cy="2438400"/>
          </a:xfrm>
          <a:prstGeom prst="rect">
            <a:avLst/>
          </a:prstGeom>
          <a:noFill/>
          <a:ln w="9525">
            <a:noFill/>
            <a:miter lim="800000"/>
            <a:headEnd/>
            <a:tailEnd/>
          </a:ln>
        </p:spPr>
        <p:txBody>
          <a:bodyPr/>
          <a:lstStyle/>
          <a:p>
            <a:pPr marL="342900" indent="-342900" algn="l" eaLnBrk="0" hangingPunct="0">
              <a:spcBef>
                <a:spcPct val="20000"/>
              </a:spcBef>
              <a:buSzPct val="95000"/>
              <a:buFont typeface="Wingdings" pitchFamily="2" charset="2"/>
              <a:buNone/>
              <a:defRPr/>
            </a:pPr>
            <a:r>
              <a:rPr lang="en-US" sz="1400" kern="0" dirty="0">
                <a:latin typeface="+mn-lt"/>
                <a:cs typeface="Arial" pitchFamily="34" charset="0"/>
              </a:rPr>
              <a:t>package </a:t>
            </a:r>
            <a:r>
              <a:rPr lang="en-US" sz="1400" kern="0" dirty="0" err="1">
                <a:latin typeface="+mn-lt"/>
                <a:cs typeface="Arial" pitchFamily="34" charset="0"/>
              </a:rPr>
              <a:t>com.spring.ioc</a:t>
            </a:r>
            <a:r>
              <a:rPr lang="en-US" sz="1400" kern="0" dirty="0">
                <a:latin typeface="+mn-lt"/>
                <a:cs typeface="Arial" pitchFamily="34" charset="0"/>
              </a:rPr>
              <a:t>;</a:t>
            </a:r>
          </a:p>
          <a:p>
            <a:pPr marL="342900" indent="-342900" algn="l" eaLnBrk="0" hangingPunct="0">
              <a:spcBef>
                <a:spcPct val="20000"/>
              </a:spcBef>
              <a:buSzPct val="95000"/>
              <a:buFont typeface="Wingdings" pitchFamily="2" charset="2"/>
              <a:buNone/>
              <a:defRPr/>
            </a:pPr>
            <a:r>
              <a:rPr lang="en-US" sz="1400" kern="0" dirty="0">
                <a:latin typeface="+mn-lt"/>
                <a:cs typeface="Arial" pitchFamily="34" charset="0"/>
              </a:rPr>
              <a:t>public class Disc extends Product {</a:t>
            </a:r>
          </a:p>
          <a:p>
            <a:pPr marL="342900" indent="-342900" algn="l" eaLnBrk="0" hangingPunct="0">
              <a:spcBef>
                <a:spcPct val="20000"/>
              </a:spcBef>
              <a:buSzPct val="95000"/>
              <a:buFont typeface="Wingdings" pitchFamily="2" charset="2"/>
              <a:buNone/>
              <a:defRPr/>
            </a:pPr>
            <a:r>
              <a:rPr lang="en-US" sz="1400" kern="0" dirty="0">
                <a:latin typeface="+mn-lt"/>
                <a:cs typeface="Arial" pitchFamily="34" charset="0"/>
              </a:rPr>
              <a:t>    private </a:t>
            </a:r>
            <a:r>
              <a:rPr lang="en-US" sz="1400" kern="0" dirty="0" err="1">
                <a:latin typeface="+mn-lt"/>
                <a:cs typeface="Arial" pitchFamily="34" charset="0"/>
              </a:rPr>
              <a:t>int</a:t>
            </a:r>
            <a:r>
              <a:rPr lang="en-US" sz="1400" kern="0" dirty="0">
                <a:latin typeface="+mn-lt"/>
                <a:cs typeface="Arial" pitchFamily="34" charset="0"/>
              </a:rPr>
              <a:t> capacity;</a:t>
            </a:r>
          </a:p>
          <a:p>
            <a:pPr marL="342900" indent="-342900" algn="l" eaLnBrk="0" hangingPunct="0">
              <a:spcBef>
                <a:spcPct val="20000"/>
              </a:spcBef>
              <a:buSzPct val="95000"/>
              <a:buFont typeface="Wingdings" pitchFamily="2" charset="2"/>
              <a:buNone/>
              <a:defRPr/>
            </a:pPr>
            <a:r>
              <a:rPr lang="en-US" sz="1400" kern="0" dirty="0">
                <a:latin typeface="+mn-lt"/>
                <a:cs typeface="Arial" pitchFamily="34" charset="0"/>
              </a:rPr>
              <a:t>    public Disc() {</a:t>
            </a:r>
          </a:p>
          <a:p>
            <a:pPr marL="342900" indent="-342900" algn="l" eaLnBrk="0" hangingPunct="0">
              <a:spcBef>
                <a:spcPct val="20000"/>
              </a:spcBef>
              <a:buSzPct val="95000"/>
              <a:buFont typeface="Wingdings" pitchFamily="2" charset="2"/>
              <a:buNone/>
              <a:defRPr/>
            </a:pPr>
            <a:r>
              <a:rPr lang="en-US" sz="1400" kern="0" dirty="0">
                <a:latin typeface="+mn-lt"/>
                <a:cs typeface="Arial" pitchFamily="34" charset="0"/>
              </a:rPr>
              <a:t>        super();</a:t>
            </a:r>
          </a:p>
          <a:p>
            <a:pPr marL="342900" indent="-342900" algn="l" eaLnBrk="0" hangingPunct="0">
              <a:spcBef>
                <a:spcPct val="20000"/>
              </a:spcBef>
              <a:buSzPct val="95000"/>
              <a:buFont typeface="Wingdings" pitchFamily="2" charset="2"/>
              <a:buNone/>
              <a:defRPr/>
            </a:pPr>
            <a:r>
              <a:rPr lang="en-US" sz="1400" kern="0" dirty="0">
                <a:latin typeface="+mn-lt"/>
                <a:cs typeface="Arial" pitchFamily="34" charset="0"/>
              </a:rPr>
              <a:t>    }</a:t>
            </a:r>
          </a:p>
          <a:p>
            <a:pPr marL="342900" indent="-342900" algn="l" eaLnBrk="0" hangingPunct="0">
              <a:spcBef>
                <a:spcPct val="20000"/>
              </a:spcBef>
              <a:buSzPct val="95000"/>
              <a:buFont typeface="Wingdings" pitchFamily="2" charset="2"/>
              <a:buNone/>
              <a:defRPr/>
            </a:pPr>
            <a:r>
              <a:rPr lang="en-US" sz="1400" kern="0" dirty="0">
                <a:latin typeface="+mn-lt"/>
                <a:cs typeface="Arial" pitchFamily="34" charset="0"/>
              </a:rPr>
              <a:t>// Getters and Setters</a:t>
            </a:r>
          </a:p>
          <a:p>
            <a:pPr marL="342900" indent="-342900" algn="l" eaLnBrk="0" hangingPunct="0">
              <a:spcBef>
                <a:spcPct val="20000"/>
              </a:spcBef>
              <a:buSzPct val="95000"/>
              <a:buFont typeface="Wingdings" pitchFamily="2" charset="2"/>
              <a:buNone/>
              <a:defRPr/>
            </a:pPr>
            <a:r>
              <a:rPr lang="en-US" sz="1400" kern="0" dirty="0">
                <a:latin typeface="+mn-lt"/>
                <a:cs typeface="Arial" pitchFamily="34" charset="0"/>
              </a:rPr>
              <a:t>…</a:t>
            </a:r>
          </a:p>
          <a:p>
            <a:pPr marL="342900" indent="-342900" algn="l" eaLnBrk="0" hangingPunct="0">
              <a:spcBef>
                <a:spcPct val="20000"/>
              </a:spcBef>
              <a:buSzPct val="95000"/>
              <a:buFont typeface="Wingdings" pitchFamily="2" charset="2"/>
              <a:buNone/>
              <a:defRPr/>
            </a:pPr>
            <a:r>
              <a:rPr lang="en-US" sz="1400" kern="0" dirty="0">
                <a:latin typeface="+mn-lt"/>
                <a:cs typeface="Arial" pitchFamily="34" charset="0"/>
              </a:rPr>
              <a:t>}</a:t>
            </a:r>
          </a:p>
        </p:txBody>
      </p:sp>
      <p:cxnSp>
        <p:nvCxnSpPr>
          <p:cNvPr id="7" name="Straight Connector 6"/>
          <p:cNvCxnSpPr/>
          <p:nvPr/>
        </p:nvCxnSpPr>
        <p:spPr bwMode="auto">
          <a:xfrm rot="5400000">
            <a:off x="1066800" y="3760787"/>
            <a:ext cx="472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8" name="Picture 17"/>
          <p:cNvPicPr>
            <a:picLocks noChangeAspect="1" noChangeArrowheads="1"/>
          </p:cNvPicPr>
          <p:nvPr/>
        </p:nvPicPr>
        <p:blipFill>
          <a:blip r:embed="rId3" cstate="print"/>
          <a:srcRect/>
          <a:stretch>
            <a:fillRect/>
          </a:stretch>
        </p:blipFill>
        <p:spPr bwMode="auto">
          <a:xfrm>
            <a:off x="8269287"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9"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71</a:t>
            </a:fld>
            <a:endParaRPr lang="en-US" sz="1400" dirty="0"/>
          </a:p>
        </p:txBody>
      </p:sp>
    </p:spTree>
    <p:extLst>
      <p:ext uri="{BB962C8B-B14F-4D97-AF65-F5344CB8AC3E}">
        <p14:creationId xmlns:p14="http://schemas.microsoft.com/office/powerpoint/2010/main" val="40356948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Constructor Injection(Contd.)</a:t>
            </a:r>
          </a:p>
        </p:txBody>
      </p:sp>
      <p:sp>
        <p:nvSpPr>
          <p:cNvPr id="38915" name="Content Placeholder 2"/>
          <p:cNvSpPr>
            <a:spLocks noGrp="1"/>
          </p:cNvSpPr>
          <p:nvPr>
            <p:ph idx="1"/>
          </p:nvPr>
        </p:nvSpPr>
        <p:spPr>
          <a:xfrm>
            <a:off x="228600" y="1371600"/>
            <a:ext cx="4114800" cy="3200400"/>
          </a:xfrm>
        </p:spPr>
        <p:txBody>
          <a:bodyPr/>
          <a:lstStyle/>
          <a:p>
            <a:pPr>
              <a:buFont typeface="Wingdings" pitchFamily="2" charset="2"/>
              <a:buNone/>
            </a:pPr>
            <a:r>
              <a:rPr lang="en-US" sz="1400" b="1" smtClean="0">
                <a:latin typeface="Arial" pitchFamily="34" charset="0"/>
                <a:cs typeface="Arial" pitchFamily="34" charset="0"/>
              </a:rPr>
              <a:t>&lt;</a:t>
            </a:r>
            <a:r>
              <a:rPr lang="en-US" sz="1400" b="1" smtClean="0">
                <a:cs typeface="Arial" pitchFamily="34" charset="0"/>
              </a:rPr>
              <a:t>beans ...&gt;</a:t>
            </a:r>
          </a:p>
          <a:p>
            <a:pPr>
              <a:buFont typeface="Wingdings" pitchFamily="2" charset="2"/>
              <a:buNone/>
            </a:pPr>
            <a:r>
              <a:rPr lang="en-US" sz="1400" b="1" smtClean="0">
                <a:cs typeface="Arial" pitchFamily="34" charset="0"/>
              </a:rPr>
              <a:t>&lt;bean id="aaa" class="com.spring.ioc.Battery"&gt;</a:t>
            </a:r>
          </a:p>
          <a:p>
            <a:pPr>
              <a:buFont typeface="Wingdings" pitchFamily="2" charset="2"/>
              <a:buNone/>
            </a:pPr>
            <a:r>
              <a:rPr lang="en-US" sz="1400" b="1" smtClean="0">
                <a:cs typeface="Arial" pitchFamily="34" charset="0"/>
              </a:rPr>
              <a:t>&lt;constructor-arg value="AAA" /&gt;</a:t>
            </a:r>
          </a:p>
          <a:p>
            <a:pPr>
              <a:buFont typeface="Wingdings" pitchFamily="2" charset="2"/>
              <a:buNone/>
            </a:pPr>
            <a:r>
              <a:rPr lang="en-US" sz="1400" b="1" smtClean="0">
                <a:cs typeface="Arial" pitchFamily="34" charset="0"/>
              </a:rPr>
              <a:t>&lt;constructor-arg value="2.5" /&gt;</a:t>
            </a:r>
          </a:p>
          <a:p>
            <a:pPr>
              <a:buFont typeface="Wingdings" pitchFamily="2" charset="2"/>
              <a:buNone/>
            </a:pPr>
            <a:r>
              <a:rPr lang="en-US" sz="1400" b="1" smtClean="0">
                <a:cs typeface="Arial" pitchFamily="34" charset="0"/>
              </a:rPr>
              <a:t>&lt;property name="rechargeable" value="true" /&gt;</a:t>
            </a:r>
          </a:p>
          <a:p>
            <a:pPr>
              <a:buFont typeface="Wingdings" pitchFamily="2" charset="2"/>
              <a:buNone/>
            </a:pPr>
            <a:r>
              <a:rPr lang="en-US" sz="1400" b="1" smtClean="0">
                <a:cs typeface="Arial" pitchFamily="34" charset="0"/>
              </a:rPr>
              <a:t>&lt;/bean&gt;</a:t>
            </a:r>
          </a:p>
          <a:p>
            <a:pPr>
              <a:buFont typeface="Wingdings" pitchFamily="2" charset="2"/>
              <a:buNone/>
            </a:pPr>
            <a:r>
              <a:rPr lang="en-US" sz="1400" b="1" smtClean="0">
                <a:cs typeface="Arial" pitchFamily="34" charset="0"/>
              </a:rPr>
              <a:t>&lt;bean id="cdrw" class="com.spring.ioc.Disc"&gt;</a:t>
            </a:r>
          </a:p>
          <a:p>
            <a:pPr>
              <a:buFont typeface="Wingdings" pitchFamily="2" charset="2"/>
              <a:buNone/>
            </a:pPr>
            <a:r>
              <a:rPr lang="en-US" sz="1400" b="1" smtClean="0">
                <a:cs typeface="Arial" pitchFamily="34" charset="0"/>
              </a:rPr>
              <a:t>&lt;constructor-arg value="CD-RW" /&gt;</a:t>
            </a:r>
          </a:p>
          <a:p>
            <a:pPr>
              <a:buFont typeface="Wingdings" pitchFamily="2" charset="2"/>
              <a:buNone/>
            </a:pPr>
            <a:r>
              <a:rPr lang="en-US" sz="1400" b="1" smtClean="0">
                <a:cs typeface="Arial" pitchFamily="34" charset="0"/>
              </a:rPr>
              <a:t>&lt;constructor-arg value="1.5" /&gt;</a:t>
            </a:r>
          </a:p>
          <a:p>
            <a:pPr>
              <a:buFont typeface="Wingdings" pitchFamily="2" charset="2"/>
              <a:buNone/>
            </a:pPr>
            <a:r>
              <a:rPr lang="en-US" sz="1400" b="1" smtClean="0">
                <a:cs typeface="Arial" pitchFamily="34" charset="0"/>
              </a:rPr>
              <a:t>&lt;property name="capacity" value="700" /&gt;</a:t>
            </a:r>
          </a:p>
          <a:p>
            <a:pPr>
              <a:buFont typeface="Wingdings" pitchFamily="2" charset="2"/>
              <a:buNone/>
            </a:pPr>
            <a:r>
              <a:rPr lang="en-US" sz="1400" b="1" smtClean="0">
                <a:cs typeface="Arial" pitchFamily="34" charset="0"/>
              </a:rPr>
              <a:t>&lt;/bean&gt;</a:t>
            </a:r>
          </a:p>
          <a:p>
            <a:pPr>
              <a:buFont typeface="Wingdings" pitchFamily="2" charset="2"/>
              <a:buNone/>
            </a:pPr>
            <a:r>
              <a:rPr lang="en-US" sz="1400" b="1" smtClean="0">
                <a:cs typeface="Arial" pitchFamily="34" charset="0"/>
              </a:rPr>
              <a:t>&lt;/beans&gt;</a:t>
            </a:r>
          </a:p>
          <a:p>
            <a:pPr>
              <a:buFont typeface="Wingdings" pitchFamily="2" charset="2"/>
              <a:buNone/>
            </a:pPr>
            <a:endParaRPr lang="en-US" b="1" smtClean="0">
              <a:latin typeface="Arial" pitchFamily="34" charset="0"/>
              <a:cs typeface="Arial" pitchFamily="34" charset="0"/>
            </a:endParaRPr>
          </a:p>
        </p:txBody>
      </p:sp>
      <p:sp>
        <p:nvSpPr>
          <p:cNvPr id="5" name="Content Placeholder 2"/>
          <p:cNvSpPr txBox="1">
            <a:spLocks/>
          </p:cNvSpPr>
          <p:nvPr/>
        </p:nvSpPr>
        <p:spPr bwMode="gray">
          <a:xfrm>
            <a:off x="4343400" y="2743200"/>
            <a:ext cx="4343400" cy="1676400"/>
          </a:xfrm>
          <a:prstGeom prst="rect">
            <a:avLst/>
          </a:prstGeom>
          <a:noFill/>
          <a:ln w="9525">
            <a:noFill/>
            <a:miter lim="800000"/>
            <a:headEnd/>
            <a:tailEnd/>
          </a:ln>
        </p:spPr>
        <p:txBody>
          <a:bodyPr/>
          <a:lstStyle/>
          <a:p>
            <a:pPr algn="l">
              <a:defRPr/>
            </a:pPr>
            <a:r>
              <a:rPr lang="en-US" dirty="0">
                <a:latin typeface="+mn-lt"/>
              </a:rPr>
              <a:t>As there is no constructor ambiguity for the Product class and subclasses, the preceding bean configuration is equivalent to the following code snippet:</a:t>
            </a:r>
          </a:p>
          <a:p>
            <a:pPr algn="l">
              <a:defRPr/>
            </a:pPr>
            <a:r>
              <a:rPr lang="en-US" sz="1400" dirty="0">
                <a:latin typeface="Arial" charset="0"/>
              </a:rPr>
              <a:t> </a:t>
            </a:r>
          </a:p>
          <a:p>
            <a:pPr marL="342900" indent="-342900" algn="l" eaLnBrk="0" hangingPunct="0">
              <a:spcBef>
                <a:spcPct val="20000"/>
              </a:spcBef>
              <a:buSzPct val="95000"/>
              <a:buFont typeface="Wingdings" pitchFamily="2" charset="2"/>
              <a:buNone/>
              <a:defRPr/>
            </a:pPr>
            <a:endParaRPr lang="en-US" sz="2400" kern="0" dirty="0">
              <a:cs typeface="Arial" pitchFamily="34" charset="0"/>
            </a:endParaRPr>
          </a:p>
        </p:txBody>
      </p:sp>
      <p:sp>
        <p:nvSpPr>
          <p:cNvPr id="6" name="Content Placeholder 2"/>
          <p:cNvSpPr txBox="1">
            <a:spLocks/>
          </p:cNvSpPr>
          <p:nvPr/>
        </p:nvSpPr>
        <p:spPr bwMode="gray">
          <a:xfrm>
            <a:off x="4114800" y="4419600"/>
            <a:ext cx="5029200" cy="2438400"/>
          </a:xfrm>
          <a:prstGeom prst="rect">
            <a:avLst/>
          </a:prstGeom>
          <a:noFill/>
          <a:ln w="9525">
            <a:noFill/>
            <a:miter lim="800000"/>
            <a:headEnd/>
            <a:tailEnd/>
          </a:ln>
        </p:spPr>
        <p:txBody>
          <a:bodyPr/>
          <a:lstStyle/>
          <a:p>
            <a:pPr algn="l">
              <a:defRPr/>
            </a:pPr>
            <a:r>
              <a:rPr lang="en-US" dirty="0">
                <a:latin typeface="+mn-lt"/>
              </a:rPr>
              <a:t>Product </a:t>
            </a:r>
            <a:r>
              <a:rPr lang="en-US" dirty="0" err="1">
                <a:latin typeface="+mn-lt"/>
              </a:rPr>
              <a:t>aaa</a:t>
            </a:r>
            <a:r>
              <a:rPr lang="en-US" dirty="0">
                <a:latin typeface="+mn-lt"/>
              </a:rPr>
              <a:t> = new Battery("AAA", 2.5);</a:t>
            </a:r>
          </a:p>
          <a:p>
            <a:pPr algn="l">
              <a:defRPr/>
            </a:pPr>
            <a:r>
              <a:rPr lang="en-US" dirty="0" err="1">
                <a:latin typeface="+mn-lt"/>
              </a:rPr>
              <a:t>aaa.setRechargeable</a:t>
            </a:r>
            <a:r>
              <a:rPr lang="en-US" dirty="0">
                <a:latin typeface="+mn-lt"/>
              </a:rPr>
              <a:t>(true);</a:t>
            </a:r>
          </a:p>
          <a:p>
            <a:pPr algn="l">
              <a:defRPr/>
            </a:pPr>
            <a:r>
              <a:rPr lang="en-US" dirty="0">
                <a:latin typeface="+mn-lt"/>
              </a:rPr>
              <a:t>Product </a:t>
            </a:r>
            <a:r>
              <a:rPr lang="en-US" dirty="0" err="1">
                <a:latin typeface="+mn-lt"/>
              </a:rPr>
              <a:t>cdrw</a:t>
            </a:r>
            <a:r>
              <a:rPr lang="en-US" dirty="0">
                <a:latin typeface="+mn-lt"/>
              </a:rPr>
              <a:t> = new Disc("CD-RW", 1.5);</a:t>
            </a:r>
          </a:p>
          <a:p>
            <a:pPr algn="l">
              <a:defRPr/>
            </a:pPr>
            <a:r>
              <a:rPr lang="en-US" dirty="0" err="1">
                <a:latin typeface="+mn-lt"/>
              </a:rPr>
              <a:t>cdrw.setCapacity</a:t>
            </a:r>
            <a:r>
              <a:rPr lang="en-US" dirty="0">
                <a:latin typeface="+mn-lt"/>
              </a:rPr>
              <a:t>(700);</a:t>
            </a:r>
          </a:p>
          <a:p>
            <a:pPr algn="l">
              <a:defRPr/>
            </a:pPr>
            <a:r>
              <a:rPr lang="en-US" dirty="0">
                <a:latin typeface="+mn-lt"/>
              </a:rPr>
              <a:t> </a:t>
            </a:r>
          </a:p>
          <a:p>
            <a:pPr algn="l">
              <a:defRPr/>
            </a:pPr>
            <a:r>
              <a:rPr lang="en-US" sz="1400" dirty="0">
                <a:latin typeface="Arial" charset="0"/>
              </a:rPr>
              <a:t> </a:t>
            </a:r>
          </a:p>
          <a:p>
            <a:pPr marL="342900" indent="-342900" algn="l" eaLnBrk="0" hangingPunct="0">
              <a:spcBef>
                <a:spcPct val="20000"/>
              </a:spcBef>
              <a:buSzPct val="95000"/>
              <a:buFont typeface="Wingdings" pitchFamily="2" charset="2"/>
              <a:buNone/>
              <a:defRPr/>
            </a:pPr>
            <a:endParaRPr lang="en-US" sz="2400" kern="0" dirty="0">
              <a:cs typeface="Arial" pitchFamily="34" charset="0"/>
            </a:endParaRPr>
          </a:p>
        </p:txBody>
      </p:sp>
      <p:cxnSp>
        <p:nvCxnSpPr>
          <p:cNvPr id="8" name="Straight Arrow Connector 7"/>
          <p:cNvCxnSpPr/>
          <p:nvPr/>
        </p:nvCxnSpPr>
        <p:spPr bwMode="auto">
          <a:xfrm>
            <a:off x="3657600" y="3505200"/>
            <a:ext cx="609600" cy="1588"/>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0" name="Straight Arrow Connector 9"/>
          <p:cNvCxnSpPr/>
          <p:nvPr/>
        </p:nvCxnSpPr>
        <p:spPr bwMode="auto">
          <a:xfrm rot="5400000">
            <a:off x="6057901" y="4229100"/>
            <a:ext cx="381000" cy="3175"/>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9" name="Picture 17"/>
          <p:cNvPicPr>
            <a:picLocks noChangeAspect="1" noChangeArrowheads="1"/>
          </p:cNvPicPr>
          <p:nvPr/>
        </p:nvPicPr>
        <p:blipFill>
          <a:blip r:embed="rId3" cstate="print"/>
          <a:srcRect/>
          <a:stretch>
            <a:fillRect/>
          </a:stretch>
        </p:blipFill>
        <p:spPr bwMode="auto">
          <a:xfrm>
            <a:off x="8324191"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11"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72</a:t>
            </a:fld>
            <a:endParaRPr lang="en-US" sz="1400" dirty="0"/>
          </a:p>
        </p:txBody>
      </p:sp>
    </p:spTree>
    <p:extLst>
      <p:ext uri="{BB962C8B-B14F-4D97-AF65-F5344CB8AC3E}">
        <p14:creationId xmlns:p14="http://schemas.microsoft.com/office/powerpoint/2010/main" val="34368241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Constructor Ambiguity</a:t>
            </a:r>
          </a:p>
        </p:txBody>
      </p:sp>
      <p:sp>
        <p:nvSpPr>
          <p:cNvPr id="39939" name="Content Placeholder 2"/>
          <p:cNvSpPr>
            <a:spLocks noGrp="1"/>
          </p:cNvSpPr>
          <p:nvPr>
            <p:ph idx="1"/>
          </p:nvPr>
        </p:nvSpPr>
        <p:spPr>
          <a:xfrm>
            <a:off x="228600" y="1454150"/>
            <a:ext cx="8686800" cy="4946650"/>
          </a:xfrm>
        </p:spPr>
        <p:txBody>
          <a:bodyPr/>
          <a:lstStyle/>
          <a:p>
            <a:r>
              <a:rPr lang="en-US" dirty="0" smtClean="0"/>
              <a:t>When you specify one or more constructor arguments for a bean, Spring will attempt to find an appropriate constructor in the bean class and pass in your arguments for bean instantiation. </a:t>
            </a:r>
          </a:p>
          <a:p>
            <a:r>
              <a:rPr lang="en-US" dirty="0" smtClean="0"/>
              <a:t>However, if your arguments can be applied to more than one constructor, it may cause ambiguity in constructor matching. In this case, Spring may not be able to invoke your expected constructor.</a:t>
            </a:r>
          </a:p>
          <a:p>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73</a:t>
            </a:fld>
            <a:endParaRPr lang="en-US" sz="1400" dirty="0"/>
          </a:p>
        </p:txBody>
      </p:sp>
    </p:spTree>
    <p:extLst>
      <p:ext uri="{BB962C8B-B14F-4D97-AF65-F5344CB8AC3E}">
        <p14:creationId xmlns:p14="http://schemas.microsoft.com/office/powerpoint/2010/main" val="16370355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295400" y="0"/>
            <a:ext cx="7848600" cy="1143000"/>
          </a:xfrm>
        </p:spPr>
        <p:txBody>
          <a:bodyPr/>
          <a:lstStyle/>
          <a:p>
            <a:r>
              <a:rPr lang="en-US" dirty="0" smtClean="0"/>
              <a:t>Constructor Ambiguity(Contd.)</a:t>
            </a:r>
          </a:p>
        </p:txBody>
      </p:sp>
      <p:sp>
        <p:nvSpPr>
          <p:cNvPr id="40963" name="Content Placeholder 2"/>
          <p:cNvSpPr>
            <a:spLocks noGrp="1"/>
          </p:cNvSpPr>
          <p:nvPr>
            <p:ph idx="1"/>
          </p:nvPr>
        </p:nvSpPr>
        <p:spPr>
          <a:xfrm>
            <a:off x="228600" y="1371600"/>
            <a:ext cx="4800600" cy="3962400"/>
          </a:xfrm>
        </p:spPr>
        <p:txBody>
          <a:bodyPr/>
          <a:lstStyle/>
          <a:p>
            <a:pPr>
              <a:buFont typeface="Wingdings" pitchFamily="2" charset="2"/>
              <a:buNone/>
            </a:pPr>
            <a:r>
              <a:rPr lang="en-US" sz="1600" b="1" smtClean="0">
                <a:cs typeface="Arial" pitchFamily="34" charset="0"/>
              </a:rPr>
              <a:t>package com.spring.ioc.basics;</a:t>
            </a:r>
            <a:endParaRPr lang="en-US" sz="1600" smtClean="0">
              <a:cs typeface="Arial" pitchFamily="34" charset="0"/>
            </a:endParaRPr>
          </a:p>
          <a:p>
            <a:pPr>
              <a:buFont typeface="Wingdings" pitchFamily="2" charset="2"/>
              <a:buNone/>
            </a:pPr>
            <a:r>
              <a:rPr lang="en-US" sz="1600" b="1" smtClean="0">
                <a:cs typeface="Arial" pitchFamily="34" charset="0"/>
              </a:rPr>
              <a:t>public class SequenceGenerator {</a:t>
            </a:r>
            <a:endParaRPr lang="en-US" sz="1600" smtClean="0">
              <a:cs typeface="Arial" pitchFamily="34" charset="0"/>
            </a:endParaRPr>
          </a:p>
          <a:p>
            <a:pPr>
              <a:buFont typeface="Wingdings" pitchFamily="2" charset="2"/>
              <a:buNone/>
            </a:pPr>
            <a:r>
              <a:rPr lang="en-US" sz="1600" b="1" smtClean="0">
                <a:cs typeface="Arial" pitchFamily="34" charset="0"/>
              </a:rPr>
              <a:t>...</a:t>
            </a:r>
            <a:endParaRPr lang="en-US" sz="1600" smtClean="0">
              <a:cs typeface="Arial" pitchFamily="34" charset="0"/>
            </a:endParaRPr>
          </a:p>
          <a:p>
            <a:pPr>
              <a:buFont typeface="Wingdings" pitchFamily="2" charset="2"/>
              <a:buNone/>
            </a:pPr>
            <a:r>
              <a:rPr lang="en-US" sz="1600" b="1" smtClean="0">
                <a:cs typeface="Arial" pitchFamily="34" charset="0"/>
              </a:rPr>
              <a:t>public SequenceGenerator(String prefix, String suffix) {</a:t>
            </a:r>
            <a:endParaRPr lang="en-US" sz="1600" smtClean="0">
              <a:cs typeface="Arial" pitchFamily="34" charset="0"/>
            </a:endParaRPr>
          </a:p>
          <a:p>
            <a:pPr>
              <a:buFont typeface="Wingdings" pitchFamily="2" charset="2"/>
              <a:buNone/>
            </a:pPr>
            <a:r>
              <a:rPr lang="en-US" sz="1600" b="1" smtClean="0">
                <a:cs typeface="Arial" pitchFamily="34" charset="0"/>
              </a:rPr>
              <a:t>this.prefix = prefix;</a:t>
            </a:r>
            <a:endParaRPr lang="en-US" sz="1600" smtClean="0">
              <a:cs typeface="Arial" pitchFamily="34" charset="0"/>
            </a:endParaRPr>
          </a:p>
          <a:p>
            <a:pPr>
              <a:buFont typeface="Wingdings" pitchFamily="2" charset="2"/>
              <a:buNone/>
            </a:pPr>
            <a:r>
              <a:rPr lang="en-US" sz="1600" b="1" smtClean="0">
                <a:cs typeface="Arial" pitchFamily="34" charset="0"/>
              </a:rPr>
              <a:t>this.suffix = suffix;</a:t>
            </a:r>
            <a:endParaRPr lang="en-US" sz="1600" smtClean="0">
              <a:cs typeface="Arial" pitchFamily="34" charset="0"/>
            </a:endParaRPr>
          </a:p>
          <a:p>
            <a:pPr>
              <a:buFont typeface="Wingdings" pitchFamily="2" charset="2"/>
              <a:buNone/>
            </a:pPr>
            <a:r>
              <a:rPr lang="en-US" sz="1600" b="1" smtClean="0">
                <a:cs typeface="Arial" pitchFamily="34" charset="0"/>
              </a:rPr>
              <a:t>}</a:t>
            </a:r>
            <a:endParaRPr lang="en-US" sz="1600" smtClean="0">
              <a:cs typeface="Arial" pitchFamily="34" charset="0"/>
            </a:endParaRPr>
          </a:p>
          <a:p>
            <a:pPr>
              <a:buFont typeface="Wingdings" pitchFamily="2" charset="2"/>
              <a:buNone/>
            </a:pPr>
            <a:r>
              <a:rPr lang="en-US" sz="1600" b="1" smtClean="0">
                <a:cs typeface="Arial" pitchFamily="34" charset="0"/>
              </a:rPr>
              <a:t>public SequenceGenerator(String prefix, int initial) {</a:t>
            </a:r>
            <a:endParaRPr lang="en-US" sz="1600" smtClean="0">
              <a:cs typeface="Arial" pitchFamily="34" charset="0"/>
            </a:endParaRPr>
          </a:p>
          <a:p>
            <a:pPr>
              <a:buFont typeface="Wingdings" pitchFamily="2" charset="2"/>
              <a:buNone/>
            </a:pPr>
            <a:r>
              <a:rPr lang="en-US" sz="1600" b="1" smtClean="0">
                <a:cs typeface="Arial" pitchFamily="34" charset="0"/>
              </a:rPr>
              <a:t>this.prefix = prefix;</a:t>
            </a:r>
            <a:endParaRPr lang="en-US" sz="1600" smtClean="0">
              <a:cs typeface="Arial" pitchFamily="34" charset="0"/>
            </a:endParaRPr>
          </a:p>
          <a:p>
            <a:pPr>
              <a:buFont typeface="Wingdings" pitchFamily="2" charset="2"/>
              <a:buNone/>
            </a:pPr>
            <a:r>
              <a:rPr lang="en-US" sz="1600" b="1" smtClean="0">
                <a:cs typeface="Arial" pitchFamily="34" charset="0"/>
              </a:rPr>
              <a:t>this.initial = initial;</a:t>
            </a:r>
            <a:endParaRPr lang="en-US" sz="1600" smtClean="0">
              <a:cs typeface="Arial" pitchFamily="34" charset="0"/>
            </a:endParaRPr>
          </a:p>
          <a:p>
            <a:pPr>
              <a:buFont typeface="Wingdings" pitchFamily="2" charset="2"/>
              <a:buNone/>
            </a:pPr>
            <a:r>
              <a:rPr lang="en-US" sz="1600" b="1" smtClean="0">
                <a:cs typeface="Arial" pitchFamily="34" charset="0"/>
              </a:rPr>
              <a:t>}</a:t>
            </a:r>
            <a:endParaRPr lang="en-US" sz="1600" smtClean="0">
              <a:cs typeface="Arial" pitchFamily="34" charset="0"/>
            </a:endParaRPr>
          </a:p>
          <a:p>
            <a:endParaRPr lang="en-US" smtClean="0"/>
          </a:p>
        </p:txBody>
      </p:sp>
      <p:sp>
        <p:nvSpPr>
          <p:cNvPr id="5" name="Content Placeholder 2"/>
          <p:cNvSpPr txBox="1">
            <a:spLocks/>
          </p:cNvSpPr>
          <p:nvPr/>
        </p:nvSpPr>
        <p:spPr bwMode="gray">
          <a:xfrm>
            <a:off x="4953000" y="1524000"/>
            <a:ext cx="3962400" cy="1981200"/>
          </a:xfrm>
          <a:prstGeom prst="rect">
            <a:avLst/>
          </a:prstGeom>
          <a:noFill/>
          <a:ln w="9525">
            <a:noFill/>
            <a:miter lim="800000"/>
            <a:headEnd/>
            <a:tailEnd/>
          </a:ln>
        </p:spPr>
        <p:txBody>
          <a:bodyPr/>
          <a:lstStyle/>
          <a:p>
            <a:pPr algn="l">
              <a:defRPr/>
            </a:pPr>
            <a:r>
              <a:rPr lang="en-US" sz="1600" dirty="0">
                <a:latin typeface="+mn-lt"/>
              </a:rPr>
              <a:t>&lt;bean id="</a:t>
            </a:r>
            <a:r>
              <a:rPr lang="en-US" sz="1600" dirty="0" err="1">
                <a:latin typeface="+mn-lt"/>
              </a:rPr>
              <a:t>sequenceGenerator</a:t>
            </a:r>
            <a:r>
              <a:rPr lang="en-US" sz="1600" dirty="0">
                <a:latin typeface="+mn-lt"/>
              </a:rPr>
              <a:t>"</a:t>
            </a:r>
          </a:p>
          <a:p>
            <a:pPr algn="l">
              <a:defRPr/>
            </a:pPr>
            <a:r>
              <a:rPr lang="en-US" sz="1600" dirty="0">
                <a:latin typeface="+mn-lt"/>
              </a:rPr>
              <a:t>class="</a:t>
            </a:r>
            <a:r>
              <a:rPr lang="en-US" sz="1600" dirty="0" err="1">
                <a:latin typeface="+mn-lt"/>
              </a:rPr>
              <a:t>com.spring.ioc.basics.SequenceGenerator</a:t>
            </a:r>
            <a:r>
              <a:rPr lang="en-US" sz="1600" dirty="0">
                <a:latin typeface="+mn-lt"/>
              </a:rPr>
              <a:t>"&gt;</a:t>
            </a:r>
          </a:p>
          <a:p>
            <a:pPr algn="l">
              <a:defRPr/>
            </a:pPr>
            <a:r>
              <a:rPr lang="en-US" sz="1600" dirty="0">
                <a:latin typeface="+mn-lt"/>
              </a:rPr>
              <a:t>&lt;constructor-</a:t>
            </a:r>
            <a:r>
              <a:rPr lang="en-US" sz="1600" dirty="0" err="1">
                <a:latin typeface="+mn-lt"/>
              </a:rPr>
              <a:t>arg</a:t>
            </a:r>
            <a:r>
              <a:rPr lang="en-US" sz="1600" dirty="0">
                <a:latin typeface="+mn-lt"/>
              </a:rPr>
              <a:t> value="30" /&gt;</a:t>
            </a:r>
          </a:p>
          <a:p>
            <a:pPr algn="l">
              <a:defRPr/>
            </a:pPr>
            <a:r>
              <a:rPr lang="en-US" sz="1600" dirty="0">
                <a:latin typeface="+mn-lt"/>
              </a:rPr>
              <a:t>&lt;constructor-</a:t>
            </a:r>
            <a:r>
              <a:rPr lang="en-US" sz="1600" dirty="0" err="1">
                <a:latin typeface="+mn-lt"/>
              </a:rPr>
              <a:t>arg</a:t>
            </a:r>
            <a:r>
              <a:rPr lang="en-US" sz="1600" dirty="0">
                <a:latin typeface="+mn-lt"/>
              </a:rPr>
              <a:t> value="100000" /&gt;</a:t>
            </a:r>
          </a:p>
          <a:p>
            <a:pPr algn="l">
              <a:defRPr/>
            </a:pPr>
            <a:r>
              <a:rPr lang="en-US" sz="1600" dirty="0">
                <a:latin typeface="+mn-lt"/>
              </a:rPr>
              <a:t>&lt;property name="suffix" value="A" /&gt;</a:t>
            </a:r>
          </a:p>
          <a:p>
            <a:pPr algn="l">
              <a:defRPr/>
            </a:pPr>
            <a:r>
              <a:rPr lang="en-US" sz="1600" dirty="0">
                <a:latin typeface="+mn-lt"/>
              </a:rPr>
              <a:t>&lt;/bean&gt;</a:t>
            </a:r>
          </a:p>
          <a:p>
            <a:pPr marL="342900" indent="-342900" algn="l" eaLnBrk="0" hangingPunct="0">
              <a:spcBef>
                <a:spcPct val="20000"/>
              </a:spcBef>
              <a:buSzPct val="95000"/>
              <a:buFont typeface="Wingdings" pitchFamily="2" charset="2"/>
              <a:buChar char="v"/>
              <a:defRPr/>
            </a:pPr>
            <a:endParaRPr lang="en-US" sz="2400" b="0" kern="0" dirty="0">
              <a:latin typeface="+mn-lt"/>
            </a:endParaRPr>
          </a:p>
        </p:txBody>
      </p:sp>
      <p:cxnSp>
        <p:nvCxnSpPr>
          <p:cNvPr id="7" name="Straight Arrow Connector 6"/>
          <p:cNvCxnSpPr/>
          <p:nvPr/>
        </p:nvCxnSpPr>
        <p:spPr bwMode="auto">
          <a:xfrm>
            <a:off x="3962400" y="2667000"/>
            <a:ext cx="838200" cy="1588"/>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409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733800"/>
            <a:ext cx="17351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17"/>
          <p:cNvPicPr>
            <a:picLocks noChangeAspect="1" noChangeArrowheads="1"/>
          </p:cNvPicPr>
          <p:nvPr/>
        </p:nvPicPr>
        <p:blipFill>
          <a:blip r:embed="rId4" cstate="print"/>
          <a:srcRect/>
          <a:stretch>
            <a:fillRect/>
          </a:stretch>
        </p:blipFill>
        <p:spPr bwMode="auto">
          <a:xfrm>
            <a:off x="8231906"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9"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74</a:t>
            </a:fld>
            <a:endParaRPr lang="en-US" sz="1400" dirty="0"/>
          </a:p>
        </p:txBody>
      </p:sp>
    </p:spTree>
    <p:extLst>
      <p:ext uri="{BB962C8B-B14F-4D97-AF65-F5344CB8AC3E}">
        <p14:creationId xmlns:p14="http://schemas.microsoft.com/office/powerpoint/2010/main" val="19013305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Constructor Ambiguity-type Attribute </a:t>
            </a:r>
            <a:endParaRPr lang="en-US" dirty="0"/>
          </a:p>
        </p:txBody>
      </p:sp>
      <p:sp>
        <p:nvSpPr>
          <p:cNvPr id="41987" name="Content Placeholder 2"/>
          <p:cNvSpPr>
            <a:spLocks noGrp="1"/>
          </p:cNvSpPr>
          <p:nvPr>
            <p:ph idx="1"/>
          </p:nvPr>
        </p:nvSpPr>
        <p:spPr>
          <a:xfrm>
            <a:off x="228600" y="1447800"/>
            <a:ext cx="8686800" cy="4946650"/>
          </a:xfrm>
        </p:spPr>
        <p:txBody>
          <a:bodyPr/>
          <a:lstStyle/>
          <a:p>
            <a:pPr>
              <a:buFont typeface="Wingdings" pitchFamily="2" charset="2"/>
              <a:buNone/>
            </a:pPr>
            <a:r>
              <a:rPr lang="en-US" dirty="0" smtClean="0"/>
              <a:t>&lt;bean id="</a:t>
            </a:r>
            <a:r>
              <a:rPr lang="en-US" dirty="0" err="1" smtClean="0"/>
              <a:t>sequenceGenerator</a:t>
            </a:r>
            <a:r>
              <a:rPr lang="en-US" dirty="0" smtClean="0"/>
              <a:t>"</a:t>
            </a:r>
          </a:p>
          <a:p>
            <a:pPr>
              <a:buFont typeface="Wingdings" pitchFamily="2" charset="2"/>
              <a:buNone/>
            </a:pPr>
            <a:r>
              <a:rPr lang="en-US" dirty="0" smtClean="0"/>
              <a:t>class="</a:t>
            </a:r>
            <a:r>
              <a:rPr lang="en-US" dirty="0" err="1" smtClean="0"/>
              <a:t>com.spring.ioc.SequenceGenerator</a:t>
            </a:r>
            <a:r>
              <a:rPr lang="en-US" dirty="0" smtClean="0"/>
              <a:t>"&gt;</a:t>
            </a:r>
          </a:p>
          <a:p>
            <a:pPr>
              <a:buFont typeface="Wingdings" pitchFamily="2" charset="2"/>
              <a:buNone/>
            </a:pPr>
            <a:r>
              <a:rPr lang="en-US" dirty="0" smtClean="0"/>
              <a:t>&lt;constructor-</a:t>
            </a:r>
            <a:r>
              <a:rPr lang="en-US" dirty="0" err="1" smtClean="0"/>
              <a:t>arg</a:t>
            </a:r>
            <a:r>
              <a:rPr lang="en-US" dirty="0" smtClean="0"/>
              <a:t> </a:t>
            </a:r>
            <a:r>
              <a:rPr lang="en-US" dirty="0" smtClean="0">
                <a:solidFill>
                  <a:srgbClr val="C00000"/>
                </a:solidFill>
              </a:rPr>
              <a:t>type="</a:t>
            </a:r>
            <a:r>
              <a:rPr lang="en-US" dirty="0" err="1" smtClean="0">
                <a:solidFill>
                  <a:srgbClr val="C00000"/>
                </a:solidFill>
              </a:rPr>
              <a:t>java.lang.String</a:t>
            </a:r>
            <a:r>
              <a:rPr lang="en-US" dirty="0" smtClean="0">
                <a:solidFill>
                  <a:srgbClr val="C00000"/>
                </a:solidFill>
              </a:rPr>
              <a:t>" </a:t>
            </a:r>
            <a:r>
              <a:rPr lang="en-US" dirty="0" smtClean="0"/>
              <a:t>value="30" /&gt;</a:t>
            </a:r>
          </a:p>
          <a:p>
            <a:pPr>
              <a:buFont typeface="Wingdings" pitchFamily="2" charset="2"/>
              <a:buNone/>
            </a:pPr>
            <a:r>
              <a:rPr lang="en-US" dirty="0" smtClean="0"/>
              <a:t>&lt;constructor-</a:t>
            </a:r>
            <a:r>
              <a:rPr lang="en-US" dirty="0" err="1" smtClean="0"/>
              <a:t>arg</a:t>
            </a:r>
            <a:r>
              <a:rPr lang="en-US" dirty="0" smtClean="0"/>
              <a:t> </a:t>
            </a:r>
            <a:r>
              <a:rPr lang="en-US" dirty="0" smtClean="0">
                <a:solidFill>
                  <a:srgbClr val="C00000"/>
                </a:solidFill>
              </a:rPr>
              <a:t>type="</a:t>
            </a:r>
            <a:r>
              <a:rPr lang="en-US" dirty="0" err="1" smtClean="0">
                <a:solidFill>
                  <a:srgbClr val="C00000"/>
                </a:solidFill>
              </a:rPr>
              <a:t>int</a:t>
            </a:r>
            <a:r>
              <a:rPr lang="en-US" dirty="0" smtClean="0">
                <a:solidFill>
                  <a:srgbClr val="C00000"/>
                </a:solidFill>
              </a:rPr>
              <a:t>"</a:t>
            </a:r>
            <a:r>
              <a:rPr lang="en-US" dirty="0" smtClean="0"/>
              <a:t> value="100000" /&gt;</a:t>
            </a:r>
          </a:p>
          <a:p>
            <a:pPr>
              <a:buFont typeface="Wingdings" pitchFamily="2" charset="2"/>
              <a:buNone/>
            </a:pPr>
            <a:r>
              <a:rPr lang="en-US" dirty="0" smtClean="0"/>
              <a:t>&lt;property name="suffix" value="A" /&gt;</a:t>
            </a:r>
          </a:p>
          <a:p>
            <a:pPr>
              <a:buFont typeface="Wingdings" pitchFamily="2" charset="2"/>
              <a:buNone/>
            </a:pPr>
            <a:r>
              <a:rPr lang="en-US" dirty="0" smtClean="0"/>
              <a:t>&lt;/bean&gt;</a:t>
            </a:r>
          </a:p>
          <a:p>
            <a:pPr>
              <a:buFont typeface="Wingdings" pitchFamily="2" charset="2"/>
              <a:buNone/>
            </a:pPr>
            <a:endParaRPr lang="en-US" dirty="0" smtClean="0"/>
          </a:p>
          <a:p>
            <a:pPr>
              <a:buFont typeface="Wingdings" pitchFamily="2" charset="2"/>
              <a:buNone/>
            </a:pPr>
            <a:endParaRPr lang="en-US" dirty="0" smtClean="0"/>
          </a:p>
        </p:txBody>
      </p:sp>
      <p:pic>
        <p:nvPicPr>
          <p:cNvPr id="6" name="Picture 17"/>
          <p:cNvPicPr>
            <a:picLocks noChangeAspect="1" noChangeArrowheads="1"/>
          </p:cNvPicPr>
          <p:nvPr/>
        </p:nvPicPr>
        <p:blipFill>
          <a:blip r:embed="rId3" cstate="print"/>
          <a:srcRect/>
          <a:stretch>
            <a:fillRect/>
          </a:stretch>
        </p:blipFill>
        <p:spPr bwMode="auto">
          <a:xfrm>
            <a:off x="8226425"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75</a:t>
            </a:fld>
            <a:endParaRPr lang="en-US" sz="1400" dirty="0"/>
          </a:p>
        </p:txBody>
      </p:sp>
    </p:spTree>
    <p:extLst>
      <p:ext uri="{BB962C8B-B14F-4D97-AF65-F5344CB8AC3E}">
        <p14:creationId xmlns:p14="http://schemas.microsoft.com/office/powerpoint/2010/main" val="17480960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More Confusion!</a:t>
            </a:r>
          </a:p>
        </p:txBody>
      </p:sp>
      <p:sp>
        <p:nvSpPr>
          <p:cNvPr id="43012" name="Content Placeholder 2"/>
          <p:cNvSpPr>
            <a:spLocks noGrp="1"/>
          </p:cNvSpPr>
          <p:nvPr>
            <p:ph idx="1"/>
          </p:nvPr>
        </p:nvSpPr>
        <p:spPr>
          <a:xfrm>
            <a:off x="228600" y="1371600"/>
            <a:ext cx="4800600" cy="4267200"/>
          </a:xfrm>
        </p:spPr>
        <p:txBody>
          <a:bodyPr/>
          <a:lstStyle/>
          <a:p>
            <a:pPr>
              <a:buFont typeface="Wingdings" pitchFamily="2" charset="2"/>
              <a:buNone/>
            </a:pPr>
            <a:r>
              <a:rPr lang="en-US" sz="1400" b="1" smtClean="0"/>
              <a:t>package com.spring.ioc.basics;</a:t>
            </a:r>
            <a:endParaRPr lang="en-US" sz="1400" smtClean="0"/>
          </a:p>
          <a:p>
            <a:pPr>
              <a:buFont typeface="Wingdings" pitchFamily="2" charset="2"/>
              <a:buNone/>
            </a:pPr>
            <a:r>
              <a:rPr lang="en-US" sz="1400" b="1" smtClean="0"/>
              <a:t>public class SequenceGenerator {</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public SequenceGenerator(String prefix, String suffix) {</a:t>
            </a:r>
            <a:endParaRPr lang="en-US" sz="1400" smtClean="0"/>
          </a:p>
          <a:p>
            <a:pPr>
              <a:buFont typeface="Wingdings" pitchFamily="2" charset="2"/>
              <a:buNone/>
            </a:pPr>
            <a:r>
              <a:rPr lang="en-US" sz="1400" b="1" smtClean="0"/>
              <a:t>this.prefix = prefix;</a:t>
            </a:r>
            <a:endParaRPr lang="en-US" sz="1400" smtClean="0"/>
          </a:p>
          <a:p>
            <a:pPr>
              <a:buFont typeface="Wingdings" pitchFamily="2" charset="2"/>
              <a:buNone/>
            </a:pPr>
            <a:r>
              <a:rPr lang="en-US" sz="1400" b="1" smtClean="0"/>
              <a:t>this.suffix = suffix;</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public SequenceGenerator(String prefix, int initial) {</a:t>
            </a:r>
            <a:endParaRPr lang="en-US" sz="1400" smtClean="0"/>
          </a:p>
          <a:p>
            <a:pPr>
              <a:buFont typeface="Wingdings" pitchFamily="2" charset="2"/>
              <a:buNone/>
            </a:pPr>
            <a:r>
              <a:rPr lang="en-US" sz="1400" b="1" smtClean="0"/>
              <a:t>this.prefix = prefix;</a:t>
            </a:r>
            <a:endParaRPr lang="en-US" sz="1400" smtClean="0"/>
          </a:p>
          <a:p>
            <a:pPr>
              <a:buFont typeface="Wingdings" pitchFamily="2" charset="2"/>
              <a:buNone/>
            </a:pPr>
            <a:r>
              <a:rPr lang="en-US" sz="1400" b="1" smtClean="0"/>
              <a:t>this.initial = initial;</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public SequenceGenerator(int initial, String suffix) {</a:t>
            </a:r>
            <a:endParaRPr lang="en-US" sz="1400" smtClean="0"/>
          </a:p>
          <a:p>
            <a:pPr>
              <a:buFont typeface="Wingdings" pitchFamily="2" charset="2"/>
              <a:buNone/>
            </a:pPr>
            <a:r>
              <a:rPr lang="en-US" sz="1400" b="1" smtClean="0"/>
              <a:t>this.initial = initial;</a:t>
            </a:r>
            <a:endParaRPr lang="en-US" sz="1400" smtClean="0"/>
          </a:p>
          <a:p>
            <a:pPr>
              <a:buFont typeface="Wingdings" pitchFamily="2" charset="2"/>
              <a:buNone/>
            </a:pPr>
            <a:r>
              <a:rPr lang="en-US" sz="1400" b="1" smtClean="0"/>
              <a:t>this.suffix = suffix;</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a:t>
            </a:r>
            <a:endParaRPr lang="en-US" sz="1400" smtClean="0"/>
          </a:p>
          <a:p>
            <a:endParaRPr lang="en-US" smtClean="0"/>
          </a:p>
        </p:txBody>
      </p:sp>
      <p:sp>
        <p:nvSpPr>
          <p:cNvPr id="6" name="Content Placeholder 2"/>
          <p:cNvSpPr txBox="1">
            <a:spLocks/>
          </p:cNvSpPr>
          <p:nvPr/>
        </p:nvSpPr>
        <p:spPr bwMode="gray">
          <a:xfrm>
            <a:off x="5029200" y="1524000"/>
            <a:ext cx="4114800" cy="1981200"/>
          </a:xfrm>
          <a:prstGeom prst="rect">
            <a:avLst/>
          </a:prstGeom>
          <a:noFill/>
          <a:ln w="9525">
            <a:noFill/>
            <a:miter lim="800000"/>
            <a:headEnd/>
            <a:tailEnd/>
          </a:ln>
        </p:spPr>
        <p:txBody>
          <a:bodyPr/>
          <a:lstStyle/>
          <a:p>
            <a:pPr algn="l">
              <a:defRPr/>
            </a:pPr>
            <a:r>
              <a:rPr lang="en-US" sz="1400" dirty="0">
                <a:latin typeface="+mn-lt"/>
              </a:rPr>
              <a:t>&lt;bean id="</a:t>
            </a:r>
            <a:r>
              <a:rPr lang="en-US" sz="1400" dirty="0" err="1">
                <a:latin typeface="+mn-lt"/>
              </a:rPr>
              <a:t>sequenceGenerator</a:t>
            </a:r>
            <a:r>
              <a:rPr lang="en-US" sz="1400" dirty="0">
                <a:latin typeface="+mn-lt"/>
              </a:rPr>
              <a:t>"</a:t>
            </a:r>
          </a:p>
          <a:p>
            <a:pPr algn="l">
              <a:defRPr/>
            </a:pPr>
            <a:r>
              <a:rPr lang="en-US" sz="1400" dirty="0">
                <a:latin typeface="+mn-lt"/>
              </a:rPr>
              <a:t>class=" </a:t>
            </a:r>
            <a:r>
              <a:rPr lang="en-US" sz="1400" dirty="0" err="1">
                <a:latin typeface="+mn-lt"/>
              </a:rPr>
              <a:t>com.spring.ioc.basics.SequenceGenerator</a:t>
            </a:r>
            <a:r>
              <a:rPr lang="en-US" sz="1400" dirty="0">
                <a:latin typeface="+mn-lt"/>
              </a:rPr>
              <a:t>"&gt;</a:t>
            </a:r>
          </a:p>
          <a:p>
            <a:pPr algn="l">
              <a:defRPr/>
            </a:pPr>
            <a:r>
              <a:rPr lang="en-US" sz="1400" dirty="0">
                <a:latin typeface="+mn-lt"/>
              </a:rPr>
              <a:t>&lt;constructor-</a:t>
            </a:r>
            <a:r>
              <a:rPr lang="en-US" sz="1400" dirty="0" err="1">
                <a:latin typeface="+mn-lt"/>
              </a:rPr>
              <a:t>arg</a:t>
            </a:r>
            <a:r>
              <a:rPr lang="en-US" sz="1400" dirty="0">
                <a:latin typeface="+mn-lt"/>
              </a:rPr>
              <a:t> type="</a:t>
            </a:r>
            <a:r>
              <a:rPr lang="en-US" sz="1400" dirty="0" err="1">
                <a:latin typeface="+mn-lt"/>
              </a:rPr>
              <a:t>int</a:t>
            </a:r>
            <a:r>
              <a:rPr lang="en-US" sz="1400" dirty="0">
                <a:latin typeface="+mn-lt"/>
              </a:rPr>
              <a:t>" value="100000" /&gt;</a:t>
            </a:r>
          </a:p>
          <a:p>
            <a:pPr algn="l">
              <a:defRPr/>
            </a:pPr>
            <a:r>
              <a:rPr lang="en-US" sz="1400" dirty="0">
                <a:latin typeface="+mn-lt"/>
              </a:rPr>
              <a:t>&lt;constructor-</a:t>
            </a:r>
            <a:r>
              <a:rPr lang="en-US" sz="1400" dirty="0" err="1">
                <a:latin typeface="+mn-lt"/>
              </a:rPr>
              <a:t>arg</a:t>
            </a:r>
            <a:r>
              <a:rPr lang="en-US" sz="1400" dirty="0">
                <a:latin typeface="+mn-lt"/>
              </a:rPr>
              <a:t> type="</a:t>
            </a:r>
            <a:r>
              <a:rPr lang="en-US" sz="1400" dirty="0" err="1">
                <a:latin typeface="+mn-lt"/>
              </a:rPr>
              <a:t>java.lang.String</a:t>
            </a:r>
            <a:r>
              <a:rPr lang="en-US" sz="1400" dirty="0">
                <a:latin typeface="+mn-lt"/>
              </a:rPr>
              <a:t>" value="A" /&gt;</a:t>
            </a:r>
          </a:p>
          <a:p>
            <a:pPr algn="l">
              <a:defRPr/>
            </a:pPr>
            <a:r>
              <a:rPr lang="en-US" sz="1400" dirty="0">
                <a:latin typeface="+mn-lt"/>
              </a:rPr>
              <a:t>&lt;property name="prefix" value="30" /&gt;</a:t>
            </a:r>
          </a:p>
          <a:p>
            <a:pPr algn="l">
              <a:defRPr/>
            </a:pPr>
            <a:r>
              <a:rPr lang="en-US" sz="1400" dirty="0">
                <a:latin typeface="+mn-lt"/>
              </a:rPr>
              <a:t>&lt;/bean&gt;</a:t>
            </a:r>
          </a:p>
          <a:p>
            <a:pPr marL="342900" indent="-342900" algn="l" eaLnBrk="0" hangingPunct="0">
              <a:spcBef>
                <a:spcPct val="20000"/>
              </a:spcBef>
              <a:buSzPct val="95000"/>
              <a:buFont typeface="Wingdings" pitchFamily="2" charset="2"/>
              <a:buChar char="v"/>
              <a:defRPr/>
            </a:pPr>
            <a:endParaRPr lang="en-US" sz="2400" b="0" kern="0" dirty="0">
              <a:latin typeface="+mn-lt"/>
            </a:endParaRPr>
          </a:p>
        </p:txBody>
      </p:sp>
      <p:pic>
        <p:nvPicPr>
          <p:cNvPr id="43014" name="Picture 6" descr="Fear-filled woman, biting her nails with anxie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4196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8" descr="Emoticon with help wanted sig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34290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bwMode="auto">
          <a:xfrm>
            <a:off x="4114800" y="2667000"/>
            <a:ext cx="838200" cy="1588"/>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9" name="Picture 17"/>
          <p:cNvPicPr>
            <a:picLocks noChangeAspect="1" noChangeArrowheads="1"/>
          </p:cNvPicPr>
          <p:nvPr/>
        </p:nvPicPr>
        <p:blipFill>
          <a:blip r:embed="rId5" cstate="print"/>
          <a:srcRect/>
          <a:stretch>
            <a:fillRect/>
          </a:stretch>
        </p:blipFill>
        <p:spPr bwMode="auto">
          <a:xfrm>
            <a:off x="8302625"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11"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76</a:t>
            </a:fld>
            <a:endParaRPr lang="en-US" sz="1400" dirty="0"/>
          </a:p>
        </p:txBody>
      </p:sp>
    </p:spTree>
    <p:extLst>
      <p:ext uri="{BB962C8B-B14F-4D97-AF65-F5344CB8AC3E}">
        <p14:creationId xmlns:p14="http://schemas.microsoft.com/office/powerpoint/2010/main" val="16798163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Content Placeholder 2"/>
          <p:cNvSpPr>
            <a:spLocks noGrp="1"/>
          </p:cNvSpPr>
          <p:nvPr>
            <p:ph idx="1"/>
          </p:nvPr>
        </p:nvSpPr>
        <p:spPr>
          <a:xfrm>
            <a:off x="228600" y="1371600"/>
            <a:ext cx="8686800" cy="2133600"/>
          </a:xfrm>
        </p:spPr>
        <p:txBody>
          <a:bodyPr/>
          <a:lstStyle/>
          <a:p>
            <a:r>
              <a:rPr lang="en-US" dirty="0" smtClean="0"/>
              <a:t>To avoid this problem, you have to indicate the indexes of your arguments explicitly through the index attribute of &lt;constructor-</a:t>
            </a:r>
            <a:r>
              <a:rPr lang="en-US" dirty="0" err="1" smtClean="0"/>
              <a:t>arg</a:t>
            </a:r>
            <a:r>
              <a:rPr lang="en-US" dirty="0" smtClean="0"/>
              <a:t>&gt;. </a:t>
            </a:r>
          </a:p>
          <a:p>
            <a:r>
              <a:rPr lang="en-US" dirty="0" smtClean="0"/>
              <a:t>With both the type and index attributes set, Spring will be able to find the expected constructor for a bean accurately.</a:t>
            </a:r>
          </a:p>
        </p:txBody>
      </p:sp>
      <p:sp>
        <p:nvSpPr>
          <p:cNvPr id="5" name="Content Placeholder 2"/>
          <p:cNvSpPr txBox="1">
            <a:spLocks/>
          </p:cNvSpPr>
          <p:nvPr/>
        </p:nvSpPr>
        <p:spPr bwMode="gray">
          <a:xfrm>
            <a:off x="685800" y="3581400"/>
            <a:ext cx="7239000" cy="1905000"/>
          </a:xfrm>
          <a:prstGeom prst="rect">
            <a:avLst/>
          </a:prstGeom>
          <a:noFill/>
          <a:ln w="9525">
            <a:noFill/>
            <a:miter lim="800000"/>
            <a:headEnd/>
            <a:tailEnd/>
          </a:ln>
        </p:spPr>
        <p:txBody>
          <a:bodyPr/>
          <a:lstStyle/>
          <a:p>
            <a:pPr algn="l">
              <a:defRPr/>
            </a:pPr>
            <a:r>
              <a:rPr lang="en-US" sz="2000" dirty="0">
                <a:latin typeface="Arial" charset="0"/>
              </a:rPr>
              <a:t>&lt;</a:t>
            </a:r>
            <a:r>
              <a:rPr lang="en-US" sz="2000" dirty="0">
                <a:latin typeface="+mn-lt"/>
              </a:rPr>
              <a:t>bean id="</a:t>
            </a:r>
            <a:r>
              <a:rPr lang="en-US" sz="2000" dirty="0" err="1">
                <a:latin typeface="+mn-lt"/>
              </a:rPr>
              <a:t>sequenceGenerator</a:t>
            </a:r>
            <a:r>
              <a:rPr lang="en-US" sz="2000" dirty="0">
                <a:latin typeface="+mn-lt"/>
              </a:rPr>
              <a:t>"</a:t>
            </a:r>
          </a:p>
          <a:p>
            <a:pPr algn="l">
              <a:defRPr/>
            </a:pPr>
            <a:r>
              <a:rPr lang="en-US" sz="2000" dirty="0">
                <a:latin typeface="+mn-lt"/>
              </a:rPr>
              <a:t>class=" </a:t>
            </a:r>
            <a:r>
              <a:rPr lang="en-US" sz="2000" dirty="0" err="1">
                <a:latin typeface="+mn-lt"/>
              </a:rPr>
              <a:t>com.spring.ioc.basics.SequenceGenerator</a:t>
            </a:r>
            <a:r>
              <a:rPr lang="en-US" sz="2000" dirty="0">
                <a:latin typeface="+mn-lt"/>
              </a:rPr>
              <a:t>"&gt;</a:t>
            </a:r>
          </a:p>
          <a:p>
            <a:pPr algn="l">
              <a:defRPr/>
            </a:pPr>
            <a:r>
              <a:rPr lang="en-US" sz="2000" dirty="0">
                <a:latin typeface="+mn-lt"/>
              </a:rPr>
              <a:t>&lt;constructor-</a:t>
            </a:r>
            <a:r>
              <a:rPr lang="en-US" sz="2000" dirty="0" err="1">
                <a:latin typeface="+mn-lt"/>
              </a:rPr>
              <a:t>arg</a:t>
            </a:r>
            <a:r>
              <a:rPr lang="en-US" sz="2000" dirty="0">
                <a:latin typeface="+mn-lt"/>
              </a:rPr>
              <a:t> type="</a:t>
            </a:r>
            <a:r>
              <a:rPr lang="en-US" sz="2000" dirty="0" err="1">
                <a:latin typeface="+mn-lt"/>
              </a:rPr>
              <a:t>int</a:t>
            </a:r>
            <a:r>
              <a:rPr lang="en-US" sz="2000" dirty="0">
                <a:latin typeface="+mn-lt"/>
              </a:rPr>
              <a:t>" index="0" value="100000" /&gt;</a:t>
            </a:r>
          </a:p>
          <a:p>
            <a:pPr algn="l">
              <a:defRPr/>
            </a:pPr>
            <a:r>
              <a:rPr lang="en-US" sz="2000" dirty="0">
                <a:latin typeface="+mn-lt"/>
              </a:rPr>
              <a:t>&lt;constructor-</a:t>
            </a:r>
            <a:r>
              <a:rPr lang="en-US" sz="2000" dirty="0" err="1">
                <a:latin typeface="+mn-lt"/>
              </a:rPr>
              <a:t>arg</a:t>
            </a:r>
            <a:r>
              <a:rPr lang="en-US" sz="2000" dirty="0">
                <a:latin typeface="+mn-lt"/>
              </a:rPr>
              <a:t> type="</a:t>
            </a:r>
            <a:r>
              <a:rPr lang="en-US" sz="2000" dirty="0" err="1">
                <a:latin typeface="+mn-lt"/>
              </a:rPr>
              <a:t>java.lang.String</a:t>
            </a:r>
            <a:r>
              <a:rPr lang="en-US" sz="2000" dirty="0">
                <a:latin typeface="+mn-lt"/>
              </a:rPr>
              <a:t>" index="1" value="A" /&gt;</a:t>
            </a:r>
          </a:p>
          <a:p>
            <a:pPr algn="l">
              <a:defRPr/>
            </a:pPr>
            <a:r>
              <a:rPr lang="en-US" sz="2000" dirty="0">
                <a:latin typeface="+mn-lt"/>
              </a:rPr>
              <a:t>&lt;property name="prefix" value="30" /&gt;</a:t>
            </a:r>
          </a:p>
          <a:p>
            <a:pPr algn="l">
              <a:defRPr/>
            </a:pPr>
            <a:r>
              <a:rPr lang="en-US" sz="2000" dirty="0">
                <a:latin typeface="+mn-lt"/>
              </a:rPr>
              <a:t>&lt;/bean&gt;</a:t>
            </a:r>
          </a:p>
          <a:p>
            <a:pPr marL="342900" indent="-342900" algn="l" eaLnBrk="0" hangingPunct="0">
              <a:spcBef>
                <a:spcPct val="20000"/>
              </a:spcBef>
              <a:buSzPct val="95000"/>
              <a:buFont typeface="Wingdings" pitchFamily="2" charset="2"/>
              <a:buChar char="v"/>
              <a:defRPr/>
            </a:pPr>
            <a:endParaRPr lang="en-US" sz="2400" b="0" kern="0" dirty="0">
              <a:latin typeface="+mn-lt"/>
            </a:endParaRPr>
          </a:p>
        </p:txBody>
      </p:sp>
      <p:pic>
        <p:nvPicPr>
          <p:cNvPr id="7" name="Picture 17"/>
          <p:cNvPicPr>
            <a:picLocks noChangeAspect="1" noChangeArrowheads="1"/>
          </p:cNvPicPr>
          <p:nvPr/>
        </p:nvPicPr>
        <p:blipFill>
          <a:blip r:embed="rId3" cstate="print"/>
          <a:srcRect/>
          <a:stretch>
            <a:fillRect/>
          </a:stretch>
        </p:blipFill>
        <p:spPr bwMode="auto">
          <a:xfrm>
            <a:off x="8302625"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8" name="Title 7"/>
          <p:cNvSpPr>
            <a:spLocks noGrp="1"/>
          </p:cNvSpPr>
          <p:nvPr>
            <p:ph type="title"/>
          </p:nvPr>
        </p:nvSpPr>
        <p:spPr/>
        <p:txBody>
          <a:bodyPr/>
          <a:lstStyle/>
          <a:p>
            <a:r>
              <a:rPr lang="en-US" dirty="0" smtClean="0"/>
              <a:t>Constructor</a:t>
            </a:r>
            <a:r>
              <a:rPr lang="en-US" sz="4400" dirty="0" smtClean="0"/>
              <a:t> </a:t>
            </a:r>
            <a:r>
              <a:rPr lang="en-US" dirty="0" smtClean="0"/>
              <a:t>Ambiguity - index</a:t>
            </a:r>
            <a:r>
              <a:rPr lang="en-US" sz="4400" dirty="0" smtClean="0"/>
              <a:t> </a:t>
            </a:r>
            <a:r>
              <a:rPr lang="en-US" dirty="0" smtClean="0"/>
              <a:t>Attribute</a:t>
            </a:r>
            <a:endParaRPr lang="en-US" dirty="0"/>
          </a:p>
        </p:txBody>
      </p:sp>
      <p:sp>
        <p:nvSpPr>
          <p:cNvPr id="9"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77</a:t>
            </a:fld>
            <a:endParaRPr lang="en-US" sz="1400" dirty="0"/>
          </a:p>
        </p:txBody>
      </p:sp>
    </p:spTree>
    <p:extLst>
      <p:ext uri="{BB962C8B-B14F-4D97-AF65-F5344CB8AC3E}">
        <p14:creationId xmlns:p14="http://schemas.microsoft.com/office/powerpoint/2010/main" val="85047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558" y="44116"/>
            <a:ext cx="7543800" cy="1143000"/>
          </a:xfrm>
        </p:spPr>
        <p:txBody>
          <a:bodyPr/>
          <a:lstStyle/>
          <a:p>
            <a:r>
              <a:rPr lang="en-US" dirty="0" smtClean="0"/>
              <a:t>Interactive Activity</a:t>
            </a:r>
            <a:endParaRPr lang="en-US" dirty="0"/>
          </a:p>
        </p:txBody>
      </p:sp>
      <p:sp>
        <p:nvSpPr>
          <p:cNvPr id="3" name="Content Placeholder 2"/>
          <p:cNvSpPr>
            <a:spLocks noGrp="1"/>
          </p:cNvSpPr>
          <p:nvPr>
            <p:ph idx="1"/>
          </p:nvPr>
        </p:nvSpPr>
        <p:spPr>
          <a:xfrm>
            <a:off x="152400" y="1447800"/>
            <a:ext cx="8686800" cy="4946650"/>
          </a:xfrm>
        </p:spPr>
        <p:txBody>
          <a:bodyPr/>
          <a:lstStyle/>
          <a:p>
            <a:pPr marL="0" indent="0">
              <a:buNone/>
            </a:pPr>
            <a:r>
              <a:rPr lang="en-US" dirty="0" smtClean="0"/>
              <a:t>Fill in the blanks with appropriate options:</a:t>
            </a:r>
          </a:p>
          <a:p>
            <a:pPr marL="914400" lvl="1" indent="-457200">
              <a:buFont typeface="+mj-lt"/>
              <a:buAutoNum type="arabicPeriod"/>
            </a:pPr>
            <a:r>
              <a:rPr lang="en-US" dirty="0" smtClean="0"/>
              <a:t>DI </a:t>
            </a:r>
            <a:r>
              <a:rPr lang="en-US" dirty="0"/>
              <a:t>is a form of </a:t>
            </a:r>
            <a:r>
              <a:rPr lang="en-US" dirty="0" smtClean="0"/>
              <a:t>___________</a:t>
            </a:r>
          </a:p>
          <a:p>
            <a:pPr marL="914400" lvl="1" indent="-457200">
              <a:buFont typeface="+mj-lt"/>
              <a:buAutoNum type="arabicPeriod"/>
            </a:pPr>
            <a:r>
              <a:rPr lang="en-US" dirty="0" smtClean="0"/>
              <a:t>DI </a:t>
            </a:r>
            <a:r>
              <a:rPr lang="en-US" dirty="0"/>
              <a:t>is implemented through bean setter and ___________</a:t>
            </a:r>
          </a:p>
          <a:p>
            <a:pPr marL="914400" lvl="1" indent="-457200">
              <a:buFont typeface="+mj-lt"/>
              <a:buAutoNum type="arabicPeriod"/>
            </a:pPr>
            <a:r>
              <a:rPr lang="en-US" dirty="0"/>
              <a:t>Ambiguity in DI through Constructor  Injection can be resolved with </a:t>
            </a:r>
            <a:r>
              <a:rPr lang="en-US" dirty="0" smtClean="0"/>
              <a:t>______ </a:t>
            </a:r>
            <a:r>
              <a:rPr lang="en-US" dirty="0"/>
              <a:t>and </a:t>
            </a:r>
            <a:r>
              <a:rPr lang="en-US" dirty="0" smtClean="0"/>
              <a:t>_______ </a:t>
            </a:r>
            <a:r>
              <a:rPr lang="en-US" dirty="0"/>
              <a:t>attribute of &lt;constructor-</a:t>
            </a:r>
            <a:r>
              <a:rPr lang="en-US" dirty="0" err="1"/>
              <a:t>arg</a:t>
            </a:r>
            <a:r>
              <a:rPr lang="en-US" dirty="0" smtClean="0"/>
              <a:t>&gt;</a:t>
            </a:r>
          </a:p>
          <a:p>
            <a:pPr lvl="2">
              <a:buFont typeface="Calibri" pitchFamily="34" charset="0"/>
              <a:buChar char="–"/>
              <a:defRPr/>
            </a:pPr>
            <a:r>
              <a:rPr sz="2200" dirty="0" smtClean="0"/>
              <a:t>Type in your response in the chat window.</a:t>
            </a:r>
          </a:p>
          <a:p>
            <a:pPr lvl="2">
              <a:buFont typeface="Calibri" pitchFamily="34" charset="0"/>
              <a:buChar char="–"/>
              <a:defRPr/>
            </a:pPr>
            <a:r>
              <a:rPr sz="2200" dirty="0" smtClean="0"/>
              <a:t>When asked, submit your response.</a:t>
            </a:r>
          </a:p>
          <a:p>
            <a:pPr lvl="2">
              <a:buFont typeface="Calibri" pitchFamily="34" charset="0"/>
              <a:buChar char="–"/>
              <a:defRPr/>
            </a:pPr>
            <a:r>
              <a:rPr sz="2200" dirty="0" smtClean="0"/>
              <a:t>Begin now.</a:t>
            </a:r>
            <a:endParaRPr sz="2200" dirty="0"/>
          </a:p>
        </p:txBody>
      </p:sp>
      <p:pic>
        <p:nvPicPr>
          <p:cNvPr id="5" name="Picture 2" descr="C:\Documents and Settings\148282\Desktop\interactive-Activity.png"/>
          <p:cNvPicPr>
            <a:picLocks noChangeAspect="1" noChangeArrowheads="1"/>
          </p:cNvPicPr>
          <p:nvPr/>
        </p:nvPicPr>
        <p:blipFill>
          <a:blip r:embed="rId3" cstate="print"/>
          <a:srcRect/>
          <a:stretch>
            <a:fillRect/>
          </a:stretch>
        </p:blipFill>
        <p:spPr bwMode="auto">
          <a:xfrm>
            <a:off x="7620000" y="-6670"/>
            <a:ext cx="1165439" cy="1275296"/>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78</a:t>
            </a:fld>
            <a:endParaRPr lang="en-US" sz="1400" dirty="0"/>
          </a:p>
        </p:txBody>
      </p:sp>
    </p:spTree>
    <p:extLst>
      <p:ext uri="{BB962C8B-B14F-4D97-AF65-F5344CB8AC3E}">
        <p14:creationId xmlns:p14="http://schemas.microsoft.com/office/powerpoint/2010/main" val="2228781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Activity</a:t>
            </a:r>
            <a:endParaRPr lang="en-US" dirty="0"/>
          </a:p>
        </p:txBody>
      </p:sp>
      <p:sp>
        <p:nvSpPr>
          <p:cNvPr id="3" name="Content Placeholder 2"/>
          <p:cNvSpPr>
            <a:spLocks noGrp="1"/>
          </p:cNvSpPr>
          <p:nvPr>
            <p:ph idx="1"/>
          </p:nvPr>
        </p:nvSpPr>
        <p:spPr>
          <a:xfrm>
            <a:off x="228600" y="1447800"/>
            <a:ext cx="8686800" cy="4946650"/>
          </a:xfrm>
        </p:spPr>
        <p:txBody>
          <a:bodyPr/>
          <a:lstStyle/>
          <a:p>
            <a:r>
              <a:rPr lang="en-US" dirty="0"/>
              <a:t>Let us discuss an advantage of DI</a:t>
            </a:r>
          </a:p>
          <a:p>
            <a:pPr lvl="2">
              <a:buFont typeface="Calibri" pitchFamily="34" charset="0"/>
              <a:buChar char="–"/>
              <a:defRPr/>
            </a:pPr>
            <a:r>
              <a:rPr lang="en-US" sz="2200" dirty="0"/>
              <a:t>Type in your response in the chat window.</a:t>
            </a:r>
          </a:p>
          <a:p>
            <a:pPr lvl="2">
              <a:buFont typeface="Calibri" pitchFamily="34" charset="0"/>
              <a:buChar char="–"/>
              <a:defRPr/>
            </a:pPr>
            <a:r>
              <a:rPr lang="en-US" sz="2200" dirty="0"/>
              <a:t>When asked, submit your response.</a:t>
            </a:r>
          </a:p>
          <a:p>
            <a:pPr lvl="2">
              <a:buFont typeface="Calibri" pitchFamily="34" charset="0"/>
              <a:buChar char="–"/>
              <a:defRPr/>
            </a:pPr>
            <a:r>
              <a:rPr lang="en-US" sz="2200" dirty="0"/>
              <a:t>Begin now.</a:t>
            </a:r>
          </a:p>
          <a:p>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79</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0"/>
            <a:ext cx="1274763"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8950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758950"/>
            <a:ext cx="5105400" cy="4946650"/>
          </a:xfrm>
        </p:spPr>
        <p:txBody>
          <a:bodyPr/>
          <a:lstStyle/>
          <a:p>
            <a:r>
              <a:rPr sz="2800" dirty="0" smtClean="0"/>
              <a:t>Please keep your phone muted during the session.</a:t>
            </a:r>
          </a:p>
          <a:p>
            <a:r>
              <a:rPr sz="2800" dirty="0" smtClean="0"/>
              <a:t>Please wait for the trainer to pause to take your question.</a:t>
            </a:r>
          </a:p>
          <a:p>
            <a:r>
              <a:rPr lang="en-US" sz="2800" dirty="0" smtClean="0"/>
              <a:t>Please participate in the surveys and discussions to make the session interactive.</a:t>
            </a:r>
            <a:endParaRPr sz="2800" dirty="0" smtClean="0"/>
          </a:p>
        </p:txBody>
      </p:sp>
      <p:sp>
        <p:nvSpPr>
          <p:cNvPr id="3" name="Title 2"/>
          <p:cNvSpPr>
            <a:spLocks noGrp="1"/>
          </p:cNvSpPr>
          <p:nvPr>
            <p:ph type="title"/>
          </p:nvPr>
        </p:nvSpPr>
        <p:spPr>
          <a:xfrm>
            <a:off x="1600200" y="152400"/>
            <a:ext cx="7543800" cy="1066800"/>
          </a:xfrm>
        </p:spPr>
        <p:txBody>
          <a:bodyPr/>
          <a:lstStyle/>
          <a:p>
            <a:r>
              <a:rPr lang="en-US" sz="3400" dirty="0" smtClean="0">
                <a:solidFill>
                  <a:schemeClr val="tx2"/>
                </a:solidFill>
              </a:rPr>
              <a:t>Session Rules</a:t>
            </a:r>
            <a:endParaRPr lang="en-US" sz="3400" dirty="0">
              <a:solidFill>
                <a:schemeClr val="tx2"/>
              </a:solidFill>
            </a:endParaRPr>
          </a:p>
        </p:txBody>
      </p:sp>
      <p:pic>
        <p:nvPicPr>
          <p:cNvPr id="5122" name="Picture 2" descr="C:\Documents and Settings\148282\Desktop\rules.png"/>
          <p:cNvPicPr>
            <a:picLocks noChangeAspect="1" noChangeArrowheads="1"/>
          </p:cNvPicPr>
          <p:nvPr/>
        </p:nvPicPr>
        <p:blipFill>
          <a:blip r:embed="rId3" cstate="print"/>
          <a:srcRect/>
          <a:stretch>
            <a:fillRect/>
          </a:stretch>
        </p:blipFill>
        <p:spPr bwMode="auto">
          <a:xfrm>
            <a:off x="7565834" y="141383"/>
            <a:ext cx="990600" cy="1123666"/>
          </a:xfrm>
          <a:prstGeom prst="rect">
            <a:avLst/>
          </a:prstGeom>
          <a:noFill/>
          <a:effectLst>
            <a:outerShdw blurRad="50800" dist="38100" dir="5400000" algn="t" rotWithShape="0">
              <a:prstClr val="black">
                <a:alpha val="40000"/>
              </a:prstClr>
            </a:outerShdw>
          </a:effectLst>
        </p:spPr>
      </p:pic>
      <p:sp>
        <p:nvSpPr>
          <p:cNvPr id="7"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8</a:t>
            </a:fld>
            <a:endParaRPr lang="en-US" sz="1400" dirty="0"/>
          </a:p>
        </p:txBody>
      </p:sp>
      <p:pic>
        <p:nvPicPr>
          <p:cNvPr id="8" name="Picture 7" descr="MC900433838.PNG"/>
          <p:cNvPicPr>
            <a:picLocks noChangeAspect="1"/>
          </p:cNvPicPr>
          <p:nvPr/>
        </p:nvPicPr>
        <p:blipFill>
          <a:blip r:embed="rId4"/>
          <a:stretch>
            <a:fillRect/>
          </a:stretch>
        </p:blipFill>
        <p:spPr>
          <a:xfrm rot="19709527">
            <a:off x="5791200" y="1752600"/>
            <a:ext cx="2590800" cy="259080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1371600" y="76200"/>
            <a:ext cx="7543800" cy="1143000"/>
          </a:xfrm>
        </p:spPr>
        <p:txBody>
          <a:bodyPr/>
          <a:lstStyle/>
          <a:p>
            <a:pPr eaLnBrk="1" hangingPunct="1"/>
            <a:r>
              <a:rPr lang="en-US" sz="3600" dirty="0" smtClean="0"/>
              <a:t>Lend a Hand</a:t>
            </a:r>
          </a:p>
        </p:txBody>
      </p:sp>
      <p:sp>
        <p:nvSpPr>
          <p:cNvPr id="45060" name="Rectangle 3"/>
          <p:cNvSpPr>
            <a:spLocks noGrp="1" noChangeArrowheads="1"/>
          </p:cNvSpPr>
          <p:nvPr>
            <p:ph type="body" idx="1"/>
          </p:nvPr>
        </p:nvSpPr>
        <p:spPr>
          <a:xfrm>
            <a:off x="152400" y="1457325"/>
            <a:ext cx="8575675" cy="4943475"/>
          </a:xfrm>
        </p:spPr>
        <p:txBody>
          <a:bodyPr/>
          <a:lstStyle/>
          <a:p>
            <a:pPr>
              <a:buFont typeface="Arial" pitchFamily="34" charset="0"/>
              <a:buChar char="•"/>
            </a:pPr>
            <a:r>
              <a:rPr lang="en-US" altLang="en-US" dirty="0"/>
              <a:t>Provide overloaded constructor to the class </a:t>
            </a:r>
            <a:r>
              <a:rPr lang="en-US" altLang="en-US" dirty="0" err="1"/>
              <a:t>SequenceGenerator</a:t>
            </a:r>
            <a:r>
              <a:rPr lang="en-US" altLang="en-US" dirty="0"/>
              <a:t> in the package </a:t>
            </a:r>
            <a:r>
              <a:rPr lang="en-US" altLang="en-US" dirty="0" err="1"/>
              <a:t>com.spring.ioc</a:t>
            </a:r>
            <a:r>
              <a:rPr lang="en-US" altLang="en-US" dirty="0"/>
              <a:t> .basics and try constructor injection.</a:t>
            </a:r>
          </a:p>
          <a:p>
            <a:pPr>
              <a:buFont typeface="Arial" pitchFamily="34" charset="0"/>
              <a:buChar char="•"/>
            </a:pPr>
            <a:r>
              <a:rPr lang="en-US" altLang="en-US" dirty="0"/>
              <a:t>Refer to case study 2 in Hands-on Document</a:t>
            </a:r>
          </a:p>
          <a:p>
            <a:pPr marL="0" indent="0" eaLnBrk="1" hangingPunct="1">
              <a:buNone/>
            </a:pPr>
            <a:endParaRPr lang="en-US" dirty="0" smtClean="0"/>
          </a:p>
        </p:txBody>
      </p:sp>
      <p:pic>
        <p:nvPicPr>
          <p:cNvPr id="4506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5062"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132138"/>
            <a:ext cx="3276600"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80</a:t>
            </a:fld>
            <a:endParaRPr lang="en-US" sz="1400" dirty="0"/>
          </a:p>
        </p:txBody>
      </p:sp>
    </p:spTree>
    <p:extLst>
      <p:ext uri="{BB962C8B-B14F-4D97-AF65-F5344CB8AC3E}">
        <p14:creationId xmlns:p14="http://schemas.microsoft.com/office/powerpoint/2010/main" val="40597854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Bean</a:t>
            </a:r>
            <a:r>
              <a:rPr lang="en-US" b="1" smtClean="0"/>
              <a:t> </a:t>
            </a:r>
            <a:r>
              <a:rPr lang="en-US" smtClean="0"/>
              <a:t>References</a:t>
            </a:r>
          </a:p>
        </p:txBody>
      </p:sp>
      <p:sp>
        <p:nvSpPr>
          <p:cNvPr id="46083" name="Content Placeholder 2"/>
          <p:cNvSpPr>
            <a:spLocks noGrp="1"/>
          </p:cNvSpPr>
          <p:nvPr>
            <p:ph idx="1"/>
          </p:nvPr>
        </p:nvSpPr>
        <p:spPr>
          <a:xfrm>
            <a:off x="228600" y="1371600"/>
            <a:ext cx="8686800" cy="2590800"/>
          </a:xfrm>
        </p:spPr>
        <p:txBody>
          <a:bodyPr/>
          <a:lstStyle/>
          <a:p>
            <a:r>
              <a:rPr lang="en-US" dirty="0" smtClean="0"/>
              <a:t>Accepting a string value as the prefix of your sequence generator is not flexible enough to adapt to future requirements. It would be better if the prefix generation could be customized with some kind of programming logic.</a:t>
            </a:r>
          </a:p>
          <a:p>
            <a:r>
              <a:rPr lang="en-US" dirty="0" smtClean="0"/>
              <a:t> You can create the </a:t>
            </a:r>
            <a:r>
              <a:rPr lang="en-US" dirty="0" err="1" smtClean="0"/>
              <a:t>PrefixGenerator</a:t>
            </a:r>
            <a:r>
              <a:rPr lang="en-US" dirty="0" smtClean="0"/>
              <a:t> interface to define the prefix generation operation.</a:t>
            </a:r>
          </a:p>
          <a:p>
            <a:pPr>
              <a:buFont typeface="Wingdings" pitchFamily="2" charset="2"/>
              <a:buNone/>
            </a:pPr>
            <a:endParaRPr lang="en-US" dirty="0" smtClean="0"/>
          </a:p>
        </p:txBody>
      </p:sp>
      <p:sp>
        <p:nvSpPr>
          <p:cNvPr id="9" name="Rectangle 4"/>
          <p:cNvSpPr>
            <a:spLocks noChangeArrowheads="1"/>
          </p:cNvSpPr>
          <p:nvPr/>
        </p:nvSpPr>
        <p:spPr bwMode="auto">
          <a:xfrm>
            <a:off x="2057400" y="4267200"/>
            <a:ext cx="4038600" cy="762000"/>
          </a:xfrm>
          <a:prstGeom prst="rect">
            <a:avLst/>
          </a:prstGeom>
          <a:solidFill>
            <a:schemeClr val="accent2">
              <a:lumMod val="40000"/>
              <a:lumOff val="60000"/>
            </a:schemeClr>
          </a:soli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defRPr/>
            </a:pPr>
            <a:r>
              <a:rPr lang="en-US" sz="3200" dirty="0" err="1">
                <a:latin typeface="+mn-lt"/>
              </a:rPr>
              <a:t>PrefixGenerator</a:t>
            </a:r>
            <a:endParaRPr lang="en-US" sz="3200" dirty="0">
              <a:latin typeface="+mn-lt"/>
            </a:endParaRPr>
          </a:p>
        </p:txBody>
      </p:sp>
      <p:sp>
        <p:nvSpPr>
          <p:cNvPr id="10" name="Rectangle 6"/>
          <p:cNvSpPr>
            <a:spLocks noChangeArrowheads="1"/>
          </p:cNvSpPr>
          <p:nvPr/>
        </p:nvSpPr>
        <p:spPr bwMode="auto">
          <a:xfrm>
            <a:off x="2057400" y="5486400"/>
            <a:ext cx="4114800" cy="685800"/>
          </a:xfrm>
          <a:prstGeom prst="rect">
            <a:avLst/>
          </a:prstGeom>
          <a:solidFill>
            <a:schemeClr val="accent5">
              <a:lumMod val="60000"/>
              <a:lumOff val="40000"/>
            </a:schemeClr>
          </a:soli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defRPr/>
            </a:pPr>
            <a:r>
              <a:rPr lang="en-US" sz="2800" dirty="0" err="1">
                <a:latin typeface="+mn-lt"/>
              </a:rPr>
              <a:t>DatePrefixGenerator</a:t>
            </a:r>
            <a:endParaRPr lang="en-US" sz="2800" dirty="0">
              <a:latin typeface="+mn-lt"/>
            </a:endParaRPr>
          </a:p>
        </p:txBody>
      </p:sp>
      <p:cxnSp>
        <p:nvCxnSpPr>
          <p:cNvPr id="11" name="Straight Arrow Connector 10"/>
          <p:cNvCxnSpPr/>
          <p:nvPr/>
        </p:nvCxnSpPr>
        <p:spPr bwMode="auto">
          <a:xfrm rot="5400000" flipH="1" flipV="1">
            <a:off x="3848894" y="5218906"/>
            <a:ext cx="381000" cy="1588"/>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81</a:t>
            </a:fld>
            <a:endParaRPr lang="en-US" sz="1400" dirty="0"/>
          </a:p>
        </p:txBody>
      </p:sp>
    </p:spTree>
    <p:extLst>
      <p:ext uri="{BB962C8B-B14F-4D97-AF65-F5344CB8AC3E}">
        <p14:creationId xmlns:p14="http://schemas.microsoft.com/office/powerpoint/2010/main" val="24625688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Bean</a:t>
            </a:r>
            <a:r>
              <a:rPr lang="en-US" b="1" smtClean="0"/>
              <a:t> </a:t>
            </a:r>
            <a:r>
              <a:rPr lang="en-US" smtClean="0"/>
              <a:t>References(Contd.)</a:t>
            </a:r>
          </a:p>
        </p:txBody>
      </p:sp>
      <p:sp>
        <p:nvSpPr>
          <p:cNvPr id="47107" name="Content Placeholder 2"/>
          <p:cNvSpPr>
            <a:spLocks noGrp="1"/>
          </p:cNvSpPr>
          <p:nvPr>
            <p:ph idx="1"/>
          </p:nvPr>
        </p:nvSpPr>
        <p:spPr>
          <a:xfrm>
            <a:off x="228600" y="1524000"/>
            <a:ext cx="8686800" cy="4946650"/>
          </a:xfrm>
        </p:spPr>
        <p:txBody>
          <a:bodyPr/>
          <a:lstStyle/>
          <a:p>
            <a:pPr>
              <a:buFont typeface="Wingdings" pitchFamily="2" charset="2"/>
              <a:buNone/>
            </a:pPr>
            <a:r>
              <a:rPr lang="en-US" sz="1400" b="1" smtClean="0"/>
              <a:t>public interface PrefixGenerator {</a:t>
            </a:r>
            <a:endParaRPr lang="en-US" sz="1400" smtClean="0"/>
          </a:p>
          <a:p>
            <a:pPr>
              <a:buFont typeface="Wingdings" pitchFamily="2" charset="2"/>
              <a:buNone/>
            </a:pPr>
            <a:r>
              <a:rPr lang="en-US" sz="1400" b="1" smtClean="0"/>
              <a:t>public String getPrefix();</a:t>
            </a:r>
            <a:endParaRPr lang="en-US" sz="1400" smtClean="0"/>
          </a:p>
          <a:p>
            <a:pPr>
              <a:buFont typeface="Wingdings" pitchFamily="2" charset="2"/>
              <a:buNone/>
            </a:pPr>
            <a:r>
              <a:rPr lang="en-US" sz="1400" b="1" smtClean="0"/>
              <a:t>}</a:t>
            </a:r>
          </a:p>
          <a:p>
            <a:pPr>
              <a:buFont typeface="Wingdings" pitchFamily="2" charset="2"/>
              <a:buNone/>
            </a:pPr>
            <a:endParaRPr lang="en-US" sz="1400" b="1" smtClean="0"/>
          </a:p>
          <a:p>
            <a:pPr>
              <a:buFont typeface="Wingdings" pitchFamily="2" charset="2"/>
              <a:buNone/>
            </a:pPr>
            <a:r>
              <a:rPr lang="en-US" sz="1400" b="1" smtClean="0"/>
              <a:t>package com.spring.ioc.basics;</a:t>
            </a:r>
            <a:endParaRPr lang="en-US" sz="1400" smtClean="0"/>
          </a:p>
          <a:p>
            <a:pPr>
              <a:buFont typeface="Wingdings" pitchFamily="2" charset="2"/>
              <a:buNone/>
            </a:pPr>
            <a:r>
              <a:rPr lang="en-US" sz="1400" b="1" smtClean="0"/>
              <a:t>public class DatePrefixGenerator implements PrefixGenerator {</a:t>
            </a:r>
            <a:endParaRPr lang="en-US" sz="1400" smtClean="0"/>
          </a:p>
          <a:p>
            <a:pPr>
              <a:buFont typeface="Wingdings" pitchFamily="2" charset="2"/>
              <a:buNone/>
            </a:pPr>
            <a:r>
              <a:rPr lang="en-US" sz="1400" b="1" smtClean="0"/>
              <a:t>private DateFormat formatter;</a:t>
            </a:r>
            <a:endParaRPr lang="en-US" sz="1400" smtClean="0"/>
          </a:p>
          <a:p>
            <a:pPr>
              <a:buFont typeface="Wingdings" pitchFamily="2" charset="2"/>
              <a:buNone/>
            </a:pPr>
            <a:r>
              <a:rPr lang="en-US" sz="1400" b="1" smtClean="0"/>
              <a:t>public void setPattern(String pattern) {</a:t>
            </a:r>
            <a:endParaRPr lang="en-US" sz="1400" smtClean="0"/>
          </a:p>
          <a:p>
            <a:pPr>
              <a:buFont typeface="Wingdings" pitchFamily="2" charset="2"/>
              <a:buNone/>
            </a:pPr>
            <a:r>
              <a:rPr lang="en-US" sz="1400" b="1" smtClean="0"/>
              <a:t>this.formatter = new SimpleDateFormat(pattern);</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public String getPrefix() {</a:t>
            </a:r>
            <a:endParaRPr lang="en-US" sz="1400" smtClean="0"/>
          </a:p>
          <a:p>
            <a:pPr>
              <a:buFont typeface="Wingdings" pitchFamily="2" charset="2"/>
              <a:buNone/>
            </a:pPr>
            <a:r>
              <a:rPr lang="en-US" sz="1400" b="1" smtClean="0"/>
              <a:t>return formatter.format(new Date());</a:t>
            </a:r>
            <a:endParaRPr lang="en-US" sz="1400" smtClean="0"/>
          </a:p>
          <a:p>
            <a:pPr>
              <a:buFont typeface="Wingdings" pitchFamily="2" charset="2"/>
              <a:buNone/>
            </a:pPr>
            <a:r>
              <a:rPr lang="en-US" sz="1400" b="1" smtClean="0"/>
              <a:t>}</a:t>
            </a:r>
            <a:endParaRPr lang="en-US" sz="1400" smtClean="0"/>
          </a:p>
          <a:p>
            <a:pPr>
              <a:buFont typeface="Wingdings" pitchFamily="2" charset="2"/>
              <a:buNone/>
            </a:pPr>
            <a:r>
              <a:rPr lang="en-US" sz="1400" b="1" smtClean="0"/>
              <a:t>}</a:t>
            </a:r>
            <a:endParaRPr lang="en-US" sz="1400" smtClean="0"/>
          </a:p>
          <a:p>
            <a:pPr>
              <a:buFont typeface="Wingdings" pitchFamily="2" charset="2"/>
              <a:buNone/>
            </a:pPr>
            <a:endParaRPr lang="en-US" sz="1400" smtClean="0"/>
          </a:p>
          <a:p>
            <a:pPr>
              <a:buFont typeface="Wingdings" pitchFamily="2" charset="2"/>
              <a:buNone/>
            </a:pPr>
            <a:r>
              <a:rPr lang="en-US" sz="1400" b="1" smtClean="0"/>
              <a:t>&lt;bean id="datePrefixGenerator"</a:t>
            </a:r>
          </a:p>
          <a:p>
            <a:pPr>
              <a:buFont typeface="Wingdings" pitchFamily="2" charset="2"/>
              <a:buNone/>
            </a:pPr>
            <a:r>
              <a:rPr lang="en-US" sz="1400" b="1" smtClean="0"/>
              <a:t>class="com.spring.ioc.basics.DatePrefixGenerator"&gt;</a:t>
            </a:r>
          </a:p>
          <a:p>
            <a:pPr>
              <a:buFont typeface="Wingdings" pitchFamily="2" charset="2"/>
              <a:buNone/>
            </a:pPr>
            <a:r>
              <a:rPr lang="en-US" sz="1400" b="1" smtClean="0"/>
              <a:t>&lt;property name="pattern" value="yyyyMMdd" /&gt;</a:t>
            </a:r>
          </a:p>
          <a:p>
            <a:pPr>
              <a:buFont typeface="Wingdings" pitchFamily="2" charset="2"/>
              <a:buNone/>
            </a:pPr>
            <a:r>
              <a:rPr lang="en-US" sz="1400" b="1" smtClean="0"/>
              <a:t>&lt;/bean&gt;</a:t>
            </a:r>
          </a:p>
          <a:p>
            <a:pPr>
              <a:buFont typeface="Wingdings" pitchFamily="2" charset="2"/>
              <a:buNone/>
            </a:pPr>
            <a:endParaRPr lang="en-US" sz="1400" smtClean="0"/>
          </a:p>
          <a:p>
            <a:endParaRPr lang="en-US" sz="1400" smtClean="0"/>
          </a:p>
        </p:txBody>
      </p:sp>
      <p:pic>
        <p:nvPicPr>
          <p:cNvPr id="5"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82</a:t>
            </a:fld>
            <a:endParaRPr lang="en-US" sz="1400" dirty="0"/>
          </a:p>
        </p:txBody>
      </p:sp>
    </p:spTree>
    <p:extLst>
      <p:ext uri="{BB962C8B-B14F-4D97-AF65-F5344CB8AC3E}">
        <p14:creationId xmlns:p14="http://schemas.microsoft.com/office/powerpoint/2010/main" val="9885143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Bean References for Setter Methods</a:t>
            </a:r>
          </a:p>
        </p:txBody>
      </p:sp>
      <p:sp>
        <p:nvSpPr>
          <p:cNvPr id="48131" name="Content Placeholder 2"/>
          <p:cNvSpPr>
            <a:spLocks noGrp="1"/>
          </p:cNvSpPr>
          <p:nvPr>
            <p:ph idx="1"/>
          </p:nvPr>
        </p:nvSpPr>
        <p:spPr>
          <a:xfrm>
            <a:off x="228600" y="1371600"/>
            <a:ext cx="5029200" cy="3429000"/>
          </a:xfrm>
        </p:spPr>
        <p:txBody>
          <a:bodyPr/>
          <a:lstStyle/>
          <a:p>
            <a:pPr>
              <a:buFont typeface="Wingdings" pitchFamily="2" charset="2"/>
              <a:buNone/>
            </a:pPr>
            <a:r>
              <a:rPr lang="en-US" sz="1200" b="1" smtClean="0"/>
              <a:t>package com.spring.ioc.basics;</a:t>
            </a:r>
            <a:endParaRPr lang="en-US" sz="1200" smtClean="0"/>
          </a:p>
          <a:p>
            <a:pPr>
              <a:buFont typeface="Wingdings" pitchFamily="2" charset="2"/>
              <a:buNone/>
            </a:pPr>
            <a:r>
              <a:rPr lang="en-US" sz="1200" b="1" smtClean="0"/>
              <a:t>public class SequenceGenerator {</a:t>
            </a:r>
            <a:endParaRPr lang="en-US" sz="1200" smtClean="0"/>
          </a:p>
          <a:p>
            <a:pPr>
              <a:buFont typeface="Wingdings" pitchFamily="2" charset="2"/>
              <a:buNone/>
            </a:pPr>
            <a:r>
              <a:rPr lang="en-US" sz="1200" b="1" smtClean="0"/>
              <a:t>...</a:t>
            </a:r>
            <a:endParaRPr lang="en-US" sz="1200" smtClean="0"/>
          </a:p>
          <a:p>
            <a:pPr>
              <a:buFont typeface="Wingdings" pitchFamily="2" charset="2"/>
              <a:buNone/>
            </a:pPr>
            <a:r>
              <a:rPr lang="en-US" sz="1200" b="1" smtClean="0"/>
              <a:t>private PrefixGenerator prefixGenerator;</a:t>
            </a:r>
            <a:endParaRPr lang="en-US" sz="1200" smtClean="0"/>
          </a:p>
          <a:p>
            <a:pPr>
              <a:buFont typeface="Wingdings" pitchFamily="2" charset="2"/>
              <a:buNone/>
            </a:pPr>
            <a:r>
              <a:rPr lang="en-US" sz="1200" b="1" smtClean="0"/>
              <a:t>public void setPrefixGenerator(PrefixGenerator prefixGenerator) </a:t>
            </a:r>
          </a:p>
          <a:p>
            <a:pPr>
              <a:buFont typeface="Wingdings" pitchFamily="2" charset="2"/>
              <a:buNone/>
            </a:pPr>
            <a:r>
              <a:rPr lang="en-US" sz="1200" b="1" smtClean="0"/>
              <a:t>{</a:t>
            </a:r>
            <a:endParaRPr lang="en-US" sz="1200" smtClean="0"/>
          </a:p>
          <a:p>
            <a:pPr>
              <a:buFont typeface="Wingdings" pitchFamily="2" charset="2"/>
              <a:buNone/>
            </a:pPr>
            <a:r>
              <a:rPr lang="en-US" sz="1200" b="1" smtClean="0"/>
              <a:t>this.prefixGenerator = prefixGenerator;</a:t>
            </a:r>
            <a:endParaRPr lang="en-US" sz="1200" smtClean="0"/>
          </a:p>
          <a:p>
            <a:pPr>
              <a:buFont typeface="Wingdings" pitchFamily="2" charset="2"/>
              <a:buNone/>
            </a:pPr>
            <a:r>
              <a:rPr lang="en-US" sz="1200" b="1" smtClean="0"/>
              <a:t>}</a:t>
            </a:r>
            <a:endParaRPr lang="en-US" sz="1200" smtClean="0"/>
          </a:p>
          <a:p>
            <a:pPr>
              <a:buFont typeface="Wingdings" pitchFamily="2" charset="2"/>
              <a:buNone/>
            </a:pPr>
            <a:r>
              <a:rPr lang="en-US" sz="1200" b="1" smtClean="0"/>
              <a:t>public synchronized String getSequence() {</a:t>
            </a:r>
            <a:endParaRPr lang="en-US" sz="1200" smtClean="0"/>
          </a:p>
          <a:p>
            <a:pPr>
              <a:buFont typeface="Wingdings" pitchFamily="2" charset="2"/>
              <a:buNone/>
            </a:pPr>
            <a:r>
              <a:rPr lang="en-US" sz="1200" b="1" smtClean="0"/>
              <a:t>StringBuffer buffer = new StringBuffer();</a:t>
            </a:r>
            <a:endParaRPr lang="en-US" sz="1200" smtClean="0"/>
          </a:p>
          <a:p>
            <a:pPr>
              <a:buFont typeface="Wingdings" pitchFamily="2" charset="2"/>
              <a:buNone/>
            </a:pPr>
            <a:r>
              <a:rPr lang="en-US" sz="1200" b="1" smtClean="0"/>
              <a:t>buffer.append(prefixGenerator.getPrefix());</a:t>
            </a:r>
            <a:endParaRPr lang="en-US" sz="1200" smtClean="0"/>
          </a:p>
          <a:p>
            <a:pPr>
              <a:buFont typeface="Wingdings" pitchFamily="2" charset="2"/>
              <a:buNone/>
            </a:pPr>
            <a:r>
              <a:rPr lang="en-US" sz="1200" b="1" smtClean="0"/>
              <a:t>buffer.append(initial + counter++);</a:t>
            </a:r>
            <a:endParaRPr lang="en-US" sz="1200" smtClean="0"/>
          </a:p>
          <a:p>
            <a:pPr>
              <a:buFont typeface="Wingdings" pitchFamily="2" charset="2"/>
              <a:buNone/>
            </a:pPr>
            <a:r>
              <a:rPr lang="en-US" sz="1200" b="1" smtClean="0"/>
              <a:t>buffer.append(suffix);</a:t>
            </a:r>
            <a:endParaRPr lang="en-US" sz="1200" smtClean="0"/>
          </a:p>
          <a:p>
            <a:pPr>
              <a:buFont typeface="Wingdings" pitchFamily="2" charset="2"/>
              <a:buNone/>
            </a:pPr>
            <a:r>
              <a:rPr lang="en-US" sz="1200" b="1" smtClean="0"/>
              <a:t>return buffer.toString();</a:t>
            </a:r>
            <a:endParaRPr lang="en-US" sz="1200" smtClean="0"/>
          </a:p>
          <a:p>
            <a:pPr>
              <a:buFont typeface="Wingdings" pitchFamily="2" charset="2"/>
              <a:buNone/>
            </a:pPr>
            <a:r>
              <a:rPr lang="en-US" sz="1200" b="1" smtClean="0"/>
              <a:t>}</a:t>
            </a:r>
            <a:endParaRPr lang="en-US" sz="1200" smtClean="0"/>
          </a:p>
          <a:p>
            <a:pPr>
              <a:buFont typeface="Wingdings" pitchFamily="2" charset="2"/>
              <a:buNone/>
            </a:pPr>
            <a:endParaRPr lang="en-US" smtClean="0"/>
          </a:p>
        </p:txBody>
      </p:sp>
      <p:sp>
        <p:nvSpPr>
          <p:cNvPr id="5" name="Content Placeholder 2"/>
          <p:cNvSpPr txBox="1">
            <a:spLocks/>
          </p:cNvSpPr>
          <p:nvPr/>
        </p:nvSpPr>
        <p:spPr bwMode="gray">
          <a:xfrm>
            <a:off x="5105400" y="1828800"/>
            <a:ext cx="4038600" cy="1676400"/>
          </a:xfrm>
          <a:prstGeom prst="rect">
            <a:avLst/>
          </a:prstGeom>
          <a:noFill/>
          <a:ln w="9525">
            <a:noFill/>
            <a:miter lim="800000"/>
            <a:headEnd/>
            <a:tailEnd/>
          </a:ln>
        </p:spPr>
        <p:txBody>
          <a:bodyPr/>
          <a:lstStyle/>
          <a:p>
            <a:pPr algn="l">
              <a:defRPr/>
            </a:pPr>
            <a:r>
              <a:rPr lang="en-US" sz="1200" dirty="0">
                <a:latin typeface="+mn-lt"/>
              </a:rPr>
              <a:t>&lt;bean id="</a:t>
            </a:r>
            <a:r>
              <a:rPr lang="en-US" sz="1200" dirty="0" err="1">
                <a:latin typeface="+mn-lt"/>
              </a:rPr>
              <a:t>sequenceGenerator</a:t>
            </a:r>
            <a:r>
              <a:rPr lang="en-US" sz="1200" dirty="0">
                <a:latin typeface="+mn-lt"/>
              </a:rPr>
              <a:t>"</a:t>
            </a:r>
          </a:p>
          <a:p>
            <a:pPr algn="l">
              <a:defRPr/>
            </a:pPr>
            <a:r>
              <a:rPr lang="en-US" sz="1200" dirty="0">
                <a:latin typeface="+mn-lt"/>
              </a:rPr>
              <a:t>class="</a:t>
            </a:r>
            <a:r>
              <a:rPr lang="en-US" sz="1200" dirty="0" err="1">
                <a:latin typeface="+mn-lt"/>
              </a:rPr>
              <a:t>com.spring.ioc.basics.SequenceGenerator</a:t>
            </a:r>
            <a:r>
              <a:rPr lang="en-US" sz="1200" dirty="0">
                <a:latin typeface="+mn-lt"/>
              </a:rPr>
              <a:t>"&gt;</a:t>
            </a:r>
          </a:p>
          <a:p>
            <a:pPr algn="l">
              <a:defRPr/>
            </a:pPr>
            <a:r>
              <a:rPr lang="en-US" sz="1200" dirty="0">
                <a:latin typeface="+mn-lt"/>
              </a:rPr>
              <a:t>&lt;property name="initial" value="100000" /&gt;</a:t>
            </a:r>
          </a:p>
          <a:p>
            <a:pPr algn="l">
              <a:defRPr/>
            </a:pPr>
            <a:r>
              <a:rPr lang="en-US" sz="1200" dirty="0">
                <a:latin typeface="+mn-lt"/>
              </a:rPr>
              <a:t>&lt;property name="suffix" value="A" /&gt;</a:t>
            </a:r>
          </a:p>
          <a:p>
            <a:pPr algn="l">
              <a:defRPr/>
            </a:pPr>
            <a:r>
              <a:rPr lang="en-US" sz="1200" dirty="0">
                <a:latin typeface="+mn-lt"/>
              </a:rPr>
              <a:t>&lt;property name="</a:t>
            </a:r>
            <a:r>
              <a:rPr lang="en-US" sz="1200" dirty="0" err="1">
                <a:latin typeface="+mn-lt"/>
              </a:rPr>
              <a:t>prefixGenerator</a:t>
            </a:r>
            <a:r>
              <a:rPr lang="en-US" sz="1200" dirty="0">
                <a:latin typeface="+mn-lt"/>
              </a:rPr>
              <a:t>"&gt;</a:t>
            </a:r>
          </a:p>
          <a:p>
            <a:pPr algn="l">
              <a:defRPr/>
            </a:pPr>
            <a:r>
              <a:rPr lang="en-US" sz="1200" dirty="0">
                <a:latin typeface="+mn-lt"/>
              </a:rPr>
              <a:t>&lt;ref bean="</a:t>
            </a:r>
            <a:r>
              <a:rPr lang="en-US" sz="1200" dirty="0" err="1">
                <a:latin typeface="+mn-lt"/>
              </a:rPr>
              <a:t>datePrefixGenerator</a:t>
            </a:r>
            <a:r>
              <a:rPr lang="en-US" sz="1200" dirty="0">
                <a:latin typeface="+mn-lt"/>
              </a:rPr>
              <a:t>" /&gt;</a:t>
            </a:r>
          </a:p>
          <a:p>
            <a:pPr algn="l">
              <a:defRPr/>
            </a:pPr>
            <a:r>
              <a:rPr lang="en-US" sz="1200" dirty="0">
                <a:latin typeface="+mn-lt"/>
              </a:rPr>
              <a:t>&lt;/property&gt;</a:t>
            </a:r>
          </a:p>
          <a:p>
            <a:pPr algn="l">
              <a:defRPr/>
            </a:pPr>
            <a:r>
              <a:rPr lang="en-US" sz="1200" dirty="0">
                <a:latin typeface="+mn-lt"/>
              </a:rPr>
              <a:t>&lt;/bean&gt;</a:t>
            </a:r>
          </a:p>
          <a:p>
            <a:pPr marL="342900" indent="-342900" algn="l" eaLnBrk="0" hangingPunct="0">
              <a:spcBef>
                <a:spcPct val="20000"/>
              </a:spcBef>
              <a:buSzPct val="95000"/>
              <a:buFont typeface="Wingdings" pitchFamily="2" charset="2"/>
              <a:buNone/>
              <a:defRPr/>
            </a:pPr>
            <a:endParaRPr lang="en-US" sz="1200" b="0" kern="0" dirty="0">
              <a:latin typeface="+mn-lt"/>
            </a:endParaRPr>
          </a:p>
          <a:p>
            <a:pPr marL="342900" indent="-342900" algn="l" eaLnBrk="0" hangingPunct="0">
              <a:spcBef>
                <a:spcPct val="20000"/>
              </a:spcBef>
              <a:buSzPct val="95000"/>
              <a:buFont typeface="Wingdings" pitchFamily="2" charset="2"/>
              <a:buNone/>
              <a:defRPr/>
            </a:pPr>
            <a:endParaRPr lang="en-US" sz="2400" b="0" kern="0" dirty="0">
              <a:latin typeface="+mn-lt"/>
            </a:endParaRPr>
          </a:p>
        </p:txBody>
      </p:sp>
      <p:cxnSp>
        <p:nvCxnSpPr>
          <p:cNvPr id="6" name="Straight Arrow Connector 5"/>
          <p:cNvCxnSpPr/>
          <p:nvPr/>
        </p:nvCxnSpPr>
        <p:spPr bwMode="auto">
          <a:xfrm>
            <a:off x="4114800" y="2895600"/>
            <a:ext cx="1066800" cy="1588"/>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bwMode="auto">
          <a:xfrm>
            <a:off x="3200400" y="2514600"/>
            <a:ext cx="914400" cy="38100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16" name="Content Placeholder 2"/>
          <p:cNvSpPr txBox="1">
            <a:spLocks/>
          </p:cNvSpPr>
          <p:nvPr/>
        </p:nvSpPr>
        <p:spPr bwMode="gray">
          <a:xfrm>
            <a:off x="5105400" y="3505200"/>
            <a:ext cx="4038600" cy="2209800"/>
          </a:xfrm>
          <a:prstGeom prst="rect">
            <a:avLst/>
          </a:prstGeom>
          <a:noFill/>
          <a:ln w="9525">
            <a:noFill/>
            <a:miter lim="800000"/>
            <a:headEnd/>
            <a:tailEnd/>
          </a:ln>
        </p:spPr>
        <p:txBody>
          <a:bodyPr/>
          <a:lstStyle/>
          <a:p>
            <a:pPr algn="l">
              <a:defRPr/>
            </a:pPr>
            <a:r>
              <a:rPr lang="en-US" sz="1200" dirty="0">
                <a:latin typeface="Arial" charset="0"/>
              </a:rPr>
              <a:t>		</a:t>
            </a:r>
            <a:r>
              <a:rPr lang="en-US" sz="1200" dirty="0">
                <a:latin typeface="+mn-lt"/>
              </a:rPr>
              <a:t>(OR)</a:t>
            </a:r>
          </a:p>
          <a:p>
            <a:pPr algn="l">
              <a:defRPr/>
            </a:pPr>
            <a:endParaRPr lang="en-US" sz="1200" dirty="0">
              <a:latin typeface="+mn-lt"/>
            </a:endParaRPr>
          </a:p>
          <a:p>
            <a:pPr algn="l">
              <a:defRPr/>
            </a:pPr>
            <a:r>
              <a:rPr lang="en-US" sz="1200" dirty="0">
                <a:latin typeface="+mn-lt"/>
              </a:rPr>
              <a:t>&lt;bean id="</a:t>
            </a:r>
            <a:r>
              <a:rPr lang="en-US" sz="1200" dirty="0" err="1">
                <a:latin typeface="+mn-lt"/>
              </a:rPr>
              <a:t>sequenceGenerator</a:t>
            </a:r>
            <a:r>
              <a:rPr lang="en-US" sz="1200" dirty="0">
                <a:latin typeface="+mn-lt"/>
              </a:rPr>
              <a:t>"</a:t>
            </a:r>
          </a:p>
          <a:p>
            <a:pPr algn="l">
              <a:defRPr/>
            </a:pPr>
            <a:r>
              <a:rPr lang="en-US" sz="1200" dirty="0">
                <a:latin typeface="+mn-lt"/>
              </a:rPr>
              <a:t>class="</a:t>
            </a:r>
            <a:r>
              <a:rPr lang="en-US" sz="1200" dirty="0" err="1">
                <a:latin typeface="+mn-lt"/>
              </a:rPr>
              <a:t>com.spring.ioc.basics.SequenceGenerator</a:t>
            </a:r>
            <a:r>
              <a:rPr lang="en-US" sz="1200" dirty="0">
                <a:latin typeface="+mn-lt"/>
              </a:rPr>
              <a:t>"&gt;</a:t>
            </a:r>
          </a:p>
          <a:p>
            <a:pPr algn="l">
              <a:defRPr/>
            </a:pPr>
            <a:r>
              <a:rPr lang="en-US" sz="1200" dirty="0">
                <a:latin typeface="+mn-lt"/>
              </a:rPr>
              <a:t>&lt;property name="initial" value="100000" /&gt;</a:t>
            </a:r>
          </a:p>
          <a:p>
            <a:pPr algn="l">
              <a:defRPr/>
            </a:pPr>
            <a:r>
              <a:rPr lang="en-US" sz="1200" dirty="0">
                <a:latin typeface="+mn-lt"/>
              </a:rPr>
              <a:t>&lt;property name="suffix" value="A" /&gt;</a:t>
            </a:r>
          </a:p>
          <a:p>
            <a:pPr algn="l">
              <a:defRPr/>
            </a:pPr>
            <a:r>
              <a:rPr lang="en-US" sz="1200" dirty="0">
                <a:latin typeface="+mn-lt"/>
              </a:rPr>
              <a:t>&lt;property name="</a:t>
            </a:r>
            <a:r>
              <a:rPr lang="en-US" sz="1200" dirty="0" err="1">
                <a:latin typeface="+mn-lt"/>
              </a:rPr>
              <a:t>prefixGenerator</a:t>
            </a:r>
            <a:r>
              <a:rPr lang="en-US" sz="1200" dirty="0">
                <a:latin typeface="+mn-lt"/>
              </a:rPr>
              <a:t>"&gt;</a:t>
            </a:r>
          </a:p>
          <a:p>
            <a:pPr algn="l">
              <a:defRPr/>
            </a:pPr>
            <a:r>
              <a:rPr lang="en-US" sz="1200" dirty="0">
                <a:latin typeface="+mn-lt"/>
              </a:rPr>
              <a:t>&lt;ref local="</a:t>
            </a:r>
            <a:r>
              <a:rPr lang="en-US" sz="1200" dirty="0" err="1">
                <a:latin typeface="+mn-lt"/>
              </a:rPr>
              <a:t>datePrefixGenerator</a:t>
            </a:r>
            <a:r>
              <a:rPr lang="en-US" sz="1200" dirty="0">
                <a:latin typeface="+mn-lt"/>
              </a:rPr>
              <a:t>" /&gt;</a:t>
            </a:r>
          </a:p>
          <a:p>
            <a:pPr algn="l">
              <a:defRPr/>
            </a:pPr>
            <a:r>
              <a:rPr lang="en-US" sz="1200" dirty="0">
                <a:latin typeface="+mn-lt"/>
              </a:rPr>
              <a:t>&lt;/property&gt;</a:t>
            </a:r>
          </a:p>
          <a:p>
            <a:pPr algn="l">
              <a:defRPr/>
            </a:pPr>
            <a:r>
              <a:rPr lang="en-US" sz="1200" dirty="0">
                <a:latin typeface="+mn-lt"/>
              </a:rPr>
              <a:t>&lt;/bean&gt;</a:t>
            </a:r>
          </a:p>
          <a:p>
            <a:pPr marL="342900" indent="-342900" algn="l" eaLnBrk="0" hangingPunct="0">
              <a:spcBef>
                <a:spcPct val="20000"/>
              </a:spcBef>
              <a:buSzPct val="95000"/>
              <a:buFont typeface="Wingdings" pitchFamily="2" charset="2"/>
              <a:buNone/>
              <a:defRPr/>
            </a:pPr>
            <a:endParaRPr lang="en-US" sz="1200" b="0" kern="0" dirty="0">
              <a:latin typeface="+mn-lt"/>
            </a:endParaRPr>
          </a:p>
          <a:p>
            <a:pPr marL="342900" indent="-342900" algn="l" eaLnBrk="0" hangingPunct="0">
              <a:spcBef>
                <a:spcPct val="20000"/>
              </a:spcBef>
              <a:buSzPct val="95000"/>
              <a:buFont typeface="Wingdings" pitchFamily="2" charset="2"/>
              <a:buNone/>
              <a:defRPr/>
            </a:pPr>
            <a:endParaRPr lang="en-US" sz="2400" b="0" kern="0" dirty="0">
              <a:latin typeface="+mn-lt"/>
            </a:endParaRPr>
          </a:p>
        </p:txBody>
      </p:sp>
      <p:cxnSp>
        <p:nvCxnSpPr>
          <p:cNvPr id="21" name="Straight Connector 20"/>
          <p:cNvCxnSpPr/>
          <p:nvPr/>
        </p:nvCxnSpPr>
        <p:spPr bwMode="auto">
          <a:xfrm rot="16200000" flipH="1">
            <a:off x="3276600" y="3733800"/>
            <a:ext cx="2057400" cy="38100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bwMode="auto">
          <a:xfrm>
            <a:off x="4495800" y="4953000"/>
            <a:ext cx="685800" cy="1588"/>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11"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12"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83</a:t>
            </a:fld>
            <a:endParaRPr lang="en-US" sz="1400" dirty="0"/>
          </a:p>
        </p:txBody>
      </p:sp>
    </p:spTree>
    <p:extLst>
      <p:ext uri="{BB962C8B-B14F-4D97-AF65-F5344CB8AC3E}">
        <p14:creationId xmlns:p14="http://schemas.microsoft.com/office/powerpoint/2010/main" val="37290203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295400" y="0"/>
            <a:ext cx="7010400" cy="1219200"/>
          </a:xfrm>
        </p:spPr>
        <p:txBody>
          <a:bodyPr/>
          <a:lstStyle/>
          <a:p>
            <a:r>
              <a:rPr lang="en-US" dirty="0" smtClean="0"/>
              <a:t/>
            </a:r>
            <a:br>
              <a:rPr lang="en-US" dirty="0" smtClean="0"/>
            </a:br>
            <a:r>
              <a:rPr lang="en-US" sz="3600" dirty="0" smtClean="0"/>
              <a:t>Bean References for Constructor Arguments</a:t>
            </a:r>
            <a:br>
              <a:rPr lang="en-US" sz="3600" dirty="0" smtClean="0"/>
            </a:br>
            <a:endParaRPr lang="en-US" sz="3600" dirty="0" smtClean="0"/>
          </a:p>
        </p:txBody>
      </p:sp>
      <p:sp>
        <p:nvSpPr>
          <p:cNvPr id="49156" name="Content Placeholder 2"/>
          <p:cNvSpPr>
            <a:spLocks noGrp="1"/>
          </p:cNvSpPr>
          <p:nvPr>
            <p:ph idx="1"/>
          </p:nvPr>
        </p:nvSpPr>
        <p:spPr>
          <a:xfrm>
            <a:off x="228600" y="1371600"/>
            <a:ext cx="4800600" cy="1676400"/>
          </a:xfrm>
        </p:spPr>
        <p:txBody>
          <a:bodyPr/>
          <a:lstStyle/>
          <a:p>
            <a:pPr>
              <a:buFont typeface="Wingdings" pitchFamily="2" charset="2"/>
              <a:buNone/>
            </a:pPr>
            <a:r>
              <a:rPr lang="en-US" sz="1400" b="1" dirty="0" smtClean="0"/>
              <a:t>public class </a:t>
            </a:r>
            <a:r>
              <a:rPr lang="en-US" sz="1400" b="1" dirty="0" err="1" smtClean="0"/>
              <a:t>SequenceGenerator</a:t>
            </a:r>
            <a:r>
              <a:rPr lang="en-US" sz="1400" b="1" dirty="0" smtClean="0"/>
              <a:t> {</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t>private </a:t>
            </a:r>
            <a:r>
              <a:rPr lang="en-US" sz="1400" b="1" dirty="0" err="1" smtClean="0"/>
              <a:t>PrefixGenerator</a:t>
            </a:r>
            <a:r>
              <a:rPr lang="en-US" sz="1400" b="1" dirty="0" smtClean="0"/>
              <a:t> </a:t>
            </a:r>
            <a:r>
              <a:rPr lang="en-US" sz="1400" b="1" dirty="0" err="1" smtClean="0"/>
              <a:t>prefixGenerator</a:t>
            </a:r>
            <a:r>
              <a:rPr lang="en-US" sz="1400" b="1" dirty="0" smtClean="0"/>
              <a:t>;</a:t>
            </a:r>
            <a:endParaRPr lang="en-US" sz="1400" dirty="0" smtClean="0"/>
          </a:p>
          <a:p>
            <a:pPr>
              <a:buFont typeface="Wingdings" pitchFamily="2" charset="2"/>
              <a:buNone/>
            </a:pPr>
            <a:r>
              <a:rPr lang="en-US" sz="1400" b="1" dirty="0" smtClean="0"/>
              <a:t>public </a:t>
            </a:r>
            <a:r>
              <a:rPr lang="en-US" sz="1400" b="1" dirty="0" err="1" smtClean="0"/>
              <a:t>SequenceGenerator</a:t>
            </a:r>
            <a:r>
              <a:rPr lang="en-US" sz="1400" b="1" dirty="0" smtClean="0"/>
              <a:t>(</a:t>
            </a:r>
            <a:r>
              <a:rPr lang="en-US" sz="1400" b="1" dirty="0" err="1" smtClean="0"/>
              <a:t>PrefixGenerator</a:t>
            </a:r>
            <a:r>
              <a:rPr lang="en-US" sz="1400" b="1" dirty="0" smtClean="0"/>
              <a:t> </a:t>
            </a:r>
            <a:r>
              <a:rPr lang="en-US" sz="1400" b="1" dirty="0" err="1" smtClean="0"/>
              <a:t>prefixGenerator</a:t>
            </a:r>
            <a:r>
              <a:rPr lang="en-US" sz="1400" b="1" dirty="0" smtClean="0"/>
              <a:t>) {</a:t>
            </a:r>
            <a:endParaRPr lang="en-US" sz="1400" dirty="0" smtClean="0"/>
          </a:p>
          <a:p>
            <a:pPr>
              <a:buFont typeface="Wingdings" pitchFamily="2" charset="2"/>
              <a:buNone/>
            </a:pPr>
            <a:r>
              <a:rPr lang="en-US" sz="1400" b="1" dirty="0" err="1" smtClean="0"/>
              <a:t>this.prefixGenerator</a:t>
            </a:r>
            <a:r>
              <a:rPr lang="en-US" sz="1400" b="1" dirty="0" smtClean="0"/>
              <a:t> = </a:t>
            </a:r>
            <a:r>
              <a:rPr lang="en-US" sz="1400" b="1" dirty="0" err="1" smtClean="0"/>
              <a:t>prefixGenerator</a:t>
            </a:r>
            <a:r>
              <a:rPr lang="en-US" sz="1400" b="1" dirty="0" smtClean="0"/>
              <a:t>;</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endParaRPr lang="en-US" dirty="0" smtClean="0"/>
          </a:p>
        </p:txBody>
      </p:sp>
      <p:sp>
        <p:nvSpPr>
          <p:cNvPr id="6" name="Content Placeholder 2"/>
          <p:cNvSpPr txBox="1">
            <a:spLocks/>
          </p:cNvSpPr>
          <p:nvPr/>
        </p:nvSpPr>
        <p:spPr bwMode="gray">
          <a:xfrm>
            <a:off x="5105400" y="1371600"/>
            <a:ext cx="4038600" cy="1828800"/>
          </a:xfrm>
          <a:prstGeom prst="rect">
            <a:avLst/>
          </a:prstGeom>
          <a:noFill/>
          <a:ln w="9525">
            <a:noFill/>
            <a:miter lim="800000"/>
            <a:headEnd/>
            <a:tailEnd/>
          </a:ln>
        </p:spPr>
        <p:txBody>
          <a:bodyPr/>
          <a:lstStyle/>
          <a:p>
            <a:pPr algn="l">
              <a:defRPr/>
            </a:pPr>
            <a:r>
              <a:rPr lang="en-US" sz="1400" dirty="0">
                <a:latin typeface="+mn-lt"/>
              </a:rPr>
              <a:t>&lt;bean id="</a:t>
            </a:r>
            <a:r>
              <a:rPr lang="en-US" sz="1400" dirty="0" err="1">
                <a:latin typeface="+mn-lt"/>
              </a:rPr>
              <a:t>sequenceGenerator</a:t>
            </a:r>
            <a:r>
              <a:rPr lang="en-US" sz="1400" dirty="0">
                <a:latin typeface="+mn-lt"/>
              </a:rPr>
              <a:t>"</a:t>
            </a:r>
          </a:p>
          <a:p>
            <a:pPr algn="l">
              <a:defRPr/>
            </a:pPr>
            <a:r>
              <a:rPr lang="en-US" sz="1400" dirty="0">
                <a:latin typeface="+mn-lt"/>
              </a:rPr>
              <a:t>class="</a:t>
            </a:r>
            <a:r>
              <a:rPr lang="en-US" sz="1400" dirty="0" err="1">
                <a:latin typeface="+mn-lt"/>
              </a:rPr>
              <a:t>com.spring.ioc.basics.SequenceGenerator</a:t>
            </a:r>
            <a:r>
              <a:rPr lang="en-US" sz="1400" dirty="0">
                <a:latin typeface="+mn-lt"/>
              </a:rPr>
              <a:t>"&gt;</a:t>
            </a:r>
          </a:p>
          <a:p>
            <a:pPr algn="l">
              <a:defRPr/>
            </a:pPr>
            <a:r>
              <a:rPr lang="en-US" sz="1400" dirty="0">
                <a:latin typeface="+mn-lt"/>
              </a:rPr>
              <a:t>&lt;constructor-</a:t>
            </a:r>
            <a:r>
              <a:rPr lang="en-US" sz="1400" dirty="0" err="1">
                <a:latin typeface="+mn-lt"/>
              </a:rPr>
              <a:t>arg</a:t>
            </a:r>
            <a:r>
              <a:rPr lang="en-US" sz="1400" dirty="0">
                <a:latin typeface="+mn-lt"/>
              </a:rPr>
              <a:t>&gt;</a:t>
            </a:r>
          </a:p>
          <a:p>
            <a:pPr algn="l">
              <a:defRPr/>
            </a:pPr>
            <a:r>
              <a:rPr lang="en-US" sz="1400" dirty="0">
                <a:latin typeface="+mn-lt"/>
              </a:rPr>
              <a:t>&lt;ref local="</a:t>
            </a:r>
            <a:r>
              <a:rPr lang="en-US" sz="1400" dirty="0" err="1">
                <a:latin typeface="+mn-lt"/>
              </a:rPr>
              <a:t>datePrefixGenerator</a:t>
            </a:r>
            <a:r>
              <a:rPr lang="en-US" sz="1400" dirty="0">
                <a:latin typeface="+mn-lt"/>
              </a:rPr>
              <a:t>" /&gt;</a:t>
            </a:r>
          </a:p>
          <a:p>
            <a:pPr algn="l">
              <a:defRPr/>
            </a:pPr>
            <a:r>
              <a:rPr lang="en-US" sz="1400" dirty="0">
                <a:latin typeface="+mn-lt"/>
              </a:rPr>
              <a:t>&lt;/constructor-</a:t>
            </a:r>
            <a:r>
              <a:rPr lang="en-US" sz="1400" dirty="0" err="1">
                <a:latin typeface="+mn-lt"/>
              </a:rPr>
              <a:t>arg</a:t>
            </a:r>
            <a:r>
              <a:rPr lang="en-US" sz="1400" dirty="0">
                <a:latin typeface="+mn-lt"/>
              </a:rPr>
              <a:t>&gt;</a:t>
            </a:r>
          </a:p>
          <a:p>
            <a:pPr algn="l">
              <a:defRPr/>
            </a:pPr>
            <a:r>
              <a:rPr lang="en-US" sz="1400" dirty="0">
                <a:latin typeface="+mn-lt"/>
              </a:rPr>
              <a:t>&lt;property name="initial" value="100000" /&gt;</a:t>
            </a:r>
          </a:p>
          <a:p>
            <a:pPr algn="l">
              <a:defRPr/>
            </a:pPr>
            <a:r>
              <a:rPr lang="en-US" sz="1400" dirty="0">
                <a:latin typeface="+mn-lt"/>
              </a:rPr>
              <a:t>&lt;property name="suffix" value="A" /&gt;</a:t>
            </a:r>
          </a:p>
          <a:p>
            <a:pPr algn="l">
              <a:defRPr/>
            </a:pPr>
            <a:r>
              <a:rPr lang="en-US" sz="1400" dirty="0">
                <a:latin typeface="+mn-lt"/>
              </a:rPr>
              <a:t>&lt;/bean&gt;</a:t>
            </a:r>
          </a:p>
          <a:p>
            <a:pPr marL="342900" indent="-342900" algn="l" eaLnBrk="0" hangingPunct="0">
              <a:spcBef>
                <a:spcPct val="20000"/>
              </a:spcBef>
              <a:buSzPct val="95000"/>
              <a:buFont typeface="Wingdings" pitchFamily="2" charset="2"/>
              <a:buNone/>
              <a:defRPr/>
            </a:pPr>
            <a:endParaRPr lang="en-US" sz="1400" b="0" kern="0" dirty="0">
              <a:latin typeface="+mn-lt"/>
            </a:endParaRPr>
          </a:p>
          <a:p>
            <a:pPr marL="342900" indent="-342900" algn="l" eaLnBrk="0" hangingPunct="0">
              <a:spcBef>
                <a:spcPct val="20000"/>
              </a:spcBef>
              <a:buSzPct val="95000"/>
              <a:buFont typeface="Wingdings" pitchFamily="2" charset="2"/>
              <a:buNone/>
              <a:defRPr/>
            </a:pPr>
            <a:endParaRPr lang="en-US" sz="1400" b="0" kern="0" dirty="0">
              <a:latin typeface="+mn-lt"/>
            </a:endParaRPr>
          </a:p>
        </p:txBody>
      </p:sp>
      <p:sp>
        <p:nvSpPr>
          <p:cNvPr id="7" name="Content Placeholder 2"/>
          <p:cNvSpPr txBox="1">
            <a:spLocks/>
          </p:cNvSpPr>
          <p:nvPr/>
        </p:nvSpPr>
        <p:spPr bwMode="gray">
          <a:xfrm>
            <a:off x="5105400" y="3429000"/>
            <a:ext cx="4038600" cy="1905000"/>
          </a:xfrm>
          <a:prstGeom prst="rect">
            <a:avLst/>
          </a:prstGeom>
          <a:noFill/>
          <a:ln w="9525">
            <a:noFill/>
            <a:miter lim="800000"/>
            <a:headEnd/>
            <a:tailEnd/>
          </a:ln>
        </p:spPr>
        <p:txBody>
          <a:bodyPr/>
          <a:lstStyle/>
          <a:p>
            <a:pPr algn="l">
              <a:defRPr/>
            </a:pPr>
            <a:r>
              <a:rPr lang="en-US" sz="1400" dirty="0">
                <a:latin typeface="Arial" charset="0"/>
              </a:rPr>
              <a:t>		</a:t>
            </a:r>
            <a:r>
              <a:rPr lang="en-US" sz="1400" dirty="0">
                <a:latin typeface="+mn-lt"/>
              </a:rPr>
              <a:t>(OR) </a:t>
            </a:r>
          </a:p>
          <a:p>
            <a:pPr algn="l">
              <a:defRPr/>
            </a:pPr>
            <a:endParaRPr lang="en-US" sz="1400" dirty="0">
              <a:latin typeface="+mn-lt"/>
            </a:endParaRPr>
          </a:p>
          <a:p>
            <a:pPr algn="l">
              <a:defRPr/>
            </a:pPr>
            <a:endParaRPr lang="en-US" sz="1400" dirty="0">
              <a:latin typeface="+mn-lt"/>
            </a:endParaRPr>
          </a:p>
          <a:p>
            <a:pPr algn="l">
              <a:defRPr/>
            </a:pPr>
            <a:r>
              <a:rPr lang="en-US" sz="1400" dirty="0">
                <a:latin typeface="+mn-lt"/>
              </a:rPr>
              <a:t>&lt;bean id="</a:t>
            </a:r>
            <a:r>
              <a:rPr lang="en-US" sz="1400" dirty="0" err="1">
                <a:latin typeface="+mn-lt"/>
              </a:rPr>
              <a:t>sequenceGenerator</a:t>
            </a:r>
            <a:r>
              <a:rPr lang="en-US" sz="1400" dirty="0">
                <a:latin typeface="+mn-lt"/>
              </a:rPr>
              <a:t>"</a:t>
            </a:r>
          </a:p>
          <a:p>
            <a:pPr algn="l">
              <a:defRPr/>
            </a:pPr>
            <a:r>
              <a:rPr lang="en-US" sz="1400" dirty="0">
                <a:latin typeface="+mn-lt"/>
              </a:rPr>
              <a:t>class="</a:t>
            </a:r>
            <a:r>
              <a:rPr lang="en-US" sz="1400" dirty="0" err="1">
                <a:latin typeface="+mn-lt"/>
              </a:rPr>
              <a:t>com.spring.ioc.basics.SequenceGenerator</a:t>
            </a:r>
            <a:r>
              <a:rPr lang="en-US" sz="1400" dirty="0">
                <a:latin typeface="+mn-lt"/>
              </a:rPr>
              <a:t>"&gt;</a:t>
            </a:r>
          </a:p>
          <a:p>
            <a:pPr algn="l">
              <a:defRPr/>
            </a:pPr>
            <a:r>
              <a:rPr lang="en-US" sz="1400" dirty="0">
                <a:latin typeface="+mn-lt"/>
              </a:rPr>
              <a:t>&lt;constructor-</a:t>
            </a:r>
            <a:r>
              <a:rPr lang="en-US" sz="1400" dirty="0" err="1">
                <a:latin typeface="+mn-lt"/>
              </a:rPr>
              <a:t>arg</a:t>
            </a:r>
            <a:r>
              <a:rPr lang="en-US" sz="1400" dirty="0">
                <a:latin typeface="+mn-lt"/>
              </a:rPr>
              <a:t> ref-local="</a:t>
            </a:r>
            <a:r>
              <a:rPr lang="en-US" sz="1400" dirty="0" err="1">
                <a:latin typeface="+mn-lt"/>
              </a:rPr>
              <a:t>datePrefixGenerator</a:t>
            </a:r>
            <a:r>
              <a:rPr lang="en-US" sz="1400" dirty="0">
                <a:latin typeface="+mn-lt"/>
              </a:rPr>
              <a:t>" /&gt;</a:t>
            </a:r>
          </a:p>
          <a:p>
            <a:pPr algn="l">
              <a:defRPr/>
            </a:pPr>
            <a:r>
              <a:rPr lang="en-US" sz="1400" dirty="0">
                <a:latin typeface="+mn-lt"/>
              </a:rPr>
              <a:t>...</a:t>
            </a:r>
          </a:p>
          <a:p>
            <a:pPr algn="l">
              <a:defRPr/>
            </a:pPr>
            <a:r>
              <a:rPr lang="en-US" sz="1400" dirty="0">
                <a:latin typeface="+mn-lt"/>
              </a:rPr>
              <a:t>&lt;/bean&gt;</a:t>
            </a:r>
          </a:p>
          <a:p>
            <a:pPr marL="342900" indent="-342900" algn="l" eaLnBrk="0" hangingPunct="0">
              <a:spcBef>
                <a:spcPct val="20000"/>
              </a:spcBef>
              <a:buSzPct val="95000"/>
              <a:buFont typeface="Wingdings" pitchFamily="2" charset="2"/>
              <a:buNone/>
              <a:defRPr/>
            </a:pPr>
            <a:endParaRPr lang="en-US" sz="1400" b="0" kern="0" dirty="0">
              <a:latin typeface="+mn-lt"/>
            </a:endParaRPr>
          </a:p>
          <a:p>
            <a:pPr marL="342900" indent="-342900" algn="l" eaLnBrk="0" hangingPunct="0">
              <a:spcBef>
                <a:spcPct val="20000"/>
              </a:spcBef>
              <a:buSzPct val="95000"/>
              <a:buFont typeface="Wingdings" pitchFamily="2" charset="2"/>
              <a:buNone/>
              <a:defRPr/>
            </a:pPr>
            <a:endParaRPr lang="en-US" sz="1400" b="0" kern="0" dirty="0">
              <a:latin typeface="+mn-lt"/>
            </a:endParaRPr>
          </a:p>
        </p:txBody>
      </p:sp>
      <p:sp>
        <p:nvSpPr>
          <p:cNvPr id="49159" name="TextBox 8"/>
          <p:cNvSpPr txBox="1">
            <a:spLocks noChangeArrowheads="1"/>
          </p:cNvSpPr>
          <p:nvPr/>
        </p:nvSpPr>
        <p:spPr bwMode="auto">
          <a:xfrm>
            <a:off x="2971800" y="4191000"/>
            <a:ext cx="1287463" cy="369888"/>
          </a:xfrm>
          <a:prstGeom prst="rect">
            <a:avLst/>
          </a:prstGeom>
          <a:noFill/>
          <a:ln w="9525">
            <a:noFill/>
            <a:miter lim="800000"/>
            <a:headEnd/>
            <a:tailEnd/>
          </a:ln>
        </p:spPr>
        <p:txBody>
          <a:bodyPr wrap="none">
            <a:spAutoFit/>
          </a:bodyPr>
          <a:lstStyle/>
          <a:p>
            <a:pPr>
              <a:defRPr/>
            </a:pPr>
            <a:r>
              <a:rPr lang="en-US" dirty="0">
                <a:latin typeface="+mn-lt"/>
              </a:rPr>
              <a:t>(Shortcut)</a:t>
            </a:r>
          </a:p>
        </p:txBody>
      </p:sp>
      <p:cxnSp>
        <p:nvCxnSpPr>
          <p:cNvPr id="10" name="Straight Arrow Connector 9"/>
          <p:cNvCxnSpPr/>
          <p:nvPr/>
        </p:nvCxnSpPr>
        <p:spPr bwMode="auto">
          <a:xfrm flipV="1">
            <a:off x="4267200" y="2133600"/>
            <a:ext cx="914400" cy="6096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1" name="Straight Connector 10"/>
          <p:cNvCxnSpPr/>
          <p:nvPr/>
        </p:nvCxnSpPr>
        <p:spPr bwMode="auto">
          <a:xfrm>
            <a:off x="3352800" y="2590800"/>
            <a:ext cx="914400" cy="15240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bwMode="auto">
          <a:xfrm rot="16200000" flipH="1">
            <a:off x="3619500" y="3390900"/>
            <a:ext cx="1600200" cy="30480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bwMode="auto">
          <a:xfrm>
            <a:off x="4572000" y="4343400"/>
            <a:ext cx="609600" cy="1524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pic>
        <p:nvPicPr>
          <p:cNvPr id="14"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1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84</a:t>
            </a:fld>
            <a:endParaRPr lang="en-US" sz="1400" dirty="0"/>
          </a:p>
        </p:txBody>
      </p:sp>
    </p:spTree>
    <p:extLst>
      <p:ext uri="{BB962C8B-B14F-4D97-AF65-F5344CB8AC3E}">
        <p14:creationId xmlns:p14="http://schemas.microsoft.com/office/powerpoint/2010/main" val="13606818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8600" y="1447800"/>
            <a:ext cx="8686800" cy="4946650"/>
          </a:xfrm>
        </p:spPr>
        <p:txBody>
          <a:bodyPr/>
          <a:lstStyle/>
          <a:p>
            <a:r>
              <a:rPr sz="2800" smtClean="0"/>
              <a:t>Whenever a bean instance is used for one particular property only, it can be declared as an inner bean. </a:t>
            </a:r>
          </a:p>
          <a:p>
            <a:r>
              <a:rPr sz="2800" smtClean="0"/>
              <a:t>An inner bean declaration is enclosed in &lt;property&gt; or &lt;constructor-arg&gt; directly, without any id or name attribute set. In this way, the bean will be anonymous so that you can’t use it anywhere else. </a:t>
            </a:r>
          </a:p>
          <a:p>
            <a:endParaRPr lang="en-US" dirty="0"/>
          </a:p>
        </p:txBody>
      </p:sp>
      <p:sp>
        <p:nvSpPr>
          <p:cNvPr id="50178" name="Title 1"/>
          <p:cNvSpPr>
            <a:spLocks noGrp="1"/>
          </p:cNvSpPr>
          <p:nvPr>
            <p:ph type="title"/>
          </p:nvPr>
        </p:nvSpPr>
        <p:spPr/>
        <p:txBody>
          <a:bodyPr/>
          <a:lstStyle/>
          <a:p>
            <a:r>
              <a:rPr lang="en-US" smtClean="0"/>
              <a:t>Inner Beans</a:t>
            </a:r>
          </a:p>
        </p:txBody>
      </p:sp>
      <p:sp>
        <p:nvSpPr>
          <p:cNvPr id="6" name="Content Placeholder 2"/>
          <p:cNvSpPr txBox="1">
            <a:spLocks/>
          </p:cNvSpPr>
          <p:nvPr/>
        </p:nvSpPr>
        <p:spPr bwMode="gray">
          <a:xfrm>
            <a:off x="457200" y="4114800"/>
            <a:ext cx="8686800" cy="2438400"/>
          </a:xfrm>
          <a:prstGeom prst="rect">
            <a:avLst/>
          </a:prstGeom>
          <a:noFill/>
          <a:ln w="9525">
            <a:noFill/>
            <a:miter lim="800000"/>
            <a:headEnd/>
            <a:tailEnd/>
          </a:ln>
        </p:spPr>
        <p:txBody>
          <a:bodyPr/>
          <a:lstStyle/>
          <a:p>
            <a:pPr algn="l">
              <a:defRPr/>
            </a:pPr>
            <a:r>
              <a:rPr lang="en-US" sz="1400" dirty="0">
                <a:latin typeface="+mn-lt"/>
              </a:rPr>
              <a:t>&lt;bean id="</a:t>
            </a:r>
            <a:r>
              <a:rPr lang="en-US" sz="1400" dirty="0" err="1">
                <a:latin typeface="+mn-lt"/>
              </a:rPr>
              <a:t>sequenceGenerator</a:t>
            </a:r>
            <a:r>
              <a:rPr lang="en-US" sz="1400" dirty="0">
                <a:latin typeface="+mn-lt"/>
              </a:rPr>
              <a:t>"</a:t>
            </a:r>
          </a:p>
          <a:p>
            <a:pPr algn="l">
              <a:defRPr/>
            </a:pPr>
            <a:r>
              <a:rPr lang="en-US" sz="1400" dirty="0">
                <a:latin typeface="+mn-lt"/>
              </a:rPr>
              <a:t>class="</a:t>
            </a:r>
            <a:r>
              <a:rPr lang="en-US" sz="1400" dirty="0" err="1">
                <a:latin typeface="+mn-lt"/>
              </a:rPr>
              <a:t>com.spring.ioc.basics.SequenceGenerator</a:t>
            </a:r>
            <a:r>
              <a:rPr lang="en-US" sz="1400" dirty="0">
                <a:latin typeface="+mn-lt"/>
              </a:rPr>
              <a:t>"&gt;</a:t>
            </a:r>
          </a:p>
          <a:p>
            <a:pPr algn="l">
              <a:defRPr/>
            </a:pPr>
            <a:r>
              <a:rPr lang="en-US" sz="1400" dirty="0">
                <a:latin typeface="+mn-lt"/>
              </a:rPr>
              <a:t>&lt;property name="initial" value="100000" /&gt;</a:t>
            </a:r>
          </a:p>
          <a:p>
            <a:pPr algn="l">
              <a:defRPr/>
            </a:pPr>
            <a:r>
              <a:rPr lang="en-US" sz="1400" dirty="0">
                <a:latin typeface="+mn-lt"/>
              </a:rPr>
              <a:t>&lt;property name="suffix" value="A" /&gt; </a:t>
            </a:r>
          </a:p>
          <a:p>
            <a:pPr algn="l">
              <a:defRPr/>
            </a:pPr>
            <a:r>
              <a:rPr lang="en-US" sz="1400" dirty="0">
                <a:latin typeface="+mn-lt"/>
              </a:rPr>
              <a:t>&lt;property name="</a:t>
            </a:r>
            <a:r>
              <a:rPr lang="en-US" sz="1400" dirty="0" err="1">
                <a:latin typeface="+mn-lt"/>
              </a:rPr>
              <a:t>prefixGenerator</a:t>
            </a:r>
            <a:r>
              <a:rPr lang="en-US" sz="1400" dirty="0">
                <a:latin typeface="+mn-lt"/>
              </a:rPr>
              <a:t>"&gt;</a:t>
            </a:r>
          </a:p>
          <a:p>
            <a:pPr algn="l">
              <a:defRPr/>
            </a:pPr>
            <a:r>
              <a:rPr lang="en-US" sz="1400" dirty="0">
                <a:latin typeface="+mn-lt"/>
              </a:rPr>
              <a:t>&lt;bean class="</a:t>
            </a:r>
            <a:r>
              <a:rPr lang="en-US" sz="1400" dirty="0" err="1">
                <a:latin typeface="+mn-lt"/>
              </a:rPr>
              <a:t>com.spring.ioc.basics.DatePrefixGenerator</a:t>
            </a:r>
            <a:r>
              <a:rPr lang="en-US" sz="1400" dirty="0">
                <a:latin typeface="+mn-lt"/>
              </a:rPr>
              <a:t> "&gt;</a:t>
            </a:r>
          </a:p>
          <a:p>
            <a:pPr algn="l">
              <a:defRPr/>
            </a:pPr>
            <a:r>
              <a:rPr lang="en-US" sz="1400" dirty="0">
                <a:latin typeface="+mn-lt"/>
              </a:rPr>
              <a:t>&lt;property name="pattern" value="</a:t>
            </a:r>
            <a:r>
              <a:rPr lang="en-US" sz="1400" dirty="0" err="1">
                <a:latin typeface="+mn-lt"/>
              </a:rPr>
              <a:t>yyyyMMdd</a:t>
            </a:r>
            <a:r>
              <a:rPr lang="en-US" sz="1400" dirty="0">
                <a:latin typeface="+mn-lt"/>
              </a:rPr>
              <a:t>" /&gt;</a:t>
            </a:r>
          </a:p>
          <a:p>
            <a:pPr algn="l">
              <a:defRPr/>
            </a:pPr>
            <a:r>
              <a:rPr lang="en-US" sz="1400" dirty="0">
                <a:latin typeface="+mn-lt"/>
              </a:rPr>
              <a:t>&lt;/bean&gt;</a:t>
            </a:r>
          </a:p>
          <a:p>
            <a:pPr algn="l">
              <a:defRPr/>
            </a:pPr>
            <a:r>
              <a:rPr lang="en-US" sz="1400" dirty="0">
                <a:latin typeface="+mn-lt"/>
              </a:rPr>
              <a:t>&lt;/property&gt;</a:t>
            </a:r>
          </a:p>
          <a:p>
            <a:pPr algn="l">
              <a:defRPr/>
            </a:pPr>
            <a:r>
              <a:rPr lang="en-US" sz="1400" dirty="0">
                <a:latin typeface="+mn-lt"/>
              </a:rPr>
              <a:t>&lt;/bean&gt;</a:t>
            </a:r>
          </a:p>
          <a:p>
            <a:pPr marL="342900" indent="-342900" algn="l" eaLnBrk="0" hangingPunct="0">
              <a:spcBef>
                <a:spcPct val="20000"/>
              </a:spcBef>
              <a:buSzPct val="95000"/>
              <a:buFont typeface="Wingdings" pitchFamily="2" charset="2"/>
              <a:buChar char="v"/>
              <a:defRPr/>
            </a:pPr>
            <a:endParaRPr lang="en-US" sz="2400" b="0" kern="0" dirty="0">
              <a:latin typeface="+mn-lt"/>
            </a:endParaRPr>
          </a:p>
        </p:txBody>
      </p:sp>
      <p:sp>
        <p:nvSpPr>
          <p:cNvPr id="50182" name="Right Brace 5"/>
          <p:cNvSpPr>
            <a:spLocks/>
          </p:cNvSpPr>
          <p:nvPr/>
        </p:nvSpPr>
        <p:spPr bwMode="auto">
          <a:xfrm>
            <a:off x="5791200" y="5867400"/>
            <a:ext cx="609600" cy="381000"/>
          </a:xfrm>
          <a:prstGeom prst="rightBrace">
            <a:avLst>
              <a:gd name="adj1" fmla="val 8333"/>
              <a:gd name="adj2" fmla="val 52514"/>
            </a:avLst>
          </a:prstGeom>
          <a:solidFill>
            <a:schemeClr val="bg1"/>
          </a:solidFill>
          <a:ln w="9525" algn="ctr">
            <a:solidFill>
              <a:schemeClr val="tx1"/>
            </a:solidFill>
            <a:round/>
            <a:headEnd/>
            <a:tailEnd/>
          </a:ln>
        </p:spPr>
        <p:txBody>
          <a:bodyPr/>
          <a:lstStyle/>
          <a:p>
            <a:endParaRPr lang="en-US"/>
          </a:p>
        </p:txBody>
      </p:sp>
      <p:sp>
        <p:nvSpPr>
          <p:cNvPr id="50183" name="TextBox 6"/>
          <p:cNvSpPr txBox="1">
            <a:spLocks noChangeArrowheads="1"/>
          </p:cNvSpPr>
          <p:nvPr/>
        </p:nvSpPr>
        <p:spPr bwMode="auto">
          <a:xfrm>
            <a:off x="6324600" y="5867400"/>
            <a:ext cx="1752600" cy="369888"/>
          </a:xfrm>
          <a:prstGeom prst="rect">
            <a:avLst/>
          </a:prstGeom>
          <a:noFill/>
          <a:ln w="9525">
            <a:noFill/>
            <a:miter lim="800000"/>
            <a:headEnd/>
            <a:tailEnd/>
          </a:ln>
        </p:spPr>
        <p:txBody>
          <a:bodyPr>
            <a:spAutoFit/>
          </a:bodyPr>
          <a:lstStyle/>
          <a:p>
            <a:pPr>
              <a:defRPr/>
            </a:pPr>
            <a:r>
              <a:rPr lang="en-US" dirty="0">
                <a:latin typeface="+mn-lt"/>
              </a:rPr>
              <a:t>Inner Bean</a:t>
            </a:r>
          </a:p>
        </p:txBody>
      </p:sp>
      <p:pic>
        <p:nvPicPr>
          <p:cNvPr id="8"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10"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85</a:t>
            </a:fld>
            <a:endParaRPr lang="en-US" sz="1400" dirty="0"/>
          </a:p>
        </p:txBody>
      </p:sp>
    </p:spTree>
    <p:extLst>
      <p:ext uri="{BB962C8B-B14F-4D97-AF65-F5344CB8AC3E}">
        <p14:creationId xmlns:p14="http://schemas.microsoft.com/office/powerpoint/2010/main" val="9980294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mtClean="0"/>
              <a:t>@Required Annotation</a:t>
            </a:r>
          </a:p>
        </p:txBody>
      </p:sp>
      <p:sp>
        <p:nvSpPr>
          <p:cNvPr id="51203" name="Content Placeholder 2"/>
          <p:cNvSpPr>
            <a:spLocks noGrp="1"/>
          </p:cNvSpPr>
          <p:nvPr>
            <p:ph idx="1"/>
          </p:nvPr>
        </p:nvSpPr>
        <p:spPr>
          <a:xfrm>
            <a:off x="228600" y="1447800"/>
            <a:ext cx="8686800" cy="4946650"/>
          </a:xfrm>
        </p:spPr>
        <p:txBody>
          <a:bodyPr/>
          <a:lstStyle/>
          <a:p>
            <a:r>
              <a:rPr lang="en-US" dirty="0" smtClean="0"/>
              <a:t>Use @Required annotations to check if particular properties have been set.</a:t>
            </a:r>
          </a:p>
        </p:txBody>
      </p:sp>
      <p:pic>
        <p:nvPicPr>
          <p:cNvPr id="51205" name="Picture 2" descr="Black and white symbol for an idea, a light bul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7432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Box 5"/>
          <p:cNvSpPr txBox="1">
            <a:spLocks noChangeArrowheads="1"/>
          </p:cNvSpPr>
          <p:nvPr/>
        </p:nvSpPr>
        <p:spPr bwMode="auto">
          <a:xfrm>
            <a:off x="4038600" y="3124200"/>
            <a:ext cx="4864100" cy="1077913"/>
          </a:xfrm>
          <a:prstGeom prst="rect">
            <a:avLst/>
          </a:prstGeom>
          <a:solidFill>
            <a:srgbClr val="FFFF00"/>
          </a:solidFill>
          <a:ln w="9525">
            <a:noFill/>
            <a:miter lim="800000"/>
            <a:headEnd/>
            <a:tailEnd/>
          </a:ln>
        </p:spPr>
        <p:txBody>
          <a:bodyPr>
            <a:spAutoFit/>
          </a:bodyPr>
          <a:lstStyle/>
          <a:p>
            <a:pPr>
              <a:defRPr/>
            </a:pPr>
            <a:r>
              <a:rPr lang="en-US" sz="3200" dirty="0">
                <a:latin typeface="+mn-lt"/>
              </a:rPr>
              <a:t>Use @Required for setter methods</a:t>
            </a:r>
          </a:p>
        </p:txBody>
      </p:sp>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86</a:t>
            </a:fld>
            <a:endParaRPr lang="en-US" sz="1400" dirty="0"/>
          </a:p>
        </p:txBody>
      </p:sp>
    </p:spTree>
    <p:extLst>
      <p:ext uri="{BB962C8B-B14F-4D97-AF65-F5344CB8AC3E}">
        <p14:creationId xmlns:p14="http://schemas.microsoft.com/office/powerpoint/2010/main" val="10341424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219200" y="103187"/>
            <a:ext cx="7924800" cy="1143000"/>
          </a:xfrm>
        </p:spPr>
        <p:txBody>
          <a:bodyPr/>
          <a:lstStyle/>
          <a:p>
            <a:r>
              <a:rPr lang="en-US" dirty="0" smtClean="0"/>
              <a:t>@Required Annotation (Contd.)</a:t>
            </a:r>
          </a:p>
        </p:txBody>
      </p:sp>
      <p:sp>
        <p:nvSpPr>
          <p:cNvPr id="52227" name="Content Placeholder 2"/>
          <p:cNvSpPr>
            <a:spLocks noGrp="1"/>
          </p:cNvSpPr>
          <p:nvPr>
            <p:ph idx="1"/>
          </p:nvPr>
        </p:nvSpPr>
        <p:spPr>
          <a:xfrm>
            <a:off x="228600" y="1474786"/>
            <a:ext cx="4876800" cy="5029201"/>
          </a:xfrm>
        </p:spPr>
        <p:txBody>
          <a:bodyPr/>
          <a:lstStyle/>
          <a:p>
            <a:pPr>
              <a:buFont typeface="Wingdings" pitchFamily="2" charset="2"/>
              <a:buNone/>
            </a:pPr>
            <a:r>
              <a:rPr lang="en-US" sz="1400" b="1" dirty="0" smtClean="0"/>
              <a:t>package </a:t>
            </a:r>
            <a:r>
              <a:rPr lang="en-US" sz="1400" b="1" dirty="0" err="1" smtClean="0"/>
              <a:t>com.spring.ioc.basics</a:t>
            </a:r>
            <a:r>
              <a:rPr lang="en-US" sz="1400" b="1" dirty="0" smtClean="0"/>
              <a:t>;</a:t>
            </a:r>
            <a:endParaRPr lang="en-US" sz="1400" dirty="0" smtClean="0"/>
          </a:p>
          <a:p>
            <a:pPr>
              <a:buFont typeface="Wingdings" pitchFamily="2" charset="2"/>
              <a:buNone/>
            </a:pPr>
            <a:r>
              <a:rPr lang="en-US" sz="1400" b="1" dirty="0" smtClean="0"/>
              <a:t>import </a:t>
            </a:r>
            <a:r>
              <a:rPr lang="en-US" sz="1400" b="1" dirty="0" err="1" smtClean="0"/>
              <a:t>org.springframework.beans.factory.annotation.Required</a:t>
            </a:r>
            <a:r>
              <a:rPr lang="en-US" sz="1400" b="1" dirty="0" smtClean="0"/>
              <a:t>;</a:t>
            </a:r>
            <a:endParaRPr lang="en-US" sz="1400" dirty="0" smtClean="0"/>
          </a:p>
          <a:p>
            <a:pPr>
              <a:buFont typeface="Wingdings" pitchFamily="2" charset="2"/>
              <a:buNone/>
            </a:pPr>
            <a:r>
              <a:rPr lang="en-US" sz="1400" b="1" dirty="0" smtClean="0"/>
              <a:t> </a:t>
            </a:r>
            <a:endParaRPr lang="en-US" sz="1400" dirty="0" smtClean="0"/>
          </a:p>
          <a:p>
            <a:pPr>
              <a:buFont typeface="Wingdings" pitchFamily="2" charset="2"/>
              <a:buNone/>
            </a:pPr>
            <a:r>
              <a:rPr lang="en-US" sz="1400" b="1" dirty="0" smtClean="0"/>
              <a:t>public class </a:t>
            </a:r>
            <a:r>
              <a:rPr lang="en-US" sz="1400" b="1" dirty="0" err="1" smtClean="0"/>
              <a:t>SequenceGenerator</a:t>
            </a:r>
            <a:r>
              <a:rPr lang="en-US" sz="1400" b="1" dirty="0" smtClean="0"/>
              <a:t> {</a:t>
            </a:r>
            <a:endParaRPr lang="en-US" sz="1400" dirty="0" smtClean="0"/>
          </a:p>
          <a:p>
            <a:pPr>
              <a:buFont typeface="Wingdings" pitchFamily="2" charset="2"/>
              <a:buNone/>
            </a:pPr>
            <a:r>
              <a:rPr lang="en-US" sz="1400" b="1" dirty="0" smtClean="0"/>
              <a:t>private </a:t>
            </a:r>
            <a:r>
              <a:rPr lang="en-US" sz="1400" b="1" dirty="0" err="1" smtClean="0"/>
              <a:t>PrefixGenerator</a:t>
            </a:r>
            <a:r>
              <a:rPr lang="en-US" sz="1400" b="1" dirty="0" smtClean="0"/>
              <a:t> </a:t>
            </a:r>
            <a:r>
              <a:rPr lang="en-US" sz="1400" b="1" dirty="0" err="1" smtClean="0"/>
              <a:t>prefixGenerator</a:t>
            </a:r>
            <a:r>
              <a:rPr lang="en-US" sz="1400" b="1" dirty="0" smtClean="0"/>
              <a:t>;</a:t>
            </a:r>
            <a:endParaRPr lang="en-US" sz="1400" dirty="0" smtClean="0"/>
          </a:p>
          <a:p>
            <a:pPr>
              <a:buFont typeface="Wingdings" pitchFamily="2" charset="2"/>
              <a:buNone/>
            </a:pPr>
            <a:r>
              <a:rPr lang="en-US" sz="1400" b="1" dirty="0" smtClean="0"/>
              <a:t>private String suffix;</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t>@Required</a:t>
            </a:r>
            <a:endParaRPr lang="en-US" sz="1400" dirty="0" smtClean="0"/>
          </a:p>
          <a:p>
            <a:pPr>
              <a:buFont typeface="Wingdings" pitchFamily="2" charset="2"/>
              <a:buNone/>
            </a:pPr>
            <a:r>
              <a:rPr lang="en-US" sz="1400" b="1" dirty="0" smtClean="0"/>
              <a:t>public void </a:t>
            </a:r>
            <a:r>
              <a:rPr lang="en-US" sz="1400" b="1" dirty="0" err="1" smtClean="0"/>
              <a:t>setPrefixGenerator</a:t>
            </a:r>
            <a:r>
              <a:rPr lang="en-US" sz="1400" b="1" dirty="0" smtClean="0"/>
              <a:t>(</a:t>
            </a:r>
            <a:r>
              <a:rPr lang="en-US" sz="1400" b="1" dirty="0" err="1" smtClean="0"/>
              <a:t>PrefixGenerator</a:t>
            </a:r>
            <a:r>
              <a:rPr lang="en-US" sz="1400" b="1" dirty="0" smtClean="0"/>
              <a:t> </a:t>
            </a:r>
            <a:r>
              <a:rPr lang="en-US" sz="1400" b="1" dirty="0" err="1" smtClean="0"/>
              <a:t>prefixGenerator</a:t>
            </a:r>
            <a:r>
              <a:rPr lang="en-US" sz="1400" b="1" dirty="0" smtClean="0"/>
              <a:t>) {</a:t>
            </a:r>
            <a:endParaRPr lang="en-US" sz="1400" dirty="0" smtClean="0"/>
          </a:p>
          <a:p>
            <a:pPr>
              <a:buFont typeface="Wingdings" pitchFamily="2" charset="2"/>
              <a:buNone/>
            </a:pPr>
            <a:r>
              <a:rPr lang="en-US" sz="1400" b="1" dirty="0" err="1" smtClean="0"/>
              <a:t>this.prefixGenerator</a:t>
            </a:r>
            <a:r>
              <a:rPr lang="en-US" sz="1400" b="1" dirty="0" smtClean="0"/>
              <a:t> = </a:t>
            </a:r>
            <a:r>
              <a:rPr lang="en-US" sz="1400" b="1" dirty="0" err="1" smtClean="0"/>
              <a:t>prefixGenerator</a:t>
            </a:r>
            <a:r>
              <a:rPr lang="en-US" sz="1400" b="1" dirty="0" smtClean="0"/>
              <a:t>;</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t>@Required</a:t>
            </a:r>
            <a:endParaRPr lang="en-US" sz="1400" dirty="0" smtClean="0"/>
          </a:p>
          <a:p>
            <a:pPr>
              <a:buFont typeface="Wingdings" pitchFamily="2" charset="2"/>
              <a:buNone/>
            </a:pPr>
            <a:r>
              <a:rPr lang="en-US" sz="1400" b="1" dirty="0" smtClean="0"/>
              <a:t>public void </a:t>
            </a:r>
            <a:r>
              <a:rPr lang="en-US" sz="1400" b="1" dirty="0" err="1" smtClean="0"/>
              <a:t>setSuffix</a:t>
            </a:r>
            <a:r>
              <a:rPr lang="en-US" sz="1400" b="1" dirty="0" smtClean="0"/>
              <a:t>(String suffix) {</a:t>
            </a:r>
            <a:endParaRPr lang="en-US" sz="1400" dirty="0" smtClean="0"/>
          </a:p>
          <a:p>
            <a:pPr>
              <a:buFont typeface="Wingdings" pitchFamily="2" charset="2"/>
              <a:buNone/>
            </a:pPr>
            <a:r>
              <a:rPr lang="en-US" sz="1400" b="1" dirty="0" err="1" smtClean="0"/>
              <a:t>this.suffix</a:t>
            </a:r>
            <a:r>
              <a:rPr lang="en-US" sz="1400" b="1" dirty="0" smtClean="0"/>
              <a:t> = suffix;</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r>
              <a:rPr lang="en-US" sz="1400" b="1" dirty="0" smtClean="0"/>
              <a:t>}</a:t>
            </a:r>
            <a:endParaRPr lang="en-US" sz="1400" dirty="0" smtClean="0"/>
          </a:p>
          <a:p>
            <a:pPr>
              <a:buFont typeface="Wingdings" pitchFamily="2" charset="2"/>
              <a:buNone/>
            </a:pPr>
            <a:endParaRPr lang="en-US" dirty="0" smtClean="0"/>
          </a:p>
        </p:txBody>
      </p:sp>
      <p:sp>
        <p:nvSpPr>
          <p:cNvPr id="5" name="Content Placeholder 2"/>
          <p:cNvSpPr txBox="1">
            <a:spLocks/>
          </p:cNvSpPr>
          <p:nvPr/>
        </p:nvSpPr>
        <p:spPr bwMode="gray">
          <a:xfrm>
            <a:off x="5105400" y="1550987"/>
            <a:ext cx="4038600" cy="4953000"/>
          </a:xfrm>
          <a:prstGeom prst="rect">
            <a:avLst/>
          </a:prstGeom>
          <a:noFill/>
          <a:ln w="9525">
            <a:noFill/>
            <a:miter lim="800000"/>
            <a:headEnd/>
            <a:tailEnd/>
          </a:ln>
        </p:spPr>
        <p:txBody>
          <a:bodyPr/>
          <a:lstStyle/>
          <a:p>
            <a:pPr algn="l">
              <a:defRPr/>
            </a:pPr>
            <a:r>
              <a:rPr lang="en-US" sz="1400" dirty="0">
                <a:latin typeface="+mn-lt"/>
              </a:rPr>
              <a:t>&lt;beans </a:t>
            </a:r>
            <a:r>
              <a:rPr lang="en-US" sz="1400" dirty="0" err="1">
                <a:latin typeface="+mn-lt"/>
              </a:rPr>
              <a:t>xmlns</a:t>
            </a:r>
            <a:r>
              <a:rPr lang="en-US" sz="1400" dirty="0">
                <a:latin typeface="+mn-lt"/>
              </a:rPr>
              <a:t>="http://www.springframework.org/schema/beans"</a:t>
            </a:r>
          </a:p>
          <a:p>
            <a:pPr algn="l">
              <a:defRPr/>
            </a:pPr>
            <a:r>
              <a:rPr lang="en-US" sz="1400" dirty="0" err="1">
                <a:latin typeface="+mn-lt"/>
              </a:rPr>
              <a:t>xmlns:xsi</a:t>
            </a:r>
            <a:r>
              <a:rPr lang="en-US" sz="1400" dirty="0">
                <a:latin typeface="+mn-lt"/>
              </a:rPr>
              <a:t>="http://www.w3.org/2001/XMLSchema-instance"</a:t>
            </a:r>
          </a:p>
          <a:p>
            <a:pPr algn="l">
              <a:defRPr/>
            </a:pPr>
            <a:r>
              <a:rPr lang="en-US" sz="1400" dirty="0" err="1">
                <a:latin typeface="+mn-lt"/>
              </a:rPr>
              <a:t>xmlns:context</a:t>
            </a:r>
            <a:r>
              <a:rPr lang="en-US" sz="1400" dirty="0">
                <a:latin typeface="+mn-lt"/>
              </a:rPr>
              <a:t>="http://www.springframework.org/schema/context"</a:t>
            </a:r>
          </a:p>
          <a:p>
            <a:pPr algn="l">
              <a:defRPr/>
            </a:pPr>
            <a:r>
              <a:rPr lang="en-US" sz="1400" dirty="0" err="1">
                <a:latin typeface="+mn-lt"/>
              </a:rPr>
              <a:t>xsi:schemaLocation</a:t>
            </a:r>
            <a:r>
              <a:rPr lang="en-US" sz="1400" dirty="0">
                <a:latin typeface="+mn-lt"/>
              </a:rPr>
              <a:t>="http://www.springframework.org/schema/beans</a:t>
            </a:r>
          </a:p>
          <a:p>
            <a:pPr algn="l">
              <a:defRPr/>
            </a:pPr>
            <a:r>
              <a:rPr lang="en-US" sz="1400" dirty="0">
                <a:latin typeface="+mn-lt"/>
              </a:rPr>
              <a:t>http://www.springframework.org/schema/beans/spring-beans-3.0.xsd</a:t>
            </a:r>
          </a:p>
          <a:p>
            <a:pPr algn="l">
              <a:defRPr/>
            </a:pPr>
            <a:r>
              <a:rPr lang="en-US" sz="1400" dirty="0">
                <a:latin typeface="+mn-lt"/>
              </a:rPr>
              <a:t>http://www.springframework.org/schema/context</a:t>
            </a:r>
          </a:p>
          <a:p>
            <a:pPr algn="l">
              <a:defRPr/>
            </a:pPr>
            <a:r>
              <a:rPr lang="en-US" sz="1400" dirty="0">
                <a:latin typeface="+mn-lt"/>
              </a:rPr>
              <a:t>http://www.springframework.org/schema/context/spring-context-3.0.xsd"&gt;</a:t>
            </a:r>
          </a:p>
          <a:p>
            <a:pPr algn="l">
              <a:defRPr/>
            </a:pPr>
            <a:r>
              <a:rPr lang="en-US" sz="1400" dirty="0">
                <a:latin typeface="+mn-lt"/>
              </a:rPr>
              <a:t> </a:t>
            </a:r>
          </a:p>
          <a:p>
            <a:pPr algn="l">
              <a:defRPr/>
            </a:pPr>
            <a:r>
              <a:rPr lang="en-US" sz="1400" dirty="0">
                <a:solidFill>
                  <a:srgbClr val="7030A0"/>
                </a:solidFill>
                <a:latin typeface="+mn-lt"/>
              </a:rPr>
              <a:t>&lt;</a:t>
            </a:r>
            <a:r>
              <a:rPr lang="en-US" sz="1400" dirty="0" err="1">
                <a:solidFill>
                  <a:srgbClr val="7030A0"/>
                </a:solidFill>
                <a:latin typeface="+mn-lt"/>
              </a:rPr>
              <a:t>context:annotation-config</a:t>
            </a:r>
            <a:r>
              <a:rPr lang="en-US" sz="1400" dirty="0">
                <a:solidFill>
                  <a:srgbClr val="7030A0"/>
                </a:solidFill>
                <a:latin typeface="+mn-lt"/>
              </a:rPr>
              <a:t> /&gt;</a:t>
            </a:r>
          </a:p>
          <a:p>
            <a:pPr algn="l">
              <a:defRPr/>
            </a:pPr>
            <a:r>
              <a:rPr lang="en-US" sz="1400" dirty="0">
                <a:latin typeface="+mn-lt"/>
              </a:rPr>
              <a:t>...</a:t>
            </a:r>
          </a:p>
          <a:p>
            <a:pPr algn="l">
              <a:defRPr/>
            </a:pPr>
            <a:r>
              <a:rPr lang="en-US" sz="1400" dirty="0">
                <a:latin typeface="+mn-lt"/>
              </a:rPr>
              <a:t>&lt;/beans&gt;</a:t>
            </a:r>
          </a:p>
          <a:p>
            <a:pPr marL="342900" indent="-342900" algn="l" eaLnBrk="0" hangingPunct="0">
              <a:spcBef>
                <a:spcPct val="20000"/>
              </a:spcBef>
              <a:buSzPct val="95000"/>
              <a:buFont typeface="Wingdings" pitchFamily="2" charset="2"/>
              <a:buNone/>
              <a:defRPr/>
            </a:pPr>
            <a:endParaRPr lang="en-US" sz="1200" b="0" kern="0" dirty="0">
              <a:latin typeface="+mn-lt"/>
            </a:endParaRPr>
          </a:p>
        </p:txBody>
      </p:sp>
      <p:cxnSp>
        <p:nvCxnSpPr>
          <p:cNvPr id="11" name="Straight Connector 10"/>
          <p:cNvCxnSpPr/>
          <p:nvPr/>
        </p:nvCxnSpPr>
        <p:spPr bwMode="auto">
          <a:xfrm rot="5400000">
            <a:off x="2743200" y="3913187"/>
            <a:ext cx="472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 name="Picture 17"/>
          <p:cNvPicPr>
            <a:picLocks noChangeAspect="1" noChangeArrowheads="1"/>
          </p:cNvPicPr>
          <p:nvPr/>
        </p:nvPicPr>
        <p:blipFill>
          <a:blip r:embed="rId3" cstate="print"/>
          <a:srcRect/>
          <a:stretch>
            <a:fillRect/>
          </a:stretch>
        </p:blipFill>
        <p:spPr bwMode="auto">
          <a:xfrm>
            <a:off x="8269287"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87</a:t>
            </a:fld>
            <a:endParaRPr lang="en-US" sz="1400" dirty="0"/>
          </a:p>
        </p:txBody>
      </p:sp>
    </p:spTree>
    <p:extLst>
      <p:ext uri="{BB962C8B-B14F-4D97-AF65-F5344CB8AC3E}">
        <p14:creationId xmlns:p14="http://schemas.microsoft.com/office/powerpoint/2010/main" val="35425261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sz="3600" dirty="0" smtClean="0"/>
              <a:t>Lend a Hand</a:t>
            </a:r>
          </a:p>
        </p:txBody>
      </p:sp>
      <p:sp>
        <p:nvSpPr>
          <p:cNvPr id="53252" name="Rectangle 3"/>
          <p:cNvSpPr>
            <a:spLocks noGrp="1" noChangeArrowheads="1"/>
          </p:cNvSpPr>
          <p:nvPr>
            <p:ph type="body" idx="1"/>
          </p:nvPr>
        </p:nvSpPr>
        <p:spPr>
          <a:xfrm>
            <a:off x="228600" y="1457325"/>
            <a:ext cx="8575675" cy="4943475"/>
          </a:xfrm>
        </p:spPr>
        <p:txBody>
          <a:bodyPr/>
          <a:lstStyle/>
          <a:p>
            <a:pPr>
              <a:buFont typeface="Arial" pitchFamily="34" charset="0"/>
              <a:buChar char="•"/>
            </a:pPr>
            <a:r>
              <a:rPr lang="en-US" altLang="en-US" dirty="0"/>
              <a:t>Make the initial property of the Bean </a:t>
            </a:r>
            <a:r>
              <a:rPr lang="en-US" altLang="en-US" dirty="0" err="1"/>
              <a:t>SequenceGenerator</a:t>
            </a:r>
            <a:r>
              <a:rPr lang="en-US" altLang="en-US" dirty="0"/>
              <a:t> as a mandatory property. Try various ways of doing this and recommend the best solution.</a:t>
            </a:r>
          </a:p>
          <a:p>
            <a:pPr>
              <a:buFont typeface="Arial" pitchFamily="34" charset="0"/>
              <a:buChar char="•"/>
            </a:pPr>
            <a:r>
              <a:rPr lang="en-US" altLang="en-US" dirty="0"/>
              <a:t>Refer to Case Study 2: Sequence Number Generator (Dependency Injection) in Hands-on Document Hands-</a:t>
            </a:r>
            <a:r>
              <a:rPr lang="en-US" altLang="en-US" dirty="0" err="1"/>
              <a:t>on_Core_Spring</a:t>
            </a:r>
            <a:endParaRPr lang="en-US" altLang="en-US" dirty="0"/>
          </a:p>
          <a:p>
            <a:pPr eaLnBrk="1" hangingPunct="1"/>
            <a:endParaRPr lang="en-US" dirty="0" smtClean="0"/>
          </a:p>
        </p:txBody>
      </p:sp>
      <p:pic>
        <p:nvPicPr>
          <p:cNvPr id="5325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0"/>
            <a:ext cx="11334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3254" name="Picture 5" descr="exerci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3114" y="3581400"/>
            <a:ext cx="3048000" cy="304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88</a:t>
            </a:fld>
            <a:endParaRPr lang="en-US" sz="1400" dirty="0"/>
          </a:p>
        </p:txBody>
      </p:sp>
    </p:spTree>
    <p:extLst>
      <p:ext uri="{BB962C8B-B14F-4D97-AF65-F5344CB8AC3E}">
        <p14:creationId xmlns:p14="http://schemas.microsoft.com/office/powerpoint/2010/main" val="258697439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mtClean="0"/>
              <a:t>Auto-wiring</a:t>
            </a:r>
          </a:p>
        </p:txBody>
      </p:sp>
      <p:sp>
        <p:nvSpPr>
          <p:cNvPr id="54275" name="Content Placeholder 2"/>
          <p:cNvSpPr>
            <a:spLocks noGrp="1"/>
          </p:cNvSpPr>
          <p:nvPr>
            <p:ph idx="1"/>
          </p:nvPr>
        </p:nvSpPr>
        <p:spPr>
          <a:xfrm>
            <a:off x="228600" y="1454150"/>
            <a:ext cx="8686800" cy="4946650"/>
          </a:xfrm>
        </p:spPr>
        <p:txBody>
          <a:bodyPr/>
          <a:lstStyle/>
          <a:p>
            <a:r>
              <a:rPr lang="en-US" dirty="0" smtClean="0"/>
              <a:t>When a bean requires access to another bean, you can wire it by specifying the reference explicitly. </a:t>
            </a:r>
          </a:p>
          <a:p>
            <a:r>
              <a:rPr lang="en-US" dirty="0" smtClean="0"/>
              <a:t>However, if your container can wire your beans automatically, it can save you the trouble of configuring the wirings manually.</a:t>
            </a:r>
          </a:p>
          <a:p>
            <a:endParaRPr lang="en-US" dirty="0" smtClean="0"/>
          </a:p>
          <a:p>
            <a:endParaRPr lang="en-US" dirty="0" smtClean="0"/>
          </a:p>
          <a:p>
            <a:endParaRPr lang="en-US" dirty="0" smtClean="0"/>
          </a:p>
        </p:txBody>
      </p:sp>
      <p:graphicFrame>
        <p:nvGraphicFramePr>
          <p:cNvPr id="9" name="Diagram 8"/>
          <p:cNvGraphicFramePr/>
          <p:nvPr/>
        </p:nvGraphicFramePr>
        <p:xfrm>
          <a:off x="2895600" y="3429000"/>
          <a:ext cx="5562600" cy="218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4278" name="Picture 10" descr="wiring3.bmp"/>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6558" y="3962400"/>
            <a:ext cx="207645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89</a:t>
            </a:fld>
            <a:endParaRPr lang="en-US" sz="1400" dirty="0"/>
          </a:p>
        </p:txBody>
      </p:sp>
    </p:spTree>
    <p:extLst>
      <p:ext uri="{BB962C8B-B14F-4D97-AF65-F5344CB8AC3E}">
        <p14:creationId xmlns:p14="http://schemas.microsoft.com/office/powerpoint/2010/main" val="18555114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47800"/>
            <a:ext cx="8686800" cy="4946650"/>
          </a:xfrm>
        </p:spPr>
        <p:txBody>
          <a:bodyPr/>
          <a:lstStyle/>
          <a:p>
            <a:r>
              <a:rPr lang="en-US" dirty="0" smtClean="0"/>
              <a:t>Are </a:t>
            </a:r>
            <a:r>
              <a:rPr lang="en-US" dirty="0"/>
              <a:t>you acquainted with</a:t>
            </a:r>
            <a:r>
              <a:rPr lang="en-US" dirty="0" smtClean="0"/>
              <a:t>?</a:t>
            </a:r>
          </a:p>
        </p:txBody>
      </p:sp>
      <p:sp>
        <p:nvSpPr>
          <p:cNvPr id="3" name="Title 2"/>
          <p:cNvSpPr>
            <a:spLocks noGrp="1"/>
          </p:cNvSpPr>
          <p:nvPr>
            <p:ph type="title"/>
          </p:nvPr>
        </p:nvSpPr>
        <p:spPr>
          <a:xfrm>
            <a:off x="1600200" y="152400"/>
            <a:ext cx="7543800" cy="1066800"/>
          </a:xfrm>
        </p:spPr>
        <p:txBody>
          <a:bodyPr/>
          <a:lstStyle/>
          <a:p>
            <a:r>
              <a:rPr lang="en-US" sz="3400" dirty="0" smtClean="0">
                <a:solidFill>
                  <a:schemeClr val="tx2">
                    <a:lumMod val="75000"/>
                  </a:schemeClr>
                </a:solidFill>
              </a:rPr>
              <a:t>Icebreaker Activity</a:t>
            </a:r>
            <a:endParaRPr lang="en-US" sz="3400" dirty="0">
              <a:solidFill>
                <a:schemeClr val="tx2">
                  <a:lumMod val="75000"/>
                </a:schemeClr>
              </a:solidFill>
            </a:endParaRPr>
          </a:p>
        </p:txBody>
      </p:sp>
      <p:pic>
        <p:nvPicPr>
          <p:cNvPr id="2050" name="Picture 2" descr="C:\Documents and Settings\148282\Desktop\Icebreaker-Activity.png"/>
          <p:cNvPicPr>
            <a:picLocks noChangeAspect="1" noChangeArrowheads="1"/>
          </p:cNvPicPr>
          <p:nvPr/>
        </p:nvPicPr>
        <p:blipFill>
          <a:blip r:embed="rId3" cstate="print"/>
          <a:srcRect/>
          <a:stretch>
            <a:fillRect/>
          </a:stretch>
        </p:blipFill>
        <p:spPr bwMode="auto">
          <a:xfrm>
            <a:off x="7162800" y="304800"/>
            <a:ext cx="1524000" cy="960073"/>
          </a:xfrm>
          <a:prstGeom prst="rect">
            <a:avLst/>
          </a:prstGeom>
          <a:noFill/>
          <a:effectLst>
            <a:outerShdw blurRad="50800" dist="38100" dir="5400000" algn="t" rotWithShape="0">
              <a:prstClr val="black">
                <a:alpha val="40000"/>
              </a:prstClr>
            </a:outerShdw>
          </a:effectLst>
        </p:spPr>
      </p:pic>
      <p:sp>
        <p:nvSpPr>
          <p:cNvPr id="6" name="Slide Number Placeholder 8"/>
          <p:cNvSpPr>
            <a:spLocks noGrp="1"/>
          </p:cNvSpPr>
          <p:nvPr>
            <p:ph type="sldNum" sz="quarter" idx="10"/>
          </p:nvPr>
        </p:nvSpPr>
        <p:spPr>
          <a:xfrm>
            <a:off x="190500" y="6432158"/>
            <a:ext cx="457200" cy="276999"/>
          </a:xfrm>
          <a:prstGeom prst="rect">
            <a:avLst/>
          </a:prstGeom>
        </p:spPr>
        <p:txBody>
          <a:bodyPr/>
          <a:lstStyle/>
          <a:p>
            <a:pPr>
              <a:defRPr/>
            </a:pPr>
            <a:fld id="{ACB22A88-73BA-4B00-905C-A309951F5147}" type="slidenum">
              <a:rPr lang="en-US" sz="1400" smtClean="0"/>
              <a:pPr>
                <a:defRPr/>
              </a:pPr>
              <a:t>9</a:t>
            </a:fld>
            <a:endParaRPr lang="en-US" sz="1400" dirty="0"/>
          </a:p>
        </p:txBody>
      </p:sp>
      <p:sp>
        <p:nvSpPr>
          <p:cNvPr id="7" name="Rounded Rectangle 6"/>
          <p:cNvSpPr/>
          <p:nvPr/>
        </p:nvSpPr>
        <p:spPr>
          <a:xfrm>
            <a:off x="685800" y="2136494"/>
            <a:ext cx="1295400" cy="6096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bg1"/>
                </a:solidFill>
              </a:rPr>
              <a:t>Cor</a:t>
            </a:r>
            <a:r>
              <a:rPr lang="en-US" sz="2000" dirty="0" smtClean="0">
                <a:solidFill>
                  <a:schemeClr val="bg1"/>
                </a:solidFill>
              </a:rPr>
              <a:t>e Java</a:t>
            </a:r>
            <a:endParaRPr lang="en-US" sz="2000" b="0" dirty="0" smtClean="0">
              <a:solidFill>
                <a:schemeClr val="bg1"/>
              </a:solidFill>
            </a:endParaRPr>
          </a:p>
        </p:txBody>
      </p:sp>
      <p:sp>
        <p:nvSpPr>
          <p:cNvPr id="8" name="Rounded Rectangle 7"/>
          <p:cNvSpPr/>
          <p:nvPr/>
        </p:nvSpPr>
        <p:spPr>
          <a:xfrm>
            <a:off x="2438400" y="2145175"/>
            <a:ext cx="1295400" cy="6096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bg1"/>
                </a:solidFill>
              </a:rPr>
              <a:t>JDBC</a:t>
            </a:r>
          </a:p>
        </p:txBody>
      </p:sp>
      <p:sp>
        <p:nvSpPr>
          <p:cNvPr id="9" name="Rounded Rectangle 8"/>
          <p:cNvSpPr/>
          <p:nvPr/>
        </p:nvSpPr>
        <p:spPr>
          <a:xfrm>
            <a:off x="4114800" y="2133600"/>
            <a:ext cx="1295400" cy="609600"/>
          </a:xfrm>
          <a:prstGeom prst="round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bg1"/>
                </a:solidFill>
              </a:rPr>
              <a:t>Hibernate</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Auto-wiring:XMl-Based</a:t>
            </a:r>
          </a:p>
        </p:txBody>
      </p:sp>
      <p:sp>
        <p:nvSpPr>
          <p:cNvPr id="55299" name="Content Placeholder 2"/>
          <p:cNvSpPr>
            <a:spLocks noGrp="1"/>
          </p:cNvSpPr>
          <p:nvPr>
            <p:ph idx="1"/>
          </p:nvPr>
        </p:nvSpPr>
        <p:spPr>
          <a:xfrm>
            <a:off x="228600" y="1371600"/>
            <a:ext cx="8686800" cy="5029200"/>
          </a:xfrm>
        </p:spPr>
        <p:txBody>
          <a:bodyPr/>
          <a:lstStyle/>
          <a:p>
            <a:r>
              <a:rPr lang="en-US" dirty="0" smtClean="0"/>
              <a:t>You only have to specify the auto-wiring mode in the </a:t>
            </a:r>
            <a:r>
              <a:rPr lang="en-US" dirty="0" err="1" smtClean="0"/>
              <a:t>autowire</a:t>
            </a:r>
            <a:r>
              <a:rPr lang="en-US" dirty="0" smtClean="0"/>
              <a:t> attribute of &lt;bean&gt;. </a:t>
            </a:r>
          </a:p>
          <a:p>
            <a:pPr>
              <a:buFont typeface="Wingdings" pitchFamily="2" charset="2"/>
              <a:buNone/>
            </a:pPr>
            <a:endParaRPr smtClean="0"/>
          </a:p>
          <a:p>
            <a:pPr>
              <a:buFont typeface="Wingdings" pitchFamily="2" charset="2"/>
              <a:buNone/>
            </a:pPr>
            <a:endParaRPr smtClean="0"/>
          </a:p>
          <a:p>
            <a:pPr>
              <a:buFont typeface="Wingdings" pitchFamily="2" charset="2"/>
              <a:buNone/>
            </a:pPr>
            <a:endParaRPr smtClean="0"/>
          </a:p>
          <a:p>
            <a:pPr>
              <a:buFont typeface="Wingdings" pitchFamily="2" charset="2"/>
              <a:buNone/>
            </a:pPr>
            <a:endParaRPr smtClean="0"/>
          </a:p>
          <a:p>
            <a:pPr>
              <a:buFont typeface="Wingdings" pitchFamily="2" charset="2"/>
              <a:buNone/>
            </a:pPr>
            <a:endParaRPr smtClean="0"/>
          </a:p>
          <a:p>
            <a:pPr>
              <a:buFont typeface="Wingdings" pitchFamily="2" charset="2"/>
              <a:buNone/>
            </a:pPr>
            <a:endParaRPr smtClean="0"/>
          </a:p>
          <a:p>
            <a:pPr>
              <a:buFont typeface="Wingdings" pitchFamily="2" charset="2"/>
              <a:buNone/>
            </a:pPr>
            <a:endParaRPr smtClean="0"/>
          </a:p>
          <a:p>
            <a:r>
              <a:rPr sz="1800" dirty="0" smtClean="0"/>
              <a:t>The default mode is no, but this can be changed by setting the default-autowire attribute of the &lt;beans&gt; root  element. This default mode will be overridden by a bean’s own mode if specified.</a:t>
            </a:r>
          </a:p>
          <a:p>
            <a:pPr>
              <a:buFont typeface="Wingdings" pitchFamily="2" charset="2"/>
              <a:buNone/>
            </a:pPr>
            <a:endParaRPr lang="en-US" dirty="0" smtClean="0"/>
          </a:p>
        </p:txBody>
      </p:sp>
      <p:graphicFrame>
        <p:nvGraphicFramePr>
          <p:cNvPr id="5" name="Table 4"/>
          <p:cNvGraphicFramePr>
            <a:graphicFrameLocks noGrp="1"/>
          </p:cNvGraphicFramePr>
          <p:nvPr/>
        </p:nvGraphicFramePr>
        <p:xfrm>
          <a:off x="914400" y="2382478"/>
          <a:ext cx="7315200" cy="3103922"/>
        </p:xfrm>
        <a:graphic>
          <a:graphicData uri="http://schemas.openxmlformats.org/drawingml/2006/table">
            <a:tbl>
              <a:tblPr>
                <a:tableStyleId>{35758FB7-9AC5-4552-8A53-C91805E547FA}</a:tableStyleId>
              </a:tblPr>
              <a:tblGrid>
                <a:gridCol w="1265484"/>
                <a:gridCol w="6049716"/>
              </a:tblGrid>
              <a:tr h="227934">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dirty="0" smtClean="0">
                          <a:ln>
                            <a:noFill/>
                          </a:ln>
                          <a:effectLst/>
                        </a:rPr>
                        <a:t>Mode</a:t>
                      </a:r>
                      <a:endParaRPr kumimoji="0" lang="en-US" sz="1400" b="1" i="0" u="none" strike="noStrike" cap="none" normalizeH="0" baseline="0" dirty="0" smtClean="0">
                        <a:ln>
                          <a:noFill/>
                        </a:ln>
                        <a:solidFill>
                          <a:schemeClr val="tx1"/>
                        </a:solidFill>
                        <a:effectLst/>
                        <a:latin typeface="Cambria" pitchFamily="18" charset="0"/>
                        <a:ea typeface="Times New Roman" pitchFamily="18" charset="0"/>
                        <a:cs typeface="ArialNarrow,Bold"/>
                      </a:endParaRPr>
                    </a:p>
                  </a:txBody>
                  <a:tcPr marL="68580" marR="68580" marT="0" marB="0" horzOverflow="overflow"/>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smtClean="0">
                          <a:ln>
                            <a:noFill/>
                          </a:ln>
                          <a:effectLst/>
                        </a:rPr>
                        <a:t>Description</a:t>
                      </a:r>
                      <a:endParaRPr kumimoji="0" lang="en-US" sz="1400" b="1" i="0" u="none" strike="noStrike" cap="none" normalizeH="0" baseline="0" smtClean="0">
                        <a:ln>
                          <a:noFill/>
                        </a:ln>
                        <a:solidFill>
                          <a:schemeClr val="tx1"/>
                        </a:solidFill>
                        <a:effectLst/>
                        <a:latin typeface="Cambria" pitchFamily="18" charset="0"/>
                        <a:ea typeface="Times New Roman" pitchFamily="18" charset="0"/>
                        <a:cs typeface="ArialNarrow,Bold"/>
                      </a:endParaRPr>
                    </a:p>
                  </a:txBody>
                  <a:tcPr marL="68580" marR="68580" marT="0" marB="0" horzOverflow="overflow"/>
                </a:tc>
              </a:tr>
              <a:tr h="34977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smtClean="0">
                          <a:ln>
                            <a:noFill/>
                          </a:ln>
                          <a:effectLst/>
                        </a:rPr>
                        <a:t>no*</a:t>
                      </a:r>
                      <a:endParaRPr kumimoji="0" lang="en-US" sz="1400" b="1" i="0" u="none" strike="noStrike" cap="none" normalizeH="0" baseline="0" smtClean="0">
                        <a:ln>
                          <a:noFill/>
                        </a:ln>
                        <a:solidFill>
                          <a:schemeClr val="tx1"/>
                        </a:solidFill>
                        <a:effectLst/>
                        <a:latin typeface="Cambria" pitchFamily="18" charset="0"/>
                        <a:cs typeface="Times New Roman" pitchFamily="18" charset="0"/>
                      </a:endParaRPr>
                    </a:p>
                  </a:txBody>
                  <a:tcPr marL="68580" marR="68580" marT="0" marB="0" horzOverflow="overflow"/>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smtClean="0">
                          <a:ln>
                            <a:noFill/>
                          </a:ln>
                          <a:effectLst/>
                        </a:rPr>
                        <a:t>No auto-wiring will be performed. You must wire the dependencies explicitly.</a:t>
                      </a:r>
                      <a:endParaRPr kumimoji="0" lang="en-US" sz="1400" b="1" i="0" u="none" strike="noStrike" cap="none" normalizeH="0" baseline="0" smtClean="0">
                        <a:ln>
                          <a:noFill/>
                        </a:ln>
                        <a:solidFill>
                          <a:schemeClr val="tx1"/>
                        </a:solidFill>
                        <a:effectLst/>
                        <a:latin typeface="Cambria" pitchFamily="18" charset="0"/>
                        <a:cs typeface="Times New Roman" pitchFamily="18" charset="0"/>
                      </a:endParaRPr>
                    </a:p>
                  </a:txBody>
                  <a:tcPr marL="68580" marR="68580" marT="0" marB="0" horzOverflow="overflow"/>
                </a:tc>
              </a:tr>
              <a:tr h="30050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smtClean="0">
                          <a:ln>
                            <a:noFill/>
                          </a:ln>
                          <a:effectLst/>
                        </a:rPr>
                        <a:t>byName</a:t>
                      </a:r>
                      <a:endParaRPr kumimoji="0" lang="en-US" sz="1400" b="1" i="0" u="none" strike="noStrike" cap="none" normalizeH="0" baseline="0" smtClean="0">
                        <a:ln>
                          <a:noFill/>
                        </a:ln>
                        <a:solidFill>
                          <a:schemeClr val="tx1"/>
                        </a:solidFill>
                        <a:effectLst/>
                        <a:latin typeface="Cambria" pitchFamily="18" charset="0"/>
                        <a:cs typeface="Times New Roman" pitchFamily="18" charset="0"/>
                      </a:endParaRPr>
                    </a:p>
                  </a:txBody>
                  <a:tcPr marL="68580" marR="68580" marT="0" marB="0" horzOverflow="overflow"/>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smtClean="0">
                          <a:ln>
                            <a:noFill/>
                          </a:ln>
                          <a:effectLst/>
                        </a:rPr>
                        <a:t>For each bean property, wire a bean with the same name as the property.</a:t>
                      </a:r>
                      <a:endParaRPr kumimoji="0" lang="en-US" sz="1400" b="1" i="0" u="none" strike="noStrike" cap="none" normalizeH="0" baseline="0" smtClean="0">
                        <a:ln>
                          <a:noFill/>
                        </a:ln>
                        <a:solidFill>
                          <a:schemeClr val="tx1"/>
                        </a:solidFill>
                        <a:effectLst/>
                        <a:latin typeface="Cambria" pitchFamily="18" charset="0"/>
                        <a:cs typeface="Times New Roman" pitchFamily="18" charset="0"/>
                      </a:endParaRPr>
                    </a:p>
                  </a:txBody>
                  <a:tcPr marL="68580" marR="68580" marT="0" marB="0" horzOverflow="overflow"/>
                </a:tc>
              </a:tr>
              <a:tr h="68380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smtClean="0">
                          <a:ln>
                            <a:noFill/>
                          </a:ln>
                          <a:effectLst/>
                        </a:rPr>
                        <a:t>byType</a:t>
                      </a:r>
                      <a:endParaRPr kumimoji="0" lang="en-US" sz="1400" b="1" i="0" u="none" strike="noStrike" cap="none" normalizeH="0" baseline="0" smtClean="0">
                        <a:ln>
                          <a:noFill/>
                        </a:ln>
                        <a:solidFill>
                          <a:schemeClr val="tx1"/>
                        </a:solidFill>
                        <a:effectLst/>
                        <a:latin typeface="Cambria" pitchFamily="18" charset="0"/>
                        <a:cs typeface="Times New Roman" pitchFamily="18" charset="0"/>
                      </a:endParaRPr>
                    </a:p>
                  </a:txBody>
                  <a:tcPr marL="68580" marR="68580" marT="0" marB="0" horzOverflow="overflow"/>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dirty="0" smtClean="0">
                          <a:ln>
                            <a:noFill/>
                          </a:ln>
                          <a:effectLst/>
                        </a:rPr>
                        <a:t>For each bean property, wire a bean whose type is compatible with that of the property. If more than one bean is found, an </a:t>
                      </a:r>
                      <a:r>
                        <a:rPr kumimoji="0" lang="en-US" sz="1400" u="none" strike="noStrike" cap="none" normalizeH="0" baseline="0" dirty="0" err="1" smtClean="0">
                          <a:ln>
                            <a:noFill/>
                          </a:ln>
                          <a:effectLst/>
                        </a:rPr>
                        <a:t>UnsatisfiedDependencyException</a:t>
                      </a:r>
                      <a:r>
                        <a:rPr kumimoji="0" lang="en-US" sz="1400" u="none" strike="noStrike" cap="none" normalizeH="0" baseline="0" dirty="0" smtClean="0">
                          <a:ln>
                            <a:noFill/>
                          </a:ln>
                          <a:effectLst/>
                        </a:rPr>
                        <a:t> will be thrown.</a:t>
                      </a:r>
                      <a:endParaRPr kumimoji="0" lang="en-US" sz="1400" b="1" i="0" u="none" strike="noStrike" cap="none" normalizeH="0" baseline="0" dirty="0" smtClean="0">
                        <a:ln>
                          <a:noFill/>
                        </a:ln>
                        <a:solidFill>
                          <a:schemeClr val="tx1"/>
                        </a:solidFill>
                        <a:effectLst/>
                        <a:latin typeface="Cambria" pitchFamily="18" charset="0"/>
                        <a:cs typeface="Times New Roman" pitchFamily="18" charset="0"/>
                      </a:endParaRPr>
                    </a:p>
                  </a:txBody>
                  <a:tcPr marL="68580" marR="68580" marT="0" marB="0" horzOverflow="overflow"/>
                </a:tc>
              </a:tr>
              <a:tr h="911738">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smtClean="0">
                          <a:ln>
                            <a:noFill/>
                          </a:ln>
                          <a:effectLst/>
                        </a:rPr>
                        <a:t>Constructor</a:t>
                      </a:r>
                      <a:endParaRPr kumimoji="0" lang="en-US" sz="1400" b="1" i="0" u="none" strike="noStrike" cap="none" normalizeH="0" baseline="0" smtClean="0">
                        <a:ln>
                          <a:noFill/>
                        </a:ln>
                        <a:solidFill>
                          <a:schemeClr val="tx1"/>
                        </a:solidFill>
                        <a:effectLst/>
                        <a:latin typeface="Cambria" pitchFamily="18" charset="0"/>
                        <a:cs typeface="Times New Roman" pitchFamily="18" charset="0"/>
                      </a:endParaRPr>
                    </a:p>
                  </a:txBody>
                  <a:tcPr marL="68580" marR="68580" marT="0" marB="0" horzOverflow="overflow"/>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dirty="0" smtClean="0">
                          <a:ln>
                            <a:noFill/>
                          </a:ln>
                          <a:effectLst/>
                        </a:rPr>
                        <a:t>For each argument of each constructor, first find a bean whose type is compatible with the arguments. Then, pick the constructor with the most matching arguments. In case of any ambiguity, an </a:t>
                      </a:r>
                      <a:r>
                        <a:rPr kumimoji="0" lang="en-US" sz="1400" u="none" strike="noStrike" cap="none" normalizeH="0" baseline="0" dirty="0" err="1" smtClean="0">
                          <a:ln>
                            <a:noFill/>
                          </a:ln>
                          <a:effectLst/>
                        </a:rPr>
                        <a:t>UnsatisfiedDependencyException</a:t>
                      </a:r>
                      <a:r>
                        <a:rPr kumimoji="0" lang="en-US" sz="1400" u="none" strike="noStrike" cap="none" normalizeH="0" baseline="0" dirty="0" smtClean="0">
                          <a:ln>
                            <a:noFill/>
                          </a:ln>
                          <a:effectLst/>
                        </a:rPr>
                        <a:t> will be thrown.</a:t>
                      </a:r>
                      <a:endParaRPr kumimoji="0" lang="en-US" sz="1400" b="1" i="0" u="none" strike="noStrike" cap="none" normalizeH="0" baseline="0" dirty="0" smtClean="0">
                        <a:ln>
                          <a:noFill/>
                        </a:ln>
                        <a:solidFill>
                          <a:schemeClr val="tx1"/>
                        </a:solidFill>
                        <a:effectLst/>
                        <a:latin typeface="Cambria" pitchFamily="18" charset="0"/>
                        <a:cs typeface="Times New Roman" pitchFamily="18" charset="0"/>
                      </a:endParaRPr>
                    </a:p>
                  </a:txBody>
                  <a:tcPr marL="68580" marR="68580" marT="0" marB="0" horzOverflow="overflow"/>
                </a:tc>
              </a:tr>
              <a:tr h="458354">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smtClean="0">
                          <a:ln>
                            <a:noFill/>
                          </a:ln>
                          <a:effectLst/>
                        </a:rPr>
                        <a:t>autodetect</a:t>
                      </a:r>
                      <a:endParaRPr kumimoji="0" lang="en-US" sz="1400" b="1" i="0" u="none" strike="noStrike" cap="none" normalizeH="0" baseline="0" smtClean="0">
                        <a:ln>
                          <a:noFill/>
                        </a:ln>
                        <a:solidFill>
                          <a:schemeClr val="tx1"/>
                        </a:solidFill>
                        <a:effectLst/>
                        <a:latin typeface="Cambria" pitchFamily="18" charset="0"/>
                        <a:cs typeface="Times New Roman" pitchFamily="18" charset="0"/>
                      </a:endParaRPr>
                    </a:p>
                  </a:txBody>
                  <a:tcPr marL="68580" marR="68580" marT="0" marB="0" horzOverflow="overflow"/>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u="none" strike="noStrike" cap="none" normalizeH="0" baseline="0" dirty="0" smtClean="0">
                          <a:ln>
                            <a:noFill/>
                          </a:ln>
                          <a:effectLst/>
                        </a:rPr>
                        <a:t>If a default constructor with no argument is found, the dependencies will be auto-wired by type. Otherwise, they will be auto-wired by constructor.</a:t>
                      </a:r>
                      <a:endParaRPr kumimoji="0" lang="en-US" sz="1400" b="1" i="0" u="none" strike="noStrike" cap="none" normalizeH="0" baseline="0" dirty="0" smtClean="0">
                        <a:ln>
                          <a:noFill/>
                        </a:ln>
                        <a:solidFill>
                          <a:schemeClr val="tx1"/>
                        </a:solidFill>
                        <a:effectLst/>
                        <a:latin typeface="Cambria" pitchFamily="18" charset="0"/>
                        <a:cs typeface="Times New Roman" pitchFamily="18" charset="0"/>
                      </a:endParaRPr>
                    </a:p>
                  </a:txBody>
                  <a:tcPr marL="68580" marR="68580" marT="0" marB="0" horzOverflow="overflow"/>
                </a:tc>
              </a:tr>
            </a:tbl>
          </a:graphicData>
        </a:graphic>
      </p:graphicFrame>
      <p:sp>
        <p:nvSpPr>
          <p:cNvPr id="6"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90</a:t>
            </a:fld>
            <a:endParaRPr lang="en-US" sz="1400" dirty="0"/>
          </a:p>
        </p:txBody>
      </p:sp>
    </p:spTree>
    <p:extLst>
      <p:ext uri="{BB962C8B-B14F-4D97-AF65-F5344CB8AC3E}">
        <p14:creationId xmlns:p14="http://schemas.microsoft.com/office/powerpoint/2010/main" val="10573826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nip and Round Single Corner Rectangle 9"/>
          <p:cNvSpPr/>
          <p:nvPr/>
        </p:nvSpPr>
        <p:spPr bwMode="auto">
          <a:xfrm>
            <a:off x="4572000" y="3581400"/>
            <a:ext cx="4191000" cy="1295400"/>
          </a:xfrm>
          <a:prstGeom prst="snipRoundRect">
            <a:avLst/>
          </a:prstGeom>
          <a:noFill/>
          <a:ln w="9525" cap="flat" cmpd="sng" algn="ctr">
            <a:noFill/>
            <a:prstDash val="solid"/>
            <a:round/>
            <a:headEnd type="none" w="med" len="med"/>
            <a:tailEnd type="none" w="med" len="med"/>
          </a:ln>
          <a:effectLst/>
        </p:spPr>
        <p:txBody>
          <a:bodyPr/>
          <a:lstStyle/>
          <a:p>
            <a:pPr>
              <a:defRPr/>
            </a:pPr>
            <a:endParaRPr lang="en-US">
              <a:latin typeface="Arial" charset="0"/>
            </a:endParaRPr>
          </a:p>
        </p:txBody>
      </p:sp>
      <p:sp>
        <p:nvSpPr>
          <p:cNvPr id="56323" name="Title 1"/>
          <p:cNvSpPr>
            <a:spLocks noGrp="1"/>
          </p:cNvSpPr>
          <p:nvPr>
            <p:ph type="title"/>
          </p:nvPr>
        </p:nvSpPr>
        <p:spPr/>
        <p:txBody>
          <a:bodyPr/>
          <a:lstStyle/>
          <a:p>
            <a:r>
              <a:rPr lang="en-US" smtClean="0"/>
              <a:t>Auto-Wiring by Type</a:t>
            </a:r>
          </a:p>
        </p:txBody>
      </p:sp>
      <p:sp>
        <p:nvSpPr>
          <p:cNvPr id="56324" name="Content Placeholder 2"/>
          <p:cNvSpPr>
            <a:spLocks noGrp="1"/>
          </p:cNvSpPr>
          <p:nvPr>
            <p:ph idx="1"/>
          </p:nvPr>
        </p:nvSpPr>
        <p:spPr>
          <a:xfrm>
            <a:off x="228600" y="1371600"/>
            <a:ext cx="8686800" cy="5105400"/>
          </a:xfrm>
        </p:spPr>
        <p:txBody>
          <a:bodyPr/>
          <a:lstStyle/>
          <a:p>
            <a:r>
              <a:rPr lang="en-US" dirty="0" smtClean="0"/>
              <a:t>You can set the </a:t>
            </a:r>
            <a:r>
              <a:rPr lang="en-US" dirty="0" err="1" smtClean="0"/>
              <a:t>autowire</a:t>
            </a:r>
            <a:r>
              <a:rPr lang="en-US" dirty="0" smtClean="0"/>
              <a:t> attribute of the </a:t>
            </a:r>
            <a:r>
              <a:rPr lang="en-US" dirty="0" err="1" smtClean="0"/>
              <a:t>sequenceGenerator</a:t>
            </a:r>
            <a:r>
              <a:rPr lang="en-US" dirty="0" smtClean="0"/>
              <a:t> bean to </a:t>
            </a:r>
            <a:r>
              <a:rPr lang="en-US" dirty="0" err="1" smtClean="0"/>
              <a:t>byType</a:t>
            </a:r>
            <a:r>
              <a:rPr lang="en-US" dirty="0" smtClean="0"/>
              <a:t> and leave the </a:t>
            </a:r>
            <a:r>
              <a:rPr lang="en-US" dirty="0" err="1" smtClean="0"/>
              <a:t>prefixGenerator</a:t>
            </a:r>
            <a:r>
              <a:rPr lang="en-US" dirty="0" smtClean="0"/>
              <a:t> property unset. </a:t>
            </a:r>
          </a:p>
          <a:p>
            <a:r>
              <a:rPr lang="en-US" dirty="0" smtClean="0"/>
              <a:t>Then, Spring will attempt to wire a bean whose type is compatible with </a:t>
            </a:r>
            <a:r>
              <a:rPr lang="en-US" dirty="0" err="1" smtClean="0"/>
              <a:t>PrefixGenerator</a:t>
            </a:r>
            <a:r>
              <a:rPr lang="en-US" dirty="0" smtClean="0"/>
              <a:t>. In this case, the </a:t>
            </a:r>
            <a:r>
              <a:rPr lang="en-US" dirty="0" err="1" smtClean="0"/>
              <a:t>datePrefixGenerator</a:t>
            </a:r>
            <a:r>
              <a:rPr lang="en-US" dirty="0" smtClean="0"/>
              <a:t> bean will be wired automatically.</a:t>
            </a:r>
          </a:p>
          <a:p>
            <a:pPr>
              <a:buFont typeface="Wingdings" pitchFamily="2" charset="2"/>
              <a:buNone/>
            </a:pPr>
            <a:endParaRPr lang="en-US" dirty="0" smtClean="0"/>
          </a:p>
        </p:txBody>
      </p:sp>
      <p:sp>
        <p:nvSpPr>
          <p:cNvPr id="5" name="Content Placeholder 2"/>
          <p:cNvSpPr txBox="1">
            <a:spLocks/>
          </p:cNvSpPr>
          <p:nvPr/>
        </p:nvSpPr>
        <p:spPr bwMode="gray">
          <a:xfrm>
            <a:off x="304800" y="3810000"/>
            <a:ext cx="4343400" cy="2590800"/>
          </a:xfrm>
          <a:prstGeom prst="rect">
            <a:avLst/>
          </a:prstGeom>
          <a:noFill/>
          <a:ln w="9525">
            <a:noFill/>
            <a:miter lim="800000"/>
            <a:headEnd/>
            <a:tailEnd/>
          </a:ln>
        </p:spPr>
        <p:txBody>
          <a:bodyPr/>
          <a:lstStyle/>
          <a:p>
            <a:pPr algn="l">
              <a:defRPr/>
            </a:pPr>
            <a:r>
              <a:rPr lang="en-US" sz="1400" dirty="0">
                <a:latin typeface="+mn-lt"/>
              </a:rPr>
              <a:t>&lt;beans ...&gt;</a:t>
            </a:r>
          </a:p>
          <a:p>
            <a:pPr algn="l">
              <a:defRPr/>
            </a:pPr>
            <a:r>
              <a:rPr lang="en-US" sz="1400" dirty="0">
                <a:latin typeface="+mn-lt"/>
              </a:rPr>
              <a:t>&lt;bean id="</a:t>
            </a:r>
            <a:r>
              <a:rPr lang="en-US" sz="1400" dirty="0" err="1">
                <a:latin typeface="+mn-lt"/>
              </a:rPr>
              <a:t>sequenceGenerator</a:t>
            </a:r>
            <a:r>
              <a:rPr lang="en-US" sz="1400" dirty="0">
                <a:latin typeface="+mn-lt"/>
              </a:rPr>
              <a:t>"</a:t>
            </a:r>
          </a:p>
          <a:p>
            <a:pPr algn="l">
              <a:defRPr/>
            </a:pPr>
            <a:r>
              <a:rPr lang="en-US" sz="1400" dirty="0">
                <a:latin typeface="+mn-lt"/>
              </a:rPr>
              <a:t>class="</a:t>
            </a:r>
            <a:r>
              <a:rPr lang="en-US" sz="1400" dirty="0" err="1">
                <a:latin typeface="+mn-lt"/>
              </a:rPr>
              <a:t>com.spring.ioc.basics.SequenceGenerator</a:t>
            </a:r>
            <a:r>
              <a:rPr lang="en-US" sz="1400" dirty="0">
                <a:latin typeface="+mn-lt"/>
              </a:rPr>
              <a:t>"</a:t>
            </a:r>
          </a:p>
          <a:p>
            <a:pPr algn="l">
              <a:defRPr/>
            </a:pPr>
            <a:r>
              <a:rPr lang="en-US" sz="1400" dirty="0" err="1">
                <a:latin typeface="+mn-lt"/>
              </a:rPr>
              <a:t>autowire</a:t>
            </a:r>
            <a:r>
              <a:rPr lang="en-US" sz="1400" dirty="0">
                <a:latin typeface="+mn-lt"/>
              </a:rPr>
              <a:t>="</a:t>
            </a:r>
            <a:r>
              <a:rPr lang="en-US" sz="1400" dirty="0" err="1">
                <a:latin typeface="+mn-lt"/>
              </a:rPr>
              <a:t>byType</a:t>
            </a:r>
            <a:r>
              <a:rPr lang="en-US" sz="1400" dirty="0">
                <a:latin typeface="+mn-lt"/>
              </a:rPr>
              <a:t>"&gt;</a:t>
            </a:r>
          </a:p>
          <a:p>
            <a:pPr algn="l">
              <a:defRPr/>
            </a:pPr>
            <a:r>
              <a:rPr lang="en-US" sz="1400" dirty="0">
                <a:latin typeface="+mn-lt"/>
              </a:rPr>
              <a:t>&lt;property name="initial" value="100000" /&gt;</a:t>
            </a:r>
          </a:p>
          <a:p>
            <a:pPr algn="l">
              <a:defRPr/>
            </a:pPr>
            <a:r>
              <a:rPr lang="en-US" sz="1400" dirty="0">
                <a:latin typeface="+mn-lt"/>
              </a:rPr>
              <a:t>&lt;property name="suffix" value="A" /&gt;</a:t>
            </a:r>
          </a:p>
          <a:p>
            <a:pPr algn="l">
              <a:defRPr/>
            </a:pPr>
            <a:r>
              <a:rPr lang="en-US" sz="1400" dirty="0">
                <a:latin typeface="+mn-lt"/>
              </a:rPr>
              <a:t>&lt;/bean&gt;</a:t>
            </a:r>
          </a:p>
          <a:p>
            <a:pPr algn="l">
              <a:defRPr/>
            </a:pPr>
            <a:r>
              <a:rPr lang="en-US" sz="1400" dirty="0">
                <a:latin typeface="+mn-lt"/>
              </a:rPr>
              <a:t>&lt;bean id="</a:t>
            </a:r>
            <a:r>
              <a:rPr lang="en-US" sz="1400" dirty="0" err="1">
                <a:latin typeface="+mn-lt"/>
              </a:rPr>
              <a:t>datePrefixGenerator</a:t>
            </a:r>
            <a:r>
              <a:rPr lang="en-US" sz="1400" dirty="0">
                <a:latin typeface="+mn-lt"/>
              </a:rPr>
              <a:t>"</a:t>
            </a:r>
          </a:p>
          <a:p>
            <a:pPr algn="l">
              <a:defRPr/>
            </a:pPr>
            <a:r>
              <a:rPr lang="en-US" sz="1400" dirty="0">
                <a:latin typeface="+mn-lt"/>
              </a:rPr>
              <a:t>class="</a:t>
            </a:r>
            <a:r>
              <a:rPr lang="en-US" sz="1400" dirty="0" err="1">
                <a:latin typeface="+mn-lt"/>
              </a:rPr>
              <a:t>com.spring.ioc.basics.DatePrefixGenerator</a:t>
            </a:r>
            <a:r>
              <a:rPr lang="en-US" sz="1400" dirty="0">
                <a:latin typeface="+mn-lt"/>
              </a:rPr>
              <a:t>"&gt;</a:t>
            </a:r>
          </a:p>
          <a:p>
            <a:pPr algn="l">
              <a:defRPr/>
            </a:pPr>
            <a:r>
              <a:rPr lang="en-US" sz="1400" dirty="0">
                <a:latin typeface="+mn-lt"/>
              </a:rPr>
              <a:t>&lt;property name="pattern" value="</a:t>
            </a:r>
            <a:r>
              <a:rPr lang="en-US" sz="1400" dirty="0" err="1">
                <a:latin typeface="+mn-lt"/>
              </a:rPr>
              <a:t>yyyyMMdd</a:t>
            </a:r>
            <a:r>
              <a:rPr lang="en-US" sz="1400" dirty="0">
                <a:latin typeface="+mn-lt"/>
              </a:rPr>
              <a:t>" /&gt;</a:t>
            </a:r>
          </a:p>
          <a:p>
            <a:pPr algn="l">
              <a:defRPr/>
            </a:pPr>
            <a:r>
              <a:rPr lang="en-US" sz="1400" dirty="0">
                <a:latin typeface="+mn-lt"/>
              </a:rPr>
              <a:t>&lt;/bean&gt;</a:t>
            </a:r>
          </a:p>
          <a:p>
            <a:pPr algn="l">
              <a:defRPr/>
            </a:pPr>
            <a:r>
              <a:rPr lang="en-US" sz="1400" dirty="0">
                <a:latin typeface="+mn-lt"/>
              </a:rPr>
              <a:t>&lt;/beans&gt;</a:t>
            </a:r>
          </a:p>
          <a:p>
            <a:pPr>
              <a:defRPr/>
            </a:pPr>
            <a:r>
              <a:rPr lang="en-US" sz="1400" dirty="0">
                <a:latin typeface="Arial" charset="0"/>
              </a:rPr>
              <a:t> </a:t>
            </a:r>
          </a:p>
          <a:p>
            <a:pPr marL="342900" indent="-342900" algn="l" eaLnBrk="0" hangingPunct="0">
              <a:spcBef>
                <a:spcPct val="20000"/>
              </a:spcBef>
              <a:buSzPct val="95000"/>
              <a:buFont typeface="Wingdings" pitchFamily="2" charset="2"/>
              <a:buNone/>
              <a:defRPr/>
            </a:pPr>
            <a:endParaRPr lang="en-US" sz="1200" b="0" kern="0" dirty="0">
              <a:latin typeface="+mn-lt"/>
            </a:endParaRPr>
          </a:p>
        </p:txBody>
      </p:sp>
      <p:sp>
        <p:nvSpPr>
          <p:cNvPr id="58375" name="Content Placeholder 2"/>
          <p:cNvSpPr txBox="1">
            <a:spLocks/>
          </p:cNvSpPr>
          <p:nvPr/>
        </p:nvSpPr>
        <p:spPr bwMode="gray">
          <a:xfrm>
            <a:off x="4876800" y="3886200"/>
            <a:ext cx="3962400" cy="1143000"/>
          </a:xfrm>
          <a:prstGeom prst="rect">
            <a:avLst/>
          </a:prstGeom>
          <a:noFill/>
          <a:ln w="9525">
            <a:noFill/>
            <a:miter lim="800000"/>
            <a:headEnd/>
            <a:tailEnd/>
          </a:ln>
        </p:spPr>
        <p:txBody>
          <a:bodyPr/>
          <a:lstStyle/>
          <a:p>
            <a:pPr algn="l">
              <a:defRPr/>
            </a:pPr>
            <a:r>
              <a:rPr lang="en-US" sz="1600" dirty="0">
                <a:latin typeface="+mn-lt"/>
              </a:rPr>
              <a:t>Spring will throw an </a:t>
            </a:r>
            <a:r>
              <a:rPr lang="en-US" sz="1600" dirty="0" err="1">
                <a:latin typeface="+mn-lt"/>
              </a:rPr>
              <a:t>UnsatisfiedDependencyException</a:t>
            </a:r>
            <a:r>
              <a:rPr lang="en-US" sz="1600" dirty="0">
                <a:latin typeface="+mn-lt"/>
              </a:rPr>
              <a:t> if more than one bean is found for </a:t>
            </a:r>
            <a:r>
              <a:rPr lang="en-US" sz="1600" dirty="0" err="1">
                <a:latin typeface="+mn-lt"/>
              </a:rPr>
              <a:t>autowiring</a:t>
            </a:r>
            <a:r>
              <a:rPr lang="en-US" sz="1600" dirty="0">
                <a:latin typeface="+mn-lt"/>
              </a:rPr>
              <a:t>.</a:t>
            </a:r>
          </a:p>
        </p:txBody>
      </p:sp>
      <p:pic>
        <p:nvPicPr>
          <p:cNvPr id="56328" name="Picture 4" descr="C:\Documents and Settings\161646\Desktop\images and icons\throw.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4760912"/>
            <a:ext cx="12954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
          <p:cNvPicPr>
            <a:picLocks noChangeAspect="1" noChangeArrowheads="1"/>
          </p:cNvPicPr>
          <p:nvPr/>
        </p:nvPicPr>
        <p:blipFill>
          <a:blip r:embed="rId4"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11"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91</a:t>
            </a:fld>
            <a:endParaRPr lang="en-US" sz="1400" dirty="0"/>
          </a:p>
        </p:txBody>
      </p:sp>
    </p:spTree>
    <p:extLst>
      <p:ext uri="{BB962C8B-B14F-4D97-AF65-F5344CB8AC3E}">
        <p14:creationId xmlns:p14="http://schemas.microsoft.com/office/powerpoint/2010/main" val="32827127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1" name="Picture 2" descr="C:\Documents and Settings\161646\Desktop\images and icons\worry.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5486400"/>
            <a:ext cx="124936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7"/>
          <p:cNvSpPr/>
          <p:nvPr/>
        </p:nvSpPr>
        <p:spPr bwMode="auto">
          <a:xfrm>
            <a:off x="4953000" y="4038600"/>
            <a:ext cx="4191000" cy="1600200"/>
          </a:xfrm>
          <a:prstGeom prst="cloudCallou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ndParaRPr>
          </a:p>
        </p:txBody>
      </p:sp>
      <p:sp>
        <p:nvSpPr>
          <p:cNvPr id="57347" name="Title 1"/>
          <p:cNvSpPr>
            <a:spLocks noGrp="1"/>
          </p:cNvSpPr>
          <p:nvPr>
            <p:ph type="title"/>
          </p:nvPr>
        </p:nvSpPr>
        <p:spPr/>
        <p:txBody>
          <a:bodyPr/>
          <a:lstStyle/>
          <a:p>
            <a:r>
              <a:rPr lang="en-US" smtClean="0"/>
              <a:t>Auto-Wiring by Name</a:t>
            </a:r>
          </a:p>
        </p:txBody>
      </p:sp>
      <p:sp>
        <p:nvSpPr>
          <p:cNvPr id="57348" name="Content Placeholder 2"/>
          <p:cNvSpPr>
            <a:spLocks noGrp="1"/>
          </p:cNvSpPr>
          <p:nvPr>
            <p:ph idx="1"/>
          </p:nvPr>
        </p:nvSpPr>
        <p:spPr>
          <a:xfrm>
            <a:off x="152400" y="1398587"/>
            <a:ext cx="8686800" cy="2590800"/>
          </a:xfrm>
        </p:spPr>
        <p:txBody>
          <a:bodyPr/>
          <a:lstStyle/>
          <a:p>
            <a:pPr>
              <a:spcBef>
                <a:spcPts val="0"/>
              </a:spcBef>
            </a:pPr>
            <a:r>
              <a:rPr lang="en-US" dirty="0" smtClean="0"/>
              <a:t>Another mode of auto-wiring is </a:t>
            </a:r>
            <a:r>
              <a:rPr lang="en-US" dirty="0" smtClean="0">
                <a:solidFill>
                  <a:srgbClr val="002060"/>
                </a:solidFill>
              </a:rPr>
              <a:t>by Name</a:t>
            </a:r>
            <a:r>
              <a:rPr lang="en-US" dirty="0" smtClean="0"/>
              <a:t>, which can sometimes resolve the problems of auto-wiring by type.</a:t>
            </a:r>
          </a:p>
          <a:p>
            <a:pPr>
              <a:spcBef>
                <a:spcPts val="0"/>
              </a:spcBef>
            </a:pPr>
            <a:r>
              <a:rPr lang="en-US" dirty="0" smtClean="0"/>
              <a:t> It works very similarly to by Type, but in this case, Spring will attempt to wire a bean whose class name is the same as the property name, rather than with the compatible type. </a:t>
            </a:r>
          </a:p>
          <a:p>
            <a:pPr>
              <a:spcBef>
                <a:spcPts val="0"/>
              </a:spcBef>
            </a:pPr>
            <a:r>
              <a:rPr lang="en-US" dirty="0" smtClean="0"/>
              <a:t>As the bean name is unique within a container, auto-wiring by name will not cause ambiguity.</a:t>
            </a:r>
          </a:p>
          <a:p>
            <a:pPr>
              <a:spcBef>
                <a:spcPts val="0"/>
              </a:spcBef>
            </a:pPr>
            <a:endParaRPr lang="en-US" dirty="0" smtClean="0"/>
          </a:p>
        </p:txBody>
      </p:sp>
      <p:sp>
        <p:nvSpPr>
          <p:cNvPr id="5" name="Content Placeholder 2"/>
          <p:cNvSpPr txBox="1">
            <a:spLocks/>
          </p:cNvSpPr>
          <p:nvPr/>
        </p:nvSpPr>
        <p:spPr bwMode="gray">
          <a:xfrm>
            <a:off x="609600" y="4267200"/>
            <a:ext cx="4495800" cy="2590800"/>
          </a:xfrm>
          <a:prstGeom prst="rect">
            <a:avLst/>
          </a:prstGeom>
          <a:noFill/>
          <a:ln w="9525">
            <a:noFill/>
            <a:miter lim="800000"/>
            <a:headEnd/>
            <a:tailEnd/>
          </a:ln>
        </p:spPr>
        <p:txBody>
          <a:bodyPr/>
          <a:lstStyle/>
          <a:p>
            <a:pPr algn="l">
              <a:defRPr/>
            </a:pPr>
            <a:r>
              <a:rPr lang="en-US" sz="1400" dirty="0">
                <a:latin typeface="+mn-lt"/>
              </a:rPr>
              <a:t>&lt;bean id="</a:t>
            </a:r>
            <a:r>
              <a:rPr lang="en-US" sz="1400" dirty="0" err="1">
                <a:latin typeface="+mn-lt"/>
              </a:rPr>
              <a:t>sequenceGenerator</a:t>
            </a:r>
            <a:r>
              <a:rPr lang="en-US" sz="1400" dirty="0">
                <a:latin typeface="+mn-lt"/>
              </a:rPr>
              <a:t>"</a:t>
            </a:r>
          </a:p>
          <a:p>
            <a:pPr algn="l">
              <a:defRPr/>
            </a:pPr>
            <a:r>
              <a:rPr lang="en-US" sz="1400" dirty="0">
                <a:latin typeface="+mn-lt"/>
              </a:rPr>
              <a:t>class="</a:t>
            </a:r>
            <a:r>
              <a:rPr lang="en-US" sz="1400" dirty="0" err="1">
                <a:latin typeface="+mn-lt"/>
              </a:rPr>
              <a:t>com.spring.ioc.basics.SequenceGenerator</a:t>
            </a:r>
            <a:r>
              <a:rPr lang="en-US" sz="1400" dirty="0">
                <a:latin typeface="+mn-lt"/>
              </a:rPr>
              <a:t>"</a:t>
            </a:r>
          </a:p>
          <a:p>
            <a:pPr algn="l">
              <a:defRPr/>
            </a:pPr>
            <a:r>
              <a:rPr lang="en-US" sz="1400" dirty="0" err="1">
                <a:latin typeface="+mn-lt"/>
              </a:rPr>
              <a:t>autowire</a:t>
            </a:r>
            <a:r>
              <a:rPr lang="en-US" sz="1400" dirty="0">
                <a:latin typeface="+mn-lt"/>
              </a:rPr>
              <a:t>="</a:t>
            </a:r>
            <a:r>
              <a:rPr lang="en-US" sz="1400" dirty="0" err="1">
                <a:latin typeface="+mn-lt"/>
              </a:rPr>
              <a:t>byName</a:t>
            </a:r>
            <a:r>
              <a:rPr lang="en-US" sz="1400" dirty="0">
                <a:latin typeface="+mn-lt"/>
              </a:rPr>
              <a:t>"&gt;</a:t>
            </a:r>
          </a:p>
          <a:p>
            <a:pPr algn="l">
              <a:defRPr/>
            </a:pPr>
            <a:r>
              <a:rPr lang="en-US" sz="1400" dirty="0">
                <a:latin typeface="+mn-lt"/>
              </a:rPr>
              <a:t>&lt;property name="initial" value="100000" /&gt;</a:t>
            </a:r>
          </a:p>
          <a:p>
            <a:pPr algn="l">
              <a:defRPr/>
            </a:pPr>
            <a:r>
              <a:rPr lang="en-US" sz="1400" dirty="0">
                <a:latin typeface="+mn-lt"/>
              </a:rPr>
              <a:t>&lt;property name="suffix" value="A" /&gt;</a:t>
            </a:r>
          </a:p>
          <a:p>
            <a:pPr algn="l">
              <a:defRPr/>
            </a:pPr>
            <a:r>
              <a:rPr lang="en-US" sz="1400" dirty="0">
                <a:latin typeface="+mn-lt"/>
              </a:rPr>
              <a:t>&lt;/bean&gt;</a:t>
            </a:r>
          </a:p>
          <a:p>
            <a:pPr algn="l">
              <a:defRPr/>
            </a:pPr>
            <a:r>
              <a:rPr lang="en-US" sz="1400" dirty="0">
                <a:latin typeface="+mn-lt"/>
              </a:rPr>
              <a:t>&lt;bean id="</a:t>
            </a:r>
            <a:r>
              <a:rPr lang="en-US" sz="1400" dirty="0" err="1">
                <a:latin typeface="+mn-lt"/>
              </a:rPr>
              <a:t>prefixGenerator</a:t>
            </a:r>
            <a:r>
              <a:rPr lang="en-US" sz="1400" dirty="0">
                <a:latin typeface="+mn-lt"/>
              </a:rPr>
              <a:t>"</a:t>
            </a:r>
          </a:p>
          <a:p>
            <a:pPr algn="l">
              <a:defRPr/>
            </a:pPr>
            <a:r>
              <a:rPr lang="en-US" sz="1400" dirty="0">
                <a:latin typeface="+mn-lt"/>
              </a:rPr>
              <a:t>class="</a:t>
            </a:r>
            <a:r>
              <a:rPr lang="en-US" sz="1400" dirty="0" err="1">
                <a:latin typeface="+mn-lt"/>
              </a:rPr>
              <a:t>com.spring.ioc.basics.DatePrefixGenerator</a:t>
            </a:r>
            <a:r>
              <a:rPr lang="en-US" sz="1400" dirty="0">
                <a:latin typeface="+mn-lt"/>
              </a:rPr>
              <a:t>"&gt;</a:t>
            </a:r>
          </a:p>
          <a:p>
            <a:pPr algn="l">
              <a:defRPr/>
            </a:pPr>
            <a:r>
              <a:rPr lang="en-US" sz="1400" dirty="0">
                <a:latin typeface="+mn-lt"/>
              </a:rPr>
              <a:t>&lt;property name="pattern" value="</a:t>
            </a:r>
            <a:r>
              <a:rPr lang="en-US" sz="1400" dirty="0" err="1">
                <a:latin typeface="+mn-lt"/>
              </a:rPr>
              <a:t>yyyyMMdd</a:t>
            </a:r>
            <a:r>
              <a:rPr lang="en-US" sz="1400" dirty="0">
                <a:latin typeface="+mn-lt"/>
              </a:rPr>
              <a:t>" /&gt;</a:t>
            </a:r>
          </a:p>
          <a:p>
            <a:pPr algn="l">
              <a:defRPr/>
            </a:pPr>
            <a:r>
              <a:rPr lang="en-US" sz="1400" dirty="0">
                <a:latin typeface="+mn-lt"/>
              </a:rPr>
              <a:t>&lt;/bean&gt;…</a:t>
            </a:r>
          </a:p>
          <a:p>
            <a:pPr marL="342900" indent="-342900" algn="l" eaLnBrk="0" hangingPunct="0">
              <a:spcBef>
                <a:spcPct val="20000"/>
              </a:spcBef>
              <a:buSzPct val="95000"/>
              <a:buFont typeface="Wingdings" pitchFamily="2" charset="2"/>
              <a:buChar char="v"/>
              <a:defRPr/>
            </a:pPr>
            <a:endParaRPr lang="en-US" sz="2400" b="0" kern="0" dirty="0">
              <a:latin typeface="+mn-lt"/>
            </a:endParaRPr>
          </a:p>
        </p:txBody>
      </p:sp>
      <p:sp>
        <p:nvSpPr>
          <p:cNvPr id="59400" name="TextBox 6"/>
          <p:cNvSpPr txBox="1">
            <a:spLocks noChangeArrowheads="1"/>
          </p:cNvSpPr>
          <p:nvPr/>
        </p:nvSpPr>
        <p:spPr bwMode="auto">
          <a:xfrm>
            <a:off x="5562600" y="4419600"/>
            <a:ext cx="3505200" cy="830263"/>
          </a:xfrm>
          <a:prstGeom prst="rect">
            <a:avLst/>
          </a:prstGeom>
          <a:noFill/>
          <a:ln w="9525">
            <a:noFill/>
            <a:miter lim="800000"/>
            <a:headEnd/>
            <a:tailEnd/>
          </a:ln>
        </p:spPr>
        <p:txBody>
          <a:bodyPr>
            <a:spAutoFit/>
          </a:bodyPr>
          <a:lstStyle/>
          <a:p>
            <a:pPr algn="l">
              <a:defRPr/>
            </a:pPr>
            <a:r>
              <a:rPr lang="en-US" sz="1600" dirty="0">
                <a:latin typeface="+mn-lt"/>
              </a:rPr>
              <a:t>Sometimes, it’s not possible for you to make the name of the target bean the same as your property.</a:t>
            </a:r>
          </a:p>
        </p:txBody>
      </p:sp>
      <p:pic>
        <p:nvPicPr>
          <p:cNvPr id="9" name="Picture 17"/>
          <p:cNvPicPr>
            <a:picLocks noChangeAspect="1" noChangeArrowheads="1"/>
          </p:cNvPicPr>
          <p:nvPr/>
        </p:nvPicPr>
        <p:blipFill>
          <a:blip r:embed="rId4"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10"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92</a:t>
            </a:fld>
            <a:endParaRPr lang="en-US" sz="1400" dirty="0"/>
          </a:p>
        </p:txBody>
      </p:sp>
    </p:spTree>
    <p:extLst>
      <p:ext uri="{BB962C8B-B14F-4D97-AF65-F5344CB8AC3E}">
        <p14:creationId xmlns:p14="http://schemas.microsoft.com/office/powerpoint/2010/main" val="7848473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Auto-Wiring by Constructor</a:t>
            </a:r>
          </a:p>
        </p:txBody>
      </p:sp>
      <p:sp>
        <p:nvSpPr>
          <p:cNvPr id="58371" name="Content Placeholder 2"/>
          <p:cNvSpPr>
            <a:spLocks noGrp="1"/>
          </p:cNvSpPr>
          <p:nvPr>
            <p:ph idx="1"/>
          </p:nvPr>
        </p:nvSpPr>
        <p:spPr>
          <a:xfrm>
            <a:off x="228600" y="1447800"/>
            <a:ext cx="8686800" cy="4946650"/>
          </a:xfrm>
        </p:spPr>
        <p:txBody>
          <a:bodyPr/>
          <a:lstStyle/>
          <a:p>
            <a:pPr>
              <a:buFont typeface="Arial" pitchFamily="34" charset="0"/>
              <a:buChar char="•"/>
            </a:pPr>
            <a:r>
              <a:rPr smtClean="0"/>
              <a:t>The auto-wiring mode constructor works like by Type, but it is rather more complicated. </a:t>
            </a:r>
          </a:p>
          <a:p>
            <a:pPr>
              <a:buFont typeface="Arial" pitchFamily="34" charset="0"/>
              <a:buChar char="•"/>
            </a:pPr>
            <a:r>
              <a:rPr smtClean="0"/>
              <a:t>For a bean with a single constructor, Spring will attempt to wire a bean with a compatible type for each constructor argument. </a:t>
            </a:r>
          </a:p>
          <a:p>
            <a:pPr>
              <a:buFont typeface="Arial" pitchFamily="34" charset="0"/>
              <a:buChar char="•"/>
            </a:pPr>
            <a:r>
              <a:rPr smtClean="0"/>
              <a:t>But for a bean with multiple constructors, the process is more complicated. Spring will first attempt to find a bean with a compatible type for each argument of each constructor. </a:t>
            </a:r>
          </a:p>
          <a:p>
            <a:pPr>
              <a:buFont typeface="Arial" pitchFamily="34" charset="0"/>
              <a:buChar char="•"/>
            </a:pPr>
            <a:r>
              <a:rPr smtClean="0"/>
              <a:t>Then, it will pick the constructor with the most matching arguments.</a:t>
            </a:r>
          </a:p>
          <a:p>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93</a:t>
            </a:fld>
            <a:endParaRPr lang="en-US" sz="1400" dirty="0"/>
          </a:p>
        </p:txBody>
      </p:sp>
    </p:spTree>
    <p:extLst>
      <p:ext uri="{BB962C8B-B14F-4D97-AF65-F5344CB8AC3E}">
        <p14:creationId xmlns:p14="http://schemas.microsoft.com/office/powerpoint/2010/main" val="24398068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Auto-Wiring by Constructor(Contd.)</a:t>
            </a:r>
            <a:endParaRPr lang="en-US" dirty="0"/>
          </a:p>
        </p:txBody>
      </p:sp>
      <p:sp>
        <p:nvSpPr>
          <p:cNvPr id="59395" name="Content Placeholder 2"/>
          <p:cNvSpPr>
            <a:spLocks noGrp="1"/>
          </p:cNvSpPr>
          <p:nvPr>
            <p:ph idx="1"/>
          </p:nvPr>
        </p:nvSpPr>
        <p:spPr>
          <a:xfrm>
            <a:off x="228600" y="1447800"/>
            <a:ext cx="8686800" cy="4946650"/>
          </a:xfrm>
        </p:spPr>
        <p:txBody>
          <a:bodyPr/>
          <a:lstStyle/>
          <a:p>
            <a:r>
              <a:rPr lang="en-US" dirty="0" smtClean="0"/>
              <a:t>However, multiple constructors in a class may cause ambiguity in constructor argument matching.</a:t>
            </a:r>
          </a:p>
          <a:p>
            <a:r>
              <a:rPr lang="en-US" dirty="0" smtClean="0"/>
              <a:t> The situation may be further complicated if you ask Spring to determine a constructor for you. So, if you use this auto-wiring mode, take great care to avoid ambiguity.</a:t>
            </a:r>
          </a:p>
          <a:p>
            <a:pPr>
              <a:buFont typeface="Wingdings" pitchFamily="2" charset="2"/>
              <a:buNone/>
            </a:pPr>
            <a:endParaRPr lang="en-US" dirty="0" smtClean="0"/>
          </a:p>
        </p:txBody>
      </p:sp>
      <p:pic>
        <p:nvPicPr>
          <p:cNvPr id="59397" name="Picture 2" descr="C:\Documents and Settings\161646\Desktop\images and icons\confusion.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581400"/>
            <a:ext cx="18669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94</a:t>
            </a:fld>
            <a:endParaRPr lang="en-US" sz="1400" dirty="0"/>
          </a:p>
        </p:txBody>
      </p:sp>
    </p:spTree>
    <p:extLst>
      <p:ext uri="{BB962C8B-B14F-4D97-AF65-F5344CB8AC3E}">
        <p14:creationId xmlns:p14="http://schemas.microsoft.com/office/powerpoint/2010/main" val="268725080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447800" y="533400"/>
            <a:ext cx="6858000" cy="533400"/>
          </a:xfrm>
        </p:spPr>
        <p:txBody>
          <a:bodyPr/>
          <a:lstStyle/>
          <a:p>
            <a:r>
              <a:rPr lang="en-US" smtClean="0"/>
              <a:t>Auto-Wiring by Auto-Detection</a:t>
            </a:r>
            <a:br>
              <a:rPr lang="en-US" smtClean="0"/>
            </a:br>
            <a:endParaRPr lang="en-US" smtClean="0"/>
          </a:p>
        </p:txBody>
      </p:sp>
      <p:sp>
        <p:nvSpPr>
          <p:cNvPr id="60419" name="Content Placeholder 2"/>
          <p:cNvSpPr>
            <a:spLocks noGrp="1"/>
          </p:cNvSpPr>
          <p:nvPr>
            <p:ph idx="1"/>
          </p:nvPr>
        </p:nvSpPr>
        <p:spPr>
          <a:xfrm>
            <a:off x="228600" y="1447800"/>
            <a:ext cx="8686800" cy="4946650"/>
          </a:xfrm>
        </p:spPr>
        <p:txBody>
          <a:bodyPr/>
          <a:lstStyle/>
          <a:p>
            <a:r>
              <a:rPr lang="en-US" dirty="0" smtClean="0"/>
              <a:t>The auto-wiring mode </a:t>
            </a:r>
            <a:r>
              <a:rPr lang="en-US" dirty="0" err="1" smtClean="0"/>
              <a:t>autodetect</a:t>
            </a:r>
            <a:r>
              <a:rPr lang="en-US" dirty="0" smtClean="0"/>
              <a:t> asks Spring to decide the auto-wiring mode between </a:t>
            </a:r>
            <a:r>
              <a:rPr lang="en-US" dirty="0" err="1" smtClean="0"/>
              <a:t>byType</a:t>
            </a:r>
            <a:r>
              <a:rPr lang="en-US" dirty="0" smtClean="0"/>
              <a:t> and constructor. </a:t>
            </a:r>
          </a:p>
          <a:p>
            <a:r>
              <a:rPr lang="en-US" dirty="0" smtClean="0"/>
              <a:t>If at least a default constructor with no argument is found for that bean, </a:t>
            </a:r>
            <a:r>
              <a:rPr lang="en-US" dirty="0" err="1" smtClean="0"/>
              <a:t>byType</a:t>
            </a:r>
            <a:r>
              <a:rPr lang="en-US" dirty="0" smtClean="0"/>
              <a:t> will be chosen. </a:t>
            </a:r>
          </a:p>
          <a:p>
            <a:r>
              <a:rPr lang="en-US" dirty="0" smtClean="0"/>
              <a:t>Otherwise, constructor will be chosen. </a:t>
            </a:r>
            <a:r>
              <a:rPr lang="en-US" dirty="0" smtClean="0">
                <a:solidFill>
                  <a:srgbClr val="002060"/>
                </a:solidFill>
              </a:rPr>
              <a:t>Since</a:t>
            </a:r>
            <a:r>
              <a:rPr lang="en-US" dirty="0" smtClean="0"/>
              <a:t> the </a:t>
            </a:r>
            <a:r>
              <a:rPr lang="en-US" dirty="0" err="1" smtClean="0"/>
              <a:t>SequenceGenerator</a:t>
            </a:r>
            <a:r>
              <a:rPr lang="en-US" dirty="0" smtClean="0"/>
              <a:t> class has a default constructor defined, </a:t>
            </a:r>
            <a:r>
              <a:rPr lang="en-US" dirty="0" err="1" smtClean="0"/>
              <a:t>byType</a:t>
            </a:r>
            <a:r>
              <a:rPr lang="en-US" dirty="0" smtClean="0"/>
              <a:t> will be chosen. </a:t>
            </a:r>
          </a:p>
          <a:p>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95</a:t>
            </a:fld>
            <a:endParaRPr lang="en-US" sz="1400" dirty="0"/>
          </a:p>
        </p:txBody>
      </p:sp>
    </p:spTree>
    <p:extLst>
      <p:ext uri="{BB962C8B-B14F-4D97-AF65-F5344CB8AC3E}">
        <p14:creationId xmlns:p14="http://schemas.microsoft.com/office/powerpoint/2010/main" val="2968888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err="1" smtClean="0"/>
              <a:t>Auto-wiring:Annotation-Based</a:t>
            </a:r>
            <a:endParaRPr lang="en-US" dirty="0" smtClean="0"/>
          </a:p>
        </p:txBody>
      </p:sp>
      <p:sp>
        <p:nvSpPr>
          <p:cNvPr id="61443" name="Content Placeholder 2"/>
          <p:cNvSpPr>
            <a:spLocks noGrp="1"/>
          </p:cNvSpPr>
          <p:nvPr>
            <p:ph idx="1"/>
          </p:nvPr>
        </p:nvSpPr>
        <p:spPr>
          <a:xfrm>
            <a:off x="228600" y="1447800"/>
            <a:ext cx="8686800" cy="4946650"/>
          </a:xfrm>
        </p:spPr>
        <p:txBody>
          <a:bodyPr/>
          <a:lstStyle/>
          <a:p>
            <a:r>
              <a:rPr lang="en-US" dirty="0" smtClean="0"/>
              <a:t>You can auto-wire a particular property by annotating a setter method, a constructor, a field, or even an arbitrary method with the </a:t>
            </a:r>
            <a:r>
              <a:rPr lang="en-US" b="1" dirty="0" smtClean="0"/>
              <a:t>@</a:t>
            </a:r>
            <a:r>
              <a:rPr lang="en-US" b="1" dirty="0" err="1" smtClean="0"/>
              <a:t>Autowired</a:t>
            </a:r>
            <a:r>
              <a:rPr lang="en-US" b="1" dirty="0" smtClean="0"/>
              <a:t> </a:t>
            </a:r>
            <a:r>
              <a:rPr lang="en-US" dirty="0" smtClean="0"/>
              <a:t>annotation or the </a:t>
            </a:r>
            <a:r>
              <a:rPr lang="en-US" b="1" dirty="0" smtClean="0"/>
              <a:t>@Resource </a:t>
            </a:r>
            <a:r>
              <a:rPr lang="en-US" dirty="0" smtClean="0"/>
              <a:t>annotation defined in JSR-2</a:t>
            </a:r>
          </a:p>
          <a:p>
            <a:r>
              <a:rPr lang="en-US" dirty="0" smtClean="0"/>
              <a:t>To ask Spring, to auto-wire the bean properties with @</a:t>
            </a:r>
            <a:r>
              <a:rPr lang="en-US" dirty="0" err="1" smtClean="0"/>
              <a:t>Autowired</a:t>
            </a:r>
            <a:r>
              <a:rPr lang="en-US" dirty="0" smtClean="0"/>
              <a:t> or @Resource, you need to have </a:t>
            </a:r>
            <a:r>
              <a:rPr lang="en-US" b="1" dirty="0" smtClean="0"/>
              <a:t>&lt;</a:t>
            </a:r>
            <a:r>
              <a:rPr lang="en-US" b="1" dirty="0" err="1" smtClean="0"/>
              <a:t>context:annotation-config</a:t>
            </a:r>
            <a:r>
              <a:rPr lang="en-US" b="1" dirty="0" smtClean="0"/>
              <a:t> /&gt; </a:t>
            </a:r>
            <a:r>
              <a:rPr lang="en-US" dirty="0" smtClean="0"/>
              <a:t>in the configuration file.</a:t>
            </a:r>
          </a:p>
          <a:p>
            <a:pPr>
              <a:buFont typeface="Wingdings" pitchFamily="2" charset="2"/>
              <a:buNone/>
            </a:pPr>
            <a:endParaRPr lang="en-US" dirty="0" smtClean="0"/>
          </a:p>
        </p:txBody>
      </p:sp>
      <p:sp>
        <p:nvSpPr>
          <p:cNvPr id="5"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96</a:t>
            </a:fld>
            <a:endParaRPr lang="en-US" sz="1400" dirty="0"/>
          </a:p>
        </p:txBody>
      </p:sp>
    </p:spTree>
    <p:extLst>
      <p:ext uri="{BB962C8B-B14F-4D97-AF65-F5344CB8AC3E}">
        <p14:creationId xmlns:p14="http://schemas.microsoft.com/office/powerpoint/2010/main" val="20595865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@Autowired annotation </a:t>
            </a:r>
          </a:p>
        </p:txBody>
      </p:sp>
      <p:sp>
        <p:nvSpPr>
          <p:cNvPr id="62467" name="Content Placeholder 2"/>
          <p:cNvSpPr>
            <a:spLocks noGrp="1"/>
          </p:cNvSpPr>
          <p:nvPr>
            <p:ph idx="1"/>
          </p:nvPr>
        </p:nvSpPr>
        <p:spPr>
          <a:xfrm>
            <a:off x="228600" y="1371600"/>
            <a:ext cx="8686800" cy="2590800"/>
          </a:xfrm>
        </p:spPr>
        <p:txBody>
          <a:bodyPr/>
          <a:lstStyle/>
          <a:p>
            <a:r>
              <a:rPr lang="en-US" dirty="0" smtClean="0"/>
              <a:t>The @</a:t>
            </a:r>
            <a:r>
              <a:rPr lang="en-US" dirty="0" err="1" smtClean="0"/>
              <a:t>Autowired</a:t>
            </a:r>
            <a:r>
              <a:rPr lang="en-US" dirty="0" smtClean="0"/>
              <a:t> annotation can be applied to a particular property for Spring to auto-wire it. </a:t>
            </a:r>
          </a:p>
          <a:p>
            <a:r>
              <a:rPr lang="en-US" dirty="0" smtClean="0"/>
              <a:t>As an example, you can annotate the setter method of the </a:t>
            </a:r>
            <a:r>
              <a:rPr lang="en-US" dirty="0" err="1" smtClean="0"/>
              <a:t>prefixGenerator</a:t>
            </a:r>
            <a:r>
              <a:rPr lang="en-US" dirty="0" smtClean="0"/>
              <a:t> property with @</a:t>
            </a:r>
            <a:r>
              <a:rPr lang="en-US" dirty="0" err="1" smtClean="0"/>
              <a:t>Autowired</a:t>
            </a:r>
            <a:r>
              <a:rPr lang="en-US" dirty="0" smtClean="0"/>
              <a:t>.</a:t>
            </a:r>
          </a:p>
          <a:p>
            <a:r>
              <a:rPr lang="en-US" dirty="0" smtClean="0"/>
              <a:t>Then, Spring will attempt to wire a bean whose type is compatible with </a:t>
            </a:r>
            <a:r>
              <a:rPr lang="en-US" dirty="0" err="1" smtClean="0"/>
              <a:t>PrefixGenerator</a:t>
            </a:r>
            <a:r>
              <a:rPr lang="en-US" dirty="0" smtClean="0"/>
              <a:t>.</a:t>
            </a:r>
          </a:p>
          <a:p>
            <a:pPr>
              <a:buFont typeface="Wingdings" pitchFamily="2" charset="2"/>
              <a:buNone/>
            </a:pPr>
            <a:endParaRPr lang="en-US" dirty="0" smtClean="0"/>
          </a:p>
        </p:txBody>
      </p:sp>
      <p:sp>
        <p:nvSpPr>
          <p:cNvPr id="5" name="Content Placeholder 2"/>
          <p:cNvSpPr txBox="1">
            <a:spLocks/>
          </p:cNvSpPr>
          <p:nvPr/>
        </p:nvSpPr>
        <p:spPr bwMode="gray">
          <a:xfrm>
            <a:off x="457200" y="4038600"/>
            <a:ext cx="5867400" cy="2209800"/>
          </a:xfrm>
          <a:prstGeom prst="rect">
            <a:avLst/>
          </a:prstGeom>
          <a:noFill/>
          <a:ln w="9525">
            <a:noFill/>
            <a:miter lim="800000"/>
            <a:headEnd/>
            <a:tailEnd/>
          </a:ln>
        </p:spPr>
        <p:txBody>
          <a:bodyPr/>
          <a:lstStyle/>
          <a:p>
            <a:pPr algn="l">
              <a:defRPr/>
            </a:pPr>
            <a:r>
              <a:rPr lang="en-US" sz="1400" dirty="0">
                <a:latin typeface="+mn-lt"/>
              </a:rPr>
              <a:t>import </a:t>
            </a:r>
            <a:r>
              <a:rPr lang="en-US" sz="1400" dirty="0" err="1">
                <a:latin typeface="+mn-lt"/>
              </a:rPr>
              <a:t>org.springframework.beans.factory.annotation.Autowired</a:t>
            </a:r>
            <a:r>
              <a:rPr lang="en-US" sz="1400" dirty="0">
                <a:latin typeface="+mn-lt"/>
              </a:rPr>
              <a:t>;</a:t>
            </a:r>
          </a:p>
          <a:p>
            <a:pPr algn="l">
              <a:defRPr/>
            </a:pPr>
            <a:r>
              <a:rPr lang="en-US" sz="1400" dirty="0">
                <a:latin typeface="+mn-lt"/>
              </a:rPr>
              <a:t>public class </a:t>
            </a:r>
            <a:r>
              <a:rPr lang="en-US" sz="1400" dirty="0" err="1">
                <a:latin typeface="+mn-lt"/>
              </a:rPr>
              <a:t>SequenceGenerator</a:t>
            </a:r>
            <a:r>
              <a:rPr lang="en-US" sz="1400" dirty="0">
                <a:latin typeface="+mn-lt"/>
              </a:rPr>
              <a:t> {</a:t>
            </a:r>
          </a:p>
          <a:p>
            <a:pPr algn="l">
              <a:defRPr/>
            </a:pPr>
            <a:r>
              <a:rPr lang="en-US" sz="1400" dirty="0">
                <a:latin typeface="+mn-lt"/>
              </a:rPr>
              <a:t>...</a:t>
            </a:r>
          </a:p>
          <a:p>
            <a:pPr algn="l">
              <a:defRPr/>
            </a:pPr>
            <a:r>
              <a:rPr lang="en-US" sz="1400" dirty="0">
                <a:latin typeface="+mn-lt"/>
              </a:rPr>
              <a:t>@</a:t>
            </a:r>
            <a:r>
              <a:rPr lang="en-US" sz="1400" dirty="0" err="1">
                <a:latin typeface="+mn-lt"/>
              </a:rPr>
              <a:t>Autowired</a:t>
            </a:r>
            <a:r>
              <a:rPr lang="en-US" sz="1400" dirty="0">
                <a:latin typeface="+mn-lt"/>
              </a:rPr>
              <a:t>(required = false)</a:t>
            </a:r>
          </a:p>
          <a:p>
            <a:pPr algn="l">
              <a:defRPr/>
            </a:pPr>
            <a:r>
              <a:rPr lang="en-US" sz="1400" dirty="0">
                <a:latin typeface="+mn-lt"/>
              </a:rPr>
              <a:t>public void </a:t>
            </a:r>
            <a:r>
              <a:rPr lang="en-US" sz="1400" dirty="0" err="1">
                <a:latin typeface="+mn-lt"/>
              </a:rPr>
              <a:t>setPrefixGenerator</a:t>
            </a:r>
            <a:r>
              <a:rPr lang="en-US" sz="1400" dirty="0">
                <a:latin typeface="+mn-lt"/>
              </a:rPr>
              <a:t>(</a:t>
            </a:r>
            <a:r>
              <a:rPr lang="en-US" sz="1400" dirty="0" err="1">
                <a:latin typeface="+mn-lt"/>
              </a:rPr>
              <a:t>PrefixGenerator</a:t>
            </a:r>
            <a:r>
              <a:rPr lang="en-US" sz="1400" dirty="0">
                <a:latin typeface="+mn-lt"/>
              </a:rPr>
              <a:t> </a:t>
            </a:r>
            <a:r>
              <a:rPr lang="en-US" sz="1400" dirty="0" err="1">
                <a:latin typeface="+mn-lt"/>
              </a:rPr>
              <a:t>prefixGenerator</a:t>
            </a:r>
            <a:r>
              <a:rPr lang="en-US" sz="1400" dirty="0">
                <a:latin typeface="+mn-lt"/>
              </a:rPr>
              <a:t>) {</a:t>
            </a:r>
          </a:p>
          <a:p>
            <a:pPr algn="l">
              <a:defRPr/>
            </a:pPr>
            <a:r>
              <a:rPr lang="en-US" sz="1400" dirty="0" err="1">
                <a:latin typeface="+mn-lt"/>
              </a:rPr>
              <a:t>this.prefixGenerator</a:t>
            </a:r>
            <a:r>
              <a:rPr lang="en-US" sz="1400" dirty="0">
                <a:latin typeface="+mn-lt"/>
              </a:rPr>
              <a:t> = </a:t>
            </a:r>
            <a:r>
              <a:rPr lang="en-US" sz="1400" dirty="0" err="1">
                <a:latin typeface="+mn-lt"/>
              </a:rPr>
              <a:t>prefixGenerator</a:t>
            </a:r>
            <a:r>
              <a:rPr lang="en-US" sz="1400" dirty="0">
                <a:latin typeface="+mn-lt"/>
              </a:rPr>
              <a:t>;</a:t>
            </a:r>
          </a:p>
          <a:p>
            <a:pPr algn="l">
              <a:defRPr/>
            </a:pPr>
            <a:r>
              <a:rPr lang="en-US" sz="1400" dirty="0">
                <a:latin typeface="+mn-lt"/>
              </a:rPr>
              <a:t>}</a:t>
            </a:r>
          </a:p>
          <a:p>
            <a:pPr algn="l">
              <a:defRPr/>
            </a:pPr>
            <a:r>
              <a:rPr lang="en-US" sz="1400" dirty="0">
                <a:latin typeface="+mn-lt"/>
              </a:rPr>
              <a:t>}</a:t>
            </a:r>
          </a:p>
          <a:p>
            <a:pPr marL="342900" indent="-342900" algn="l" eaLnBrk="0" hangingPunct="0">
              <a:spcBef>
                <a:spcPct val="20000"/>
              </a:spcBef>
              <a:buSzPct val="95000"/>
              <a:buFont typeface="Wingdings" pitchFamily="2" charset="2"/>
              <a:buNone/>
              <a:defRPr/>
            </a:pPr>
            <a:endParaRPr lang="en-US" sz="2400" b="0" kern="0" dirty="0">
              <a:latin typeface="+mn-lt"/>
            </a:endParaRPr>
          </a:p>
        </p:txBody>
      </p:sp>
      <p:sp>
        <p:nvSpPr>
          <p:cNvPr id="7" name="TextBox 6"/>
          <p:cNvSpPr txBox="1"/>
          <p:nvPr/>
        </p:nvSpPr>
        <p:spPr>
          <a:xfrm>
            <a:off x="2590800" y="5715000"/>
            <a:ext cx="6248400" cy="738664"/>
          </a:xfrm>
          <a:prstGeom prst="rect">
            <a:avLst/>
          </a:prstGeom>
          <a:noFill/>
          <a:ln>
            <a:solidFill>
              <a:schemeClr val="accent4">
                <a:lumMod val="60000"/>
                <a:lumOff val="40000"/>
              </a:schemeClr>
            </a:solidFill>
          </a:ln>
        </p:spPr>
        <p:txBody>
          <a:bodyPr>
            <a:spAutoFit/>
          </a:bodyPr>
          <a:lstStyle/>
          <a:p>
            <a:pPr algn="l">
              <a:defRPr/>
            </a:pPr>
            <a:r>
              <a:rPr lang="en-US" sz="1400" dirty="0">
                <a:latin typeface="+mn-lt"/>
              </a:rPr>
              <a:t>If you want a certain property to be optional, set the required attribute of @</a:t>
            </a:r>
            <a:r>
              <a:rPr lang="en-US" sz="1400" dirty="0" err="1">
                <a:latin typeface="+mn-lt"/>
              </a:rPr>
              <a:t>Autowired</a:t>
            </a:r>
            <a:r>
              <a:rPr lang="en-US" sz="1400" dirty="0">
                <a:latin typeface="+mn-lt"/>
              </a:rPr>
              <a:t> to false. Then, when Spring can’t find a matching bean, it will leave this property unset</a:t>
            </a:r>
            <a:r>
              <a:rPr lang="en-US" sz="1400" dirty="0" smtClean="0">
                <a:latin typeface="+mn-lt"/>
              </a:rPr>
              <a:t>.</a:t>
            </a:r>
            <a:endParaRPr lang="en-US" dirty="0">
              <a:latin typeface="Arial" charset="0"/>
            </a:endParaRPr>
          </a:p>
        </p:txBody>
      </p:sp>
      <p:cxnSp>
        <p:nvCxnSpPr>
          <p:cNvPr id="9" name="Straight Connector 8"/>
          <p:cNvCxnSpPr/>
          <p:nvPr/>
        </p:nvCxnSpPr>
        <p:spPr bwMode="auto">
          <a:xfrm>
            <a:off x="3048000" y="4876800"/>
            <a:ext cx="3200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bwMode="auto">
          <a:xfrm rot="5400000">
            <a:off x="5829301" y="5295900"/>
            <a:ext cx="838200" cy="3175"/>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pic>
        <p:nvPicPr>
          <p:cNvPr id="10" name="Picture 17"/>
          <p:cNvPicPr>
            <a:picLocks noChangeAspect="1" noChangeArrowheads="1"/>
          </p:cNvPicPr>
          <p:nvPr/>
        </p:nvPicPr>
        <p:blipFill>
          <a:blip r:embed="rId3" cstate="print"/>
          <a:srcRect/>
          <a:stretch>
            <a:fillRect/>
          </a:stretch>
        </p:blipFill>
        <p:spPr bwMode="auto">
          <a:xfrm>
            <a:off x="7848600" y="152400"/>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12"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97</a:t>
            </a:fld>
            <a:endParaRPr lang="en-US" sz="1400" dirty="0"/>
          </a:p>
        </p:txBody>
      </p:sp>
    </p:spTree>
    <p:extLst>
      <p:ext uri="{BB962C8B-B14F-4D97-AF65-F5344CB8AC3E}">
        <p14:creationId xmlns:p14="http://schemas.microsoft.com/office/powerpoint/2010/main" val="12583612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1219200" y="0"/>
            <a:ext cx="7924800" cy="1143000"/>
          </a:xfrm>
        </p:spPr>
        <p:txBody>
          <a:bodyPr/>
          <a:lstStyle/>
          <a:p>
            <a:r>
              <a:rPr lang="en-US" dirty="0" smtClean="0"/>
              <a:t>@</a:t>
            </a:r>
            <a:r>
              <a:rPr lang="en-US" dirty="0" err="1" smtClean="0"/>
              <a:t>Autowired</a:t>
            </a:r>
            <a:r>
              <a:rPr lang="en-US" dirty="0" smtClean="0"/>
              <a:t> annotation(Contd.) </a:t>
            </a:r>
          </a:p>
        </p:txBody>
      </p:sp>
      <p:sp>
        <p:nvSpPr>
          <p:cNvPr id="63491" name="Content Placeholder 2"/>
          <p:cNvSpPr>
            <a:spLocks noGrp="1"/>
          </p:cNvSpPr>
          <p:nvPr>
            <p:ph idx="1"/>
          </p:nvPr>
        </p:nvSpPr>
        <p:spPr>
          <a:xfrm>
            <a:off x="228600" y="1447800"/>
            <a:ext cx="8686800" cy="2286000"/>
          </a:xfrm>
        </p:spPr>
        <p:txBody>
          <a:bodyPr/>
          <a:lstStyle/>
          <a:p>
            <a:r>
              <a:rPr lang="en-US" sz="2200" dirty="0" smtClean="0"/>
              <a:t>In addition to the setter method, the @</a:t>
            </a:r>
            <a:r>
              <a:rPr lang="en-US" sz="2200" dirty="0" err="1" smtClean="0"/>
              <a:t>Autowired</a:t>
            </a:r>
            <a:r>
              <a:rPr lang="en-US" sz="2200" dirty="0" smtClean="0"/>
              <a:t> annotation can also be applied to a constructor, and Spring will attempt to find a bean with the compatible type for each of the constructor arguments.</a:t>
            </a:r>
          </a:p>
          <a:p>
            <a:r>
              <a:rPr lang="en-US" sz="2200" dirty="0" smtClean="0"/>
              <a:t>The @</a:t>
            </a:r>
            <a:r>
              <a:rPr lang="en-US" sz="2200" dirty="0" err="1" smtClean="0"/>
              <a:t>Autowired</a:t>
            </a:r>
            <a:r>
              <a:rPr lang="en-US" sz="2200" dirty="0" smtClean="0"/>
              <a:t> annotation can also be applied to a field, even if it is not declared as public. In this way, you can omit the need of declaring a setter method or a constructor for this field. Spring will inject the matched bean into this field via reflection</a:t>
            </a:r>
          </a:p>
        </p:txBody>
      </p:sp>
      <p:sp>
        <p:nvSpPr>
          <p:cNvPr id="65541" name="Content Placeholder 2"/>
          <p:cNvSpPr txBox="1">
            <a:spLocks/>
          </p:cNvSpPr>
          <p:nvPr/>
        </p:nvSpPr>
        <p:spPr bwMode="gray">
          <a:xfrm>
            <a:off x="228600" y="3886200"/>
            <a:ext cx="4038600" cy="2057400"/>
          </a:xfrm>
          <a:prstGeom prst="rect">
            <a:avLst/>
          </a:prstGeom>
          <a:noFill/>
          <a:ln w="9525">
            <a:noFill/>
            <a:miter lim="800000"/>
            <a:headEnd/>
            <a:tailEnd/>
          </a:ln>
        </p:spPr>
        <p:txBody>
          <a:bodyPr/>
          <a:lstStyle/>
          <a:p>
            <a:pPr algn="l">
              <a:defRPr/>
            </a:pPr>
            <a:r>
              <a:rPr lang="en-US" dirty="0">
                <a:latin typeface="+mn-lt"/>
              </a:rPr>
              <a:t>public class </a:t>
            </a:r>
            <a:r>
              <a:rPr lang="en-US" dirty="0" err="1">
                <a:latin typeface="+mn-lt"/>
              </a:rPr>
              <a:t>SequenceGenerator</a:t>
            </a:r>
            <a:r>
              <a:rPr lang="en-US" dirty="0">
                <a:latin typeface="+mn-lt"/>
              </a:rPr>
              <a:t> {</a:t>
            </a:r>
          </a:p>
          <a:p>
            <a:pPr algn="l">
              <a:defRPr/>
            </a:pPr>
            <a:r>
              <a:rPr lang="en-US" dirty="0">
                <a:latin typeface="+mn-lt"/>
              </a:rPr>
              <a:t>...</a:t>
            </a:r>
          </a:p>
          <a:p>
            <a:pPr algn="l">
              <a:defRPr/>
            </a:pPr>
            <a:r>
              <a:rPr lang="en-US" dirty="0">
                <a:latin typeface="+mn-lt"/>
              </a:rPr>
              <a:t>@</a:t>
            </a:r>
            <a:r>
              <a:rPr lang="en-US" dirty="0" err="1">
                <a:latin typeface="+mn-lt"/>
              </a:rPr>
              <a:t>Autowired</a:t>
            </a:r>
            <a:endParaRPr lang="en-US" dirty="0">
              <a:latin typeface="+mn-lt"/>
            </a:endParaRPr>
          </a:p>
          <a:p>
            <a:pPr algn="l">
              <a:defRPr/>
            </a:pPr>
            <a:r>
              <a:rPr lang="en-US" dirty="0">
                <a:latin typeface="+mn-lt"/>
              </a:rPr>
              <a:t>public </a:t>
            </a:r>
            <a:r>
              <a:rPr lang="en-US" dirty="0" err="1">
                <a:latin typeface="+mn-lt"/>
              </a:rPr>
              <a:t>SequenceGenerator</a:t>
            </a:r>
            <a:r>
              <a:rPr lang="en-US" dirty="0">
                <a:latin typeface="+mn-lt"/>
              </a:rPr>
              <a:t>(</a:t>
            </a:r>
            <a:r>
              <a:rPr lang="en-US" dirty="0" err="1">
                <a:latin typeface="+mn-lt"/>
              </a:rPr>
              <a:t>PrefixGenerator</a:t>
            </a:r>
            <a:r>
              <a:rPr lang="en-US" dirty="0">
                <a:latin typeface="+mn-lt"/>
              </a:rPr>
              <a:t> </a:t>
            </a:r>
            <a:r>
              <a:rPr lang="en-US" dirty="0" err="1">
                <a:latin typeface="+mn-lt"/>
              </a:rPr>
              <a:t>prefixGenerator</a:t>
            </a:r>
            <a:r>
              <a:rPr lang="en-US" dirty="0">
                <a:latin typeface="+mn-lt"/>
              </a:rPr>
              <a:t>) {</a:t>
            </a:r>
          </a:p>
          <a:p>
            <a:pPr algn="l">
              <a:defRPr/>
            </a:pPr>
            <a:r>
              <a:rPr lang="en-US" dirty="0" err="1">
                <a:latin typeface="+mn-lt"/>
              </a:rPr>
              <a:t>this.prefixGenerator</a:t>
            </a:r>
            <a:r>
              <a:rPr lang="en-US" dirty="0">
                <a:latin typeface="+mn-lt"/>
              </a:rPr>
              <a:t> = </a:t>
            </a:r>
            <a:r>
              <a:rPr lang="en-US" dirty="0" err="1">
                <a:latin typeface="+mn-lt"/>
              </a:rPr>
              <a:t>prefixGenerator</a:t>
            </a:r>
            <a:r>
              <a:rPr lang="en-US" dirty="0">
                <a:latin typeface="+mn-lt"/>
              </a:rPr>
              <a:t>;</a:t>
            </a:r>
          </a:p>
          <a:p>
            <a:pPr algn="l">
              <a:defRPr/>
            </a:pPr>
            <a:r>
              <a:rPr lang="en-US" dirty="0">
                <a:latin typeface="+mn-lt"/>
              </a:rPr>
              <a:t>}</a:t>
            </a:r>
          </a:p>
          <a:p>
            <a:pPr algn="l">
              <a:defRPr/>
            </a:pPr>
            <a:r>
              <a:rPr lang="en-US" dirty="0">
                <a:latin typeface="+mn-lt"/>
              </a:rPr>
              <a:t>}</a:t>
            </a:r>
          </a:p>
        </p:txBody>
      </p:sp>
      <p:sp>
        <p:nvSpPr>
          <p:cNvPr id="65542" name="Content Placeholder 2"/>
          <p:cNvSpPr txBox="1">
            <a:spLocks/>
          </p:cNvSpPr>
          <p:nvPr/>
        </p:nvSpPr>
        <p:spPr bwMode="gray">
          <a:xfrm>
            <a:off x="4343400" y="3886200"/>
            <a:ext cx="4038600" cy="1676400"/>
          </a:xfrm>
          <a:prstGeom prst="rect">
            <a:avLst/>
          </a:prstGeom>
          <a:noFill/>
          <a:ln w="9525">
            <a:noFill/>
            <a:miter lim="800000"/>
            <a:headEnd/>
            <a:tailEnd/>
          </a:ln>
        </p:spPr>
        <p:txBody>
          <a:bodyPr/>
          <a:lstStyle/>
          <a:p>
            <a:pPr algn="l">
              <a:defRPr/>
            </a:pPr>
            <a:r>
              <a:rPr lang="en-US" dirty="0">
                <a:latin typeface="+mn-lt"/>
              </a:rPr>
              <a:t>public class </a:t>
            </a:r>
            <a:r>
              <a:rPr lang="en-US" dirty="0" err="1">
                <a:latin typeface="+mn-lt"/>
              </a:rPr>
              <a:t>SequenceGenerator</a:t>
            </a:r>
            <a:r>
              <a:rPr lang="en-US" dirty="0">
                <a:latin typeface="+mn-lt"/>
              </a:rPr>
              <a:t> {</a:t>
            </a:r>
          </a:p>
          <a:p>
            <a:pPr algn="l">
              <a:defRPr/>
            </a:pPr>
            <a:r>
              <a:rPr lang="en-US" dirty="0">
                <a:latin typeface="+mn-lt"/>
              </a:rPr>
              <a:t>…</a:t>
            </a:r>
          </a:p>
          <a:p>
            <a:pPr algn="l">
              <a:defRPr/>
            </a:pPr>
            <a:r>
              <a:rPr lang="en-US" dirty="0">
                <a:latin typeface="+mn-lt"/>
              </a:rPr>
              <a:t>@</a:t>
            </a:r>
            <a:r>
              <a:rPr lang="en-US" dirty="0" err="1">
                <a:latin typeface="+mn-lt"/>
              </a:rPr>
              <a:t>Autowired</a:t>
            </a:r>
            <a:endParaRPr lang="en-US" dirty="0">
              <a:latin typeface="+mn-lt"/>
            </a:endParaRPr>
          </a:p>
          <a:p>
            <a:pPr algn="l">
              <a:defRPr/>
            </a:pPr>
            <a:r>
              <a:rPr lang="en-US" dirty="0">
                <a:latin typeface="+mn-lt"/>
              </a:rPr>
              <a:t>private </a:t>
            </a:r>
            <a:r>
              <a:rPr lang="en-US" dirty="0" err="1">
                <a:latin typeface="+mn-lt"/>
              </a:rPr>
              <a:t>PrefixGenerator</a:t>
            </a:r>
            <a:r>
              <a:rPr lang="en-US" dirty="0">
                <a:latin typeface="+mn-lt"/>
              </a:rPr>
              <a:t> </a:t>
            </a:r>
            <a:r>
              <a:rPr lang="en-US" dirty="0" err="1">
                <a:latin typeface="+mn-lt"/>
              </a:rPr>
              <a:t>prefixGenerator</a:t>
            </a:r>
            <a:r>
              <a:rPr lang="en-US" dirty="0">
                <a:latin typeface="+mn-lt"/>
              </a:rPr>
              <a:t>;</a:t>
            </a:r>
          </a:p>
          <a:p>
            <a:pPr algn="l">
              <a:defRPr/>
            </a:pPr>
            <a:r>
              <a:rPr lang="en-US" dirty="0">
                <a:latin typeface="+mn-lt"/>
              </a:rPr>
              <a:t>...</a:t>
            </a:r>
          </a:p>
          <a:p>
            <a:pPr algn="l">
              <a:defRPr/>
            </a:pPr>
            <a:r>
              <a:rPr lang="en-US" dirty="0">
                <a:latin typeface="+mn-lt"/>
              </a:rPr>
              <a:t>}</a:t>
            </a:r>
          </a:p>
        </p:txBody>
      </p:sp>
      <p:pic>
        <p:nvPicPr>
          <p:cNvPr id="7" name="Picture 17"/>
          <p:cNvPicPr>
            <a:picLocks noChangeAspect="1" noChangeArrowheads="1"/>
          </p:cNvPicPr>
          <p:nvPr/>
        </p:nvPicPr>
        <p:blipFill>
          <a:blip r:embed="rId3" cstate="print"/>
          <a:srcRect/>
          <a:stretch>
            <a:fillRect/>
          </a:stretch>
        </p:blipFill>
        <p:spPr bwMode="auto">
          <a:xfrm>
            <a:off x="8256048" y="168215"/>
            <a:ext cx="841375" cy="1111250"/>
          </a:xfrm>
          <a:prstGeom prst="rect">
            <a:avLst/>
          </a:prstGeom>
          <a:noFill/>
          <a:ln w="9525" algn="ctr">
            <a:noFill/>
            <a:miter lim="800000"/>
            <a:headEnd/>
            <a:tailEnd/>
          </a:ln>
          <a:effectLst>
            <a:outerShdw blurRad="50800" dist="38100" dir="5400000" algn="t" rotWithShape="0">
              <a:prstClr val="black">
                <a:alpha val="40000"/>
              </a:prstClr>
            </a:outerShdw>
          </a:effectLst>
        </p:spPr>
      </p:pic>
      <p:sp>
        <p:nvSpPr>
          <p:cNvPr id="8"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98</a:t>
            </a:fld>
            <a:endParaRPr lang="en-US" sz="1400" dirty="0"/>
          </a:p>
        </p:txBody>
      </p:sp>
    </p:spTree>
    <p:extLst>
      <p:ext uri="{BB962C8B-B14F-4D97-AF65-F5344CB8AC3E}">
        <p14:creationId xmlns:p14="http://schemas.microsoft.com/office/powerpoint/2010/main" val="262474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447800" y="381000"/>
            <a:ext cx="7696200" cy="533400"/>
          </a:xfrm>
        </p:spPr>
        <p:txBody>
          <a:bodyPr/>
          <a:lstStyle/>
          <a:p>
            <a:r>
              <a:rPr lang="en-US" dirty="0" smtClean="0"/>
              <a:t/>
            </a:r>
            <a:br>
              <a:rPr lang="en-US" dirty="0" smtClean="0"/>
            </a:br>
            <a:r>
              <a:rPr lang="en-US" dirty="0" smtClean="0"/>
              <a:t>Auto-Wiring by Type with Qualifiers</a:t>
            </a:r>
            <a:br>
              <a:rPr lang="en-US" dirty="0" smtClean="0"/>
            </a:br>
            <a:endParaRPr lang="en-US" dirty="0" smtClean="0"/>
          </a:p>
        </p:txBody>
      </p:sp>
      <p:sp>
        <p:nvSpPr>
          <p:cNvPr id="64515" name="Content Placeholder 2"/>
          <p:cNvSpPr>
            <a:spLocks noGrp="1"/>
          </p:cNvSpPr>
          <p:nvPr>
            <p:ph idx="1"/>
          </p:nvPr>
        </p:nvSpPr>
        <p:spPr>
          <a:xfrm>
            <a:off x="228600" y="1371600"/>
            <a:ext cx="8686800" cy="4114800"/>
          </a:xfrm>
        </p:spPr>
        <p:txBody>
          <a:bodyPr/>
          <a:lstStyle/>
          <a:p>
            <a:r>
              <a:rPr lang="en-US" smtClean="0"/>
              <a:t>By default, auto-wiring by type will not work when there is more than one bean with the compatible type in the IoC container.</a:t>
            </a:r>
          </a:p>
          <a:p>
            <a:r>
              <a:rPr lang="en-US" smtClean="0"/>
              <a:t> However, Spring allows you to specify a candidate bean by providing its name in the @Qualifier annotation.</a:t>
            </a:r>
          </a:p>
          <a:p>
            <a:pPr>
              <a:buFont typeface="Wingdings" pitchFamily="2" charset="2"/>
              <a:buNone/>
            </a:pPr>
            <a:endParaRPr lang="en-US" smtClean="0"/>
          </a:p>
          <a:p>
            <a:pPr>
              <a:buFont typeface="Wingdings" pitchFamily="2" charset="2"/>
              <a:buNone/>
            </a:pPr>
            <a:r>
              <a:rPr lang="en-US" sz="1600" b="1" smtClean="0"/>
              <a:t>import org.springframework.beans.factory.annotation.Qualifier;</a:t>
            </a:r>
            <a:endParaRPr lang="en-US" sz="1600" smtClean="0"/>
          </a:p>
          <a:p>
            <a:pPr>
              <a:buFont typeface="Wingdings" pitchFamily="2" charset="2"/>
              <a:buNone/>
            </a:pPr>
            <a:r>
              <a:rPr lang="en-US" sz="1600" b="1" smtClean="0"/>
              <a:t>public class SequenceGenerator {</a:t>
            </a:r>
            <a:endParaRPr lang="en-US" sz="1600" smtClean="0"/>
          </a:p>
          <a:p>
            <a:pPr>
              <a:buFont typeface="Wingdings" pitchFamily="2" charset="2"/>
              <a:buNone/>
            </a:pPr>
            <a:r>
              <a:rPr lang="en-US" sz="1600" b="1" smtClean="0"/>
              <a:t>@Autowired			</a:t>
            </a:r>
            <a:endParaRPr lang="en-US" sz="1600" smtClean="0"/>
          </a:p>
          <a:p>
            <a:pPr>
              <a:buFont typeface="Wingdings" pitchFamily="2" charset="2"/>
              <a:buNone/>
            </a:pPr>
            <a:r>
              <a:rPr lang="en-US" sz="1600" b="1" smtClean="0"/>
              <a:t>@Qualifier("datePrefixGenerator")</a:t>
            </a:r>
            <a:endParaRPr lang="en-US" sz="1600" smtClean="0"/>
          </a:p>
          <a:p>
            <a:pPr>
              <a:buFont typeface="Wingdings" pitchFamily="2" charset="2"/>
              <a:buNone/>
            </a:pPr>
            <a:r>
              <a:rPr lang="en-US" sz="1600" b="1" smtClean="0"/>
              <a:t>private PrefixGenerator prefixGenerator;</a:t>
            </a:r>
            <a:endParaRPr lang="en-US" sz="1600" smtClean="0"/>
          </a:p>
          <a:p>
            <a:pPr>
              <a:buFont typeface="Wingdings" pitchFamily="2" charset="2"/>
              <a:buNone/>
            </a:pPr>
            <a:r>
              <a:rPr lang="en-US" sz="1600" b="1" smtClean="0"/>
              <a:t>...</a:t>
            </a:r>
            <a:endParaRPr lang="en-US" sz="1600" smtClean="0"/>
          </a:p>
          <a:p>
            <a:pPr>
              <a:buFont typeface="Wingdings" pitchFamily="2" charset="2"/>
              <a:buNone/>
            </a:pPr>
            <a:r>
              <a:rPr lang="en-US" sz="1600" b="1" smtClean="0"/>
              <a:t>}</a:t>
            </a:r>
            <a:endParaRPr lang="en-US" sz="1600" smtClean="0"/>
          </a:p>
          <a:p>
            <a:pPr>
              <a:buFont typeface="Wingdings" pitchFamily="2" charset="2"/>
              <a:buNone/>
            </a:pPr>
            <a:endParaRPr lang="en-US" smtClean="0"/>
          </a:p>
        </p:txBody>
      </p:sp>
      <p:sp>
        <p:nvSpPr>
          <p:cNvPr id="66565" name="TextBox 5"/>
          <p:cNvSpPr txBox="1">
            <a:spLocks noChangeArrowheads="1"/>
          </p:cNvSpPr>
          <p:nvPr/>
        </p:nvSpPr>
        <p:spPr bwMode="auto">
          <a:xfrm>
            <a:off x="1905000" y="5410200"/>
            <a:ext cx="7010400" cy="1108075"/>
          </a:xfrm>
          <a:prstGeom prst="rect">
            <a:avLst/>
          </a:prstGeom>
          <a:noFill/>
          <a:ln w="9525">
            <a:noFill/>
            <a:miter lim="800000"/>
            <a:headEnd/>
            <a:tailEnd/>
          </a:ln>
        </p:spPr>
        <p:txBody>
          <a:bodyPr>
            <a:spAutoFit/>
          </a:bodyPr>
          <a:lstStyle/>
          <a:p>
            <a:pPr algn="l">
              <a:defRPr/>
            </a:pPr>
            <a:r>
              <a:rPr lang="en-US" sz="1600" dirty="0">
                <a:latin typeface="+mn-lt"/>
              </a:rPr>
              <a:t>Once you’ve done so, Spring will attempt to find a bean with that name in the </a:t>
            </a:r>
            <a:r>
              <a:rPr lang="en-US" sz="1600" dirty="0" err="1">
                <a:latin typeface="+mn-lt"/>
              </a:rPr>
              <a:t>IoC</a:t>
            </a:r>
            <a:r>
              <a:rPr lang="en-US" sz="1600" dirty="0">
                <a:latin typeface="+mn-lt"/>
              </a:rPr>
              <a:t> container and wire it into the property.</a:t>
            </a:r>
          </a:p>
          <a:p>
            <a:pPr algn="l">
              <a:defRPr/>
            </a:pPr>
            <a:r>
              <a:rPr lang="en-US" sz="1600" dirty="0">
                <a:latin typeface="+mn-lt"/>
              </a:rPr>
              <a:t> </a:t>
            </a:r>
          </a:p>
          <a:p>
            <a:pPr>
              <a:defRPr/>
            </a:pPr>
            <a:endParaRPr lang="en-US" dirty="0"/>
          </a:p>
        </p:txBody>
      </p:sp>
      <p:cxnSp>
        <p:nvCxnSpPr>
          <p:cNvPr id="8" name="Straight Connector 7"/>
          <p:cNvCxnSpPr/>
          <p:nvPr/>
        </p:nvCxnSpPr>
        <p:spPr bwMode="auto">
          <a:xfrm>
            <a:off x="3657600" y="4800600"/>
            <a:ext cx="19050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bwMode="auto">
          <a:xfrm rot="5400000">
            <a:off x="5295901" y="5067300"/>
            <a:ext cx="533400" cy="3175"/>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9" name="Slide Number Placeholder 8"/>
          <p:cNvSpPr>
            <a:spLocks noGrp="1"/>
          </p:cNvSpPr>
          <p:nvPr>
            <p:ph type="sldNum" sz="quarter" idx="10"/>
          </p:nvPr>
        </p:nvSpPr>
        <p:spPr>
          <a:xfrm>
            <a:off x="106680" y="6437895"/>
            <a:ext cx="502920" cy="276999"/>
          </a:xfrm>
          <a:prstGeom prst="rect">
            <a:avLst/>
          </a:prstGeom>
        </p:spPr>
        <p:txBody>
          <a:bodyPr/>
          <a:lstStyle/>
          <a:p>
            <a:pPr>
              <a:defRPr/>
            </a:pPr>
            <a:fld id="{ACB22A88-73BA-4B00-905C-A309951F5147}" type="slidenum">
              <a:rPr lang="en-US" sz="1400" smtClean="0"/>
              <a:pPr>
                <a:defRPr/>
              </a:pPr>
              <a:t>99</a:t>
            </a:fld>
            <a:endParaRPr lang="en-US" sz="1400" dirty="0"/>
          </a:p>
        </p:txBody>
      </p:sp>
    </p:spTree>
    <p:extLst>
      <p:ext uri="{BB962C8B-B14F-4D97-AF65-F5344CB8AC3E}">
        <p14:creationId xmlns:p14="http://schemas.microsoft.com/office/powerpoint/2010/main" val="13455904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01_Content_Development_RIO_Practitioner_Virtual_Lear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_x0043_M1 xmlns="e5adf892-7f4a-4312-83a3-fc11e77de7b3" xsi:nil="true"/>
    <CheckedOutPath xmlns="e5adf892-7f4a-4312-83a3-fc11e77de7b3" xsi:nil="true"/>
    <AccountID xmlns="e5adf892-7f4a-4312-83a3-fc11e77de7b3" xsi:nil="true"/>
    <SubProjectID xmlns="e5adf892-7f4a-4312-83a3-fc11e77de7b3" xsi:nil="true"/>
    <ArtifactStatus xmlns="e5adf892-7f4a-4312-83a3-fc11e77de7b3" xsi:nil="true"/>
    <CopyToPath xmlns="e5adf892-7f4a-4312-83a3-fc11e77de7b3">https://cognizant20.cognizant.com/cts/OrgCommunities3/Java Learning Solutions/DSC/Java Learning Solutions/FG Doc</CopyToPath>
    <_x0043_M3 xmlns="e5adf892-7f4a-4312-83a3-fc11e77de7b3" xsi:nil="true"/>
    <_x0043_M2 xmlns="e5adf892-7f4a-4312-83a3-fc11e77de7b3" xsi:nil="true"/>
    <Rating5 xmlns="e5adf892-7f4a-4312-83a3-fc11e77de7b3" xsi:nil="true"/>
    <_x0043_M5 xmlns="e5adf892-7f4a-4312-83a3-fc11e77de7b3" xsi:nil="true"/>
    <ApprovalStatus xmlns="e5adf892-7f4a-4312-83a3-fc11e77de7b3">Approved</ApprovalStatus>
    <Work_x0020_request xmlns="e5adf892-7f4a-4312-83a3-fc11e77de7b3" xsi:nil="true"/>
    <Rating4 xmlns="e5adf892-7f4a-4312-83a3-fc11e77de7b3" xsi:nil="true"/>
    <_x0043_M4 xmlns="e5adf892-7f4a-4312-83a3-fc11e77de7b3" xsi:nil="true"/>
    <_x0043_M7 xmlns="e5adf892-7f4a-4312-83a3-fc11e77de7b3" xsi:nil="true"/>
    <Processes xmlns="e5adf892-7f4a-4312-83a3-fc11e77de7b3" xsi:nil="true"/>
    <ClientSupplied xmlns="e5adf892-7f4a-4312-83a3-fc11e77de7b3">false</ClientSupplied>
    <_x0043_M6 xmlns="e5adf892-7f4a-4312-83a3-fc11e77de7b3" xsi:nil="true"/>
    <Rating1 xmlns="e5adf892-7f4a-4312-83a3-fc11e77de7b3" xsi:nil="true"/>
    <_x0043_M9 xmlns="e5adf892-7f4a-4312-83a3-fc11e77de7b3" xsi:nil="true"/>
    <MBID xmlns="e5adf892-7f4a-4312-83a3-fc11e77de7b3">DS_f96d746d-fda8-4e0e-bc8a-76a068ada192</MBID>
    <_x0043_M8 xmlns="e5adf892-7f4a-4312-83a3-fc11e77de7b3" xsi:nil="true"/>
    <Rating3 xmlns="e5adf892-7f4a-4312-83a3-fc11e77de7b3" xsi:nil="true"/>
    <Activities xmlns="e5adf892-7f4a-4312-83a3-fc11e77de7b3" xsi:nil="true"/>
    <Rating2 xmlns="e5adf892-7f4a-4312-83a3-fc11e77de7b3" xsi:nil="true"/>
    <ViewCount xmlns="e5adf892-7f4a-4312-83a3-fc11e77de7b3" xsi:nil="true"/>
    <Phase xmlns="e5adf892-7f4a-4312-83a3-fc11e77de7b3" xsi:nil="true"/>
    <Functional_x0020_Modules xmlns="e5adf892-7f4a-4312-83a3-fc11e77de7b3" xsi:nil="true"/>
    <Tags xmlns="e5adf892-7f4a-4312-83a3-fc11e77de7b3" xsi:nil="true"/>
    <Comments xmlns="e5adf892-7f4a-4312-83a3-fc11e77de7b3">CTS\357833</Comments>
    <Releases xmlns="e5adf892-7f4a-4312-83a3-fc11e77de7b3" xsi:nil="true"/>
    <UnmappedDocuments xmlns="e5adf892-7f4a-4312-83a3-fc11e77de7b3">false</UnmappedDocuments>
    <AssociateID xmlns="e5adf892-7f4a-4312-83a3-fc11e77de7b3">CTS\357833</AssociateID>
    <_x0043_M10 xmlns="e5adf892-7f4a-4312-83a3-fc11e77de7b3" xsi:nil="true"/>
    <ProjectID xmlns="e5adf892-7f4a-4312-83a3-fc11e77de7b3" xsi:nil="true"/>
    <CreatedTime xmlns="e5adf892-7f4a-4312-83a3-fc11e77de7b3">2015-07-27T05:42:31+00:00</Created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4E0F5F119CB3A43A401B21FE0988D48" ma:contentTypeVersion="36" ma:contentTypeDescription="Create a new document." ma:contentTypeScope="" ma:versionID="1b3ce69356c185c65882f23096b3e967">
  <xsd:schema xmlns:xsd="http://www.w3.org/2001/XMLSchema" xmlns:xs="http://www.w3.org/2001/XMLSchema" xmlns:p="http://schemas.microsoft.com/office/2006/metadata/properties" xmlns:ns2="e5adf892-7f4a-4312-83a3-fc11e77de7b3" targetNamespace="http://schemas.microsoft.com/office/2006/metadata/properties" ma:root="true" ma:fieldsID="5d35c83699306c60fc0270a7826a473e" ns2:_="">
    <xsd:import namespace="e5adf892-7f4a-4312-83a3-fc11e77de7b3"/>
    <xsd:element name="properties">
      <xsd:complexType>
        <xsd:sequence>
          <xsd:element name="documentManagement">
            <xsd:complexType>
              <xsd:all>
                <xsd:element ref="ns2:AccountID" minOccurs="0"/>
                <xsd:element ref="ns2:ProjectID" minOccurs="0"/>
                <xsd:element ref="ns2:SubProjectID" minOccurs="0"/>
                <xsd:element ref="ns2:AssociateID" minOccurs="0"/>
                <xsd:element ref="ns2:CreatedTime" minOccurs="0"/>
                <xsd:element ref="ns2:Processes" minOccurs="0"/>
                <xsd:element ref="ns2:Phase" minOccurs="0"/>
                <xsd:element ref="ns2:Activities" minOccurs="0"/>
                <xsd:element ref="ns2:Releases" minOccurs="0"/>
                <xsd:element ref="ns2:Functional_x0020_Modules" minOccurs="0"/>
                <xsd:element ref="ns2:ViewCount" minOccurs="0"/>
                <xsd:element ref="ns2:CheckedOutPath" minOccurs="0"/>
                <xsd:element ref="ns2:ApprovalStatus" minOccurs="0"/>
                <xsd:element ref="ns2:Work_x0020_request" minOccurs="0"/>
                <xsd:element ref="ns2:Tags" minOccurs="0"/>
                <xsd:element ref="ns2:ArtifactStatus" minOccurs="0"/>
                <xsd:element ref="ns2:UnmappedDocuments" minOccurs="0"/>
                <xsd:element ref="ns2:CopyToPath" minOccurs="0"/>
                <xsd:element ref="ns2:Comments" minOccurs="0"/>
                <xsd:element ref="ns2:ClientSupplied" minOccurs="0"/>
                <xsd:element ref="ns2:Rating1" minOccurs="0"/>
                <xsd:element ref="ns2:Rating2" minOccurs="0"/>
                <xsd:element ref="ns2:Rating3" minOccurs="0"/>
                <xsd:element ref="ns2:Rating4" minOccurs="0"/>
                <xsd:element ref="ns2:Rating5" minOccurs="0"/>
                <xsd:element ref="ns2:MBID" minOccurs="0"/>
                <xsd:element ref="ns2:_x0043_M1" minOccurs="0"/>
                <xsd:element ref="ns2:_x0043_M2" minOccurs="0"/>
                <xsd:element ref="ns2:_x0043_M3" minOccurs="0"/>
                <xsd:element ref="ns2:_x0043_M4" minOccurs="0"/>
                <xsd:element ref="ns2:_x0043_M5" minOccurs="0"/>
                <xsd:element ref="ns2:_x0043_M6" minOccurs="0"/>
                <xsd:element ref="ns2:_x0043_M7" minOccurs="0"/>
                <xsd:element ref="ns2:_x0043_M8" minOccurs="0"/>
                <xsd:element ref="ns2:_x0043_M9" minOccurs="0"/>
                <xsd:element ref="ns2:_x0043_M1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adf892-7f4a-4312-83a3-fc11e77de7b3" elementFormDefault="qualified">
    <xsd:import namespace="http://schemas.microsoft.com/office/2006/documentManagement/types"/>
    <xsd:import namespace="http://schemas.microsoft.com/office/infopath/2007/PartnerControls"/>
    <xsd:element name="AccountID" ma:index="8" nillable="true" ma:displayName="AccountID" ma:internalName="AccountID">
      <xsd:simpleType>
        <xsd:restriction base="dms:Text"/>
      </xsd:simpleType>
    </xsd:element>
    <xsd:element name="ProjectID" ma:index="9" nillable="true" ma:displayName="ProjectID" ma:internalName="ProjectID">
      <xsd:simpleType>
        <xsd:restriction base="dms:Text"/>
      </xsd:simpleType>
    </xsd:element>
    <xsd:element name="SubProjectID" ma:index="10" nillable="true" ma:displayName="SubProjectID" ma:internalName="SubProjectID">
      <xsd:simpleType>
        <xsd:restriction base="dms:Text"/>
      </xsd:simpleType>
    </xsd:element>
    <xsd:element name="AssociateID" ma:index="11" nillable="true" ma:displayName="AssociateID" ma:internalName="AssociateID">
      <xsd:simpleType>
        <xsd:restriction base="dms:Text"/>
      </xsd:simpleType>
    </xsd:element>
    <xsd:element name="CreatedTime" ma:index="12" nillable="true" ma:displayName="CreatedTime" ma:internalName="CreatedTime">
      <xsd:simpleType>
        <xsd:restriction base="dms:DateTime"/>
      </xsd:simpleType>
    </xsd:element>
    <xsd:element name="Processes" ma:index="13" nillable="true" ma:displayName="Processes" ma:internalName="Processes">
      <xsd:simpleType>
        <xsd:restriction base="dms:Text"/>
      </xsd:simpleType>
    </xsd:element>
    <xsd:element name="Phase" ma:index="14" nillable="true" ma:displayName="Phase" ma:internalName="Phase">
      <xsd:simpleType>
        <xsd:restriction base="dms:Text"/>
      </xsd:simpleType>
    </xsd:element>
    <xsd:element name="Activities" ma:index="15" nillable="true" ma:displayName="Activities" ma:internalName="Activities">
      <xsd:simpleType>
        <xsd:restriction base="dms:Text"/>
      </xsd:simpleType>
    </xsd:element>
    <xsd:element name="Releases" ma:index="16" nillable="true" ma:displayName="Releases" ma:internalName="Releases">
      <xsd:simpleType>
        <xsd:restriction base="dms:Text"/>
      </xsd:simpleType>
    </xsd:element>
    <xsd:element name="Functional_x0020_Modules" ma:index="17" nillable="true" ma:displayName="Functional Modules" ma:internalName="Functional_x0020_Modules">
      <xsd:simpleType>
        <xsd:restriction base="dms:Text"/>
      </xsd:simpleType>
    </xsd:element>
    <xsd:element name="ViewCount" ma:index="18" nillable="true" ma:displayName="ViewCount" ma:internalName="ViewCount">
      <xsd:simpleType>
        <xsd:restriction base="dms:Unknown"/>
      </xsd:simpleType>
    </xsd:element>
    <xsd:element name="CheckedOutPath" ma:index="19" nillable="true" ma:displayName="CheckedOutPath" ma:internalName="CheckedOutPath">
      <xsd:simpleType>
        <xsd:restriction base="dms:Text"/>
      </xsd:simpleType>
    </xsd:element>
    <xsd:element name="ApprovalStatus" ma:index="20" nillable="true" ma:displayName="ApprovalStatus" ma:internalName="ApprovalStatus">
      <xsd:simpleType>
        <xsd:restriction base="dms:Text"/>
      </xsd:simpleType>
    </xsd:element>
    <xsd:element name="Work_x0020_request" ma:index="21" nillable="true" ma:displayName="Work request" ma:internalName="Work_x0020_request">
      <xsd:simpleType>
        <xsd:restriction base="dms:Text"/>
      </xsd:simpleType>
    </xsd:element>
    <xsd:element name="Tags" ma:index="22" nillable="true" ma:displayName="Tags" ma:internalName="Tags">
      <xsd:simpleType>
        <xsd:restriction base="dms:Note">
          <xsd:maxLength value="255"/>
        </xsd:restriction>
      </xsd:simpleType>
    </xsd:element>
    <xsd:element name="ArtifactStatus" ma:index="23" nillable="true" ma:displayName="ArtifactStatus" ma:internalName="ArtifactStatus">
      <xsd:simpleType>
        <xsd:restriction base="dms:Text"/>
      </xsd:simpleType>
    </xsd:element>
    <xsd:element name="UnmappedDocuments" ma:index="24" nillable="true" ma:displayName="UnmappedDocuments" ma:internalName="UnmappedDocuments">
      <xsd:simpleType>
        <xsd:restriction base="dms:Text"/>
      </xsd:simpleType>
    </xsd:element>
    <xsd:element name="CopyToPath" ma:index="25" nillable="true" ma:displayName="CopyToPath" ma:internalName="CopyToPath">
      <xsd:simpleType>
        <xsd:restriction base="dms:Text"/>
      </xsd:simpleType>
    </xsd:element>
    <xsd:element name="Comments" ma:index="26" nillable="true" ma:displayName="Comments" ma:internalName="Comments">
      <xsd:simpleType>
        <xsd:restriction base="dms:Note">
          <xsd:maxLength value="255"/>
        </xsd:restriction>
      </xsd:simpleType>
    </xsd:element>
    <xsd:element name="ClientSupplied" ma:index="27" nillable="true" ma:displayName="ClientSupplied" ma:internalName="ClientSupplied">
      <xsd:simpleType>
        <xsd:restriction base="dms:Text"/>
      </xsd:simpleType>
    </xsd:element>
    <xsd:element name="Rating1" ma:index="28" nillable="true" ma:displayName="Rating1" ma:internalName="Rating1">
      <xsd:simpleType>
        <xsd:restriction base="dms:Unknown"/>
      </xsd:simpleType>
    </xsd:element>
    <xsd:element name="Rating2" ma:index="29" nillable="true" ma:displayName="Rating2" ma:internalName="Rating2">
      <xsd:simpleType>
        <xsd:restriction base="dms:Unknown"/>
      </xsd:simpleType>
    </xsd:element>
    <xsd:element name="Rating3" ma:index="30" nillable="true" ma:displayName="Rating3" ma:internalName="Rating3">
      <xsd:simpleType>
        <xsd:restriction base="dms:Unknown"/>
      </xsd:simpleType>
    </xsd:element>
    <xsd:element name="Rating4" ma:index="31" nillable="true" ma:displayName="Rating4" ma:internalName="Rating4">
      <xsd:simpleType>
        <xsd:restriction base="dms:Unknown"/>
      </xsd:simpleType>
    </xsd:element>
    <xsd:element name="Rating5" ma:index="32" nillable="true" ma:displayName="Rating5" ma:internalName="Rating5">
      <xsd:simpleType>
        <xsd:restriction base="dms:Unknown"/>
      </xsd:simpleType>
    </xsd:element>
    <xsd:element name="MBID" ma:index="33" nillable="true" ma:displayName="MBID" ma:internalName="MBID">
      <xsd:simpleType>
        <xsd:restriction base="dms:Text"/>
      </xsd:simpleType>
    </xsd:element>
    <xsd:element name="_x0043_M1" ma:index="34" nillable="true" ma:displayName="CM1" ma:internalName="_x0043_M1">
      <xsd:simpleType>
        <xsd:restriction base="dms:Text"/>
      </xsd:simpleType>
    </xsd:element>
    <xsd:element name="_x0043_M2" ma:index="35" nillable="true" ma:displayName="CM2" ma:internalName="_x0043_M2">
      <xsd:simpleType>
        <xsd:restriction base="dms:Text"/>
      </xsd:simpleType>
    </xsd:element>
    <xsd:element name="_x0043_M3" ma:index="36" nillable="true" ma:displayName="CM3" ma:internalName="_x0043_M3">
      <xsd:simpleType>
        <xsd:restriction base="dms:Text"/>
      </xsd:simpleType>
    </xsd:element>
    <xsd:element name="_x0043_M4" ma:index="37" nillable="true" ma:displayName="CM4" ma:internalName="_x0043_M4">
      <xsd:simpleType>
        <xsd:restriction base="dms:Text"/>
      </xsd:simpleType>
    </xsd:element>
    <xsd:element name="_x0043_M5" ma:index="38" nillable="true" ma:displayName="CM5" ma:internalName="_x0043_M5">
      <xsd:simpleType>
        <xsd:restriction base="dms:Text"/>
      </xsd:simpleType>
    </xsd:element>
    <xsd:element name="_x0043_M6" ma:index="39" nillable="true" ma:displayName="CM6" ma:internalName="_x0043_M6">
      <xsd:simpleType>
        <xsd:restriction base="dms:Text"/>
      </xsd:simpleType>
    </xsd:element>
    <xsd:element name="_x0043_M7" ma:index="40" nillable="true" ma:displayName="CM7" ma:internalName="_x0043_M7">
      <xsd:simpleType>
        <xsd:restriction base="dms:Text"/>
      </xsd:simpleType>
    </xsd:element>
    <xsd:element name="_x0043_M8" ma:index="41" nillable="true" ma:displayName="CM8" ma:internalName="_x0043_M8">
      <xsd:simpleType>
        <xsd:restriction base="dms:Text"/>
      </xsd:simpleType>
    </xsd:element>
    <xsd:element name="_x0043_M9" ma:index="42" nillable="true" ma:displayName="CM9" ma:internalName="_x0043_M9">
      <xsd:simpleType>
        <xsd:restriction base="dms:Text"/>
      </xsd:simpleType>
    </xsd:element>
    <xsd:element name="_x0043_M10" ma:index="43" nillable="true" ma:displayName="CM10" ma:internalName="_x0043_M10">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AEEA49-3EED-4488-A043-7D1DC7843D7D}">
  <ds:schemaRefs>
    <ds:schemaRef ds:uri="http://schemas.microsoft.com/sharepoint/v3/contenttype/forms"/>
  </ds:schemaRefs>
</ds:datastoreItem>
</file>

<file path=customXml/itemProps2.xml><?xml version="1.0" encoding="utf-8"?>
<ds:datastoreItem xmlns:ds="http://schemas.openxmlformats.org/officeDocument/2006/customXml" ds:itemID="{F78FCE96-C8A4-4E92-8467-18B7198B1C7C}">
  <ds:schemaRefs>
    <ds:schemaRef ds:uri="http://schemas.microsoft.com/office/2006/metadata/properties"/>
    <ds:schemaRef ds:uri="e5adf892-7f4a-4312-83a3-fc11e77de7b3"/>
  </ds:schemaRefs>
</ds:datastoreItem>
</file>

<file path=customXml/itemProps3.xml><?xml version="1.0" encoding="utf-8"?>
<ds:datastoreItem xmlns:ds="http://schemas.openxmlformats.org/officeDocument/2006/customXml" ds:itemID="{A2075DB8-E4C9-4648-961E-C89ECD6C44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adf892-7f4a-4312-83a3-fc11e77de7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Template_01_Content_Development_RIO_Practitioner_Virtual_Learning</Template>
  <TotalTime>1525</TotalTime>
  <Words>36659</Words>
  <Application>Microsoft Office PowerPoint</Application>
  <PresentationFormat>On-screen Show (4:3)</PresentationFormat>
  <Paragraphs>5188</Paragraphs>
  <Slides>365</Slides>
  <Notes>300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365</vt:i4>
      </vt:variant>
    </vt:vector>
  </HeadingPairs>
  <TitlesOfParts>
    <vt:vector size="380" baseType="lpstr">
      <vt:lpstr>Arial Unicode MS</vt:lpstr>
      <vt:lpstr>Arial</vt:lpstr>
      <vt:lpstr>Arial Black</vt:lpstr>
      <vt:lpstr>Arial Narrow</vt:lpstr>
      <vt:lpstr>ArialNarrow,Bold</vt:lpstr>
      <vt:lpstr>Calibri</vt:lpstr>
      <vt:lpstr>Cambria</vt:lpstr>
      <vt:lpstr>Monotype Corsiva</vt:lpstr>
      <vt:lpstr>Myriad Pro</vt:lpstr>
      <vt:lpstr>Times New Roman</vt:lpstr>
      <vt:lpstr>Tw Cen MT Condensed</vt:lpstr>
      <vt:lpstr>Verdana</vt:lpstr>
      <vt:lpstr>Wingdings</vt:lpstr>
      <vt:lpstr>Wingdings 2</vt:lpstr>
      <vt:lpstr>Template_01_Content_Development_RIO_Practitioner_Virtual_Learning</vt:lpstr>
      <vt:lpstr>PowerPoint Presentation</vt:lpstr>
      <vt:lpstr>Facilitator Guide</vt:lpstr>
      <vt:lpstr>Course Objective</vt:lpstr>
      <vt:lpstr>Session Plan</vt:lpstr>
      <vt:lpstr>PowerPoint Presentation</vt:lpstr>
      <vt:lpstr>PowerPoint Presentation</vt:lpstr>
      <vt:lpstr>PowerPoint Presentation</vt:lpstr>
      <vt:lpstr>Session Rules</vt:lpstr>
      <vt:lpstr>Icebreaker Activity</vt:lpstr>
      <vt:lpstr>Spring 3.0 Introduction: Overview</vt:lpstr>
      <vt:lpstr>Objectives</vt:lpstr>
      <vt:lpstr>Do You Know</vt:lpstr>
      <vt:lpstr>Tools</vt:lpstr>
      <vt:lpstr>WHAT is Spring?</vt:lpstr>
      <vt:lpstr>Spring Application Framework</vt:lpstr>
      <vt:lpstr>Spring Framework Overview</vt:lpstr>
      <vt:lpstr>Spring Framework Overview (Contd.)</vt:lpstr>
      <vt:lpstr>Module Components</vt:lpstr>
      <vt:lpstr>Spring Framework Modules</vt:lpstr>
      <vt:lpstr>Spring Benefits</vt:lpstr>
      <vt:lpstr>Spring Benefits (Contd.)</vt:lpstr>
      <vt:lpstr>More Application Layering Combination</vt:lpstr>
      <vt:lpstr>Interactive Activity</vt:lpstr>
      <vt:lpstr>Spring Portfolio</vt:lpstr>
      <vt:lpstr>Roadmap – Past Releases</vt:lpstr>
      <vt:lpstr>Roadmap – Spring 3.0</vt:lpstr>
      <vt:lpstr>Learn How –  Demonstration</vt:lpstr>
      <vt:lpstr>Questions</vt:lpstr>
      <vt:lpstr>Welcome Break</vt:lpstr>
      <vt:lpstr>Test Your Understanding</vt:lpstr>
      <vt:lpstr>Test Your Understanding</vt:lpstr>
      <vt:lpstr>Test Your Understanding</vt:lpstr>
      <vt:lpstr>Summary</vt:lpstr>
      <vt:lpstr>Spring 3.0 Introduction : Source</vt:lpstr>
      <vt:lpstr>PowerPoint Presentation</vt:lpstr>
      <vt:lpstr>PowerPoint Presentation</vt:lpstr>
      <vt:lpstr>Icebreaker Activity</vt:lpstr>
      <vt:lpstr>Spring IoC: Overview</vt:lpstr>
      <vt:lpstr>Spring IoC:Overview (Contd.)</vt:lpstr>
      <vt:lpstr>Spring IoC: Objectives</vt:lpstr>
      <vt:lpstr>Spring IoC: Do You Know</vt:lpstr>
      <vt:lpstr>Inversion of Control</vt:lpstr>
      <vt:lpstr>Inversion of Control (Contd.)</vt:lpstr>
      <vt:lpstr>Spring Beans</vt:lpstr>
      <vt:lpstr>Spring IoC Container</vt:lpstr>
      <vt:lpstr>Instantiating an Application Context</vt:lpstr>
      <vt:lpstr>Instantiating an Application Context (Contd.)</vt:lpstr>
      <vt:lpstr>Configuration Metadata</vt:lpstr>
      <vt:lpstr>XML-based Configuration</vt:lpstr>
      <vt:lpstr>Interactive Activity</vt:lpstr>
      <vt:lpstr>Demonstration</vt:lpstr>
      <vt:lpstr> Getting Beans from the IoC Container </vt:lpstr>
      <vt:lpstr>Sequence Generator-Problem Statement</vt:lpstr>
      <vt:lpstr>Creating the Bean Class </vt:lpstr>
      <vt:lpstr>Creating the Bean Class (Contd.)</vt:lpstr>
      <vt:lpstr>Dependency Injection (DI)</vt:lpstr>
      <vt:lpstr>Bean Configuration- Sequence Generator</vt:lpstr>
      <vt:lpstr>Benefits of DI</vt:lpstr>
      <vt:lpstr>Spring DI</vt:lpstr>
      <vt:lpstr>Defining Bean Properties by Shortcut  </vt:lpstr>
      <vt:lpstr>Configuring Collections </vt:lpstr>
      <vt:lpstr>Lists, Arrays, and Sets </vt:lpstr>
      <vt:lpstr>Lists, Arrays, and Sets (Contd.) </vt:lpstr>
      <vt:lpstr>Lists, Arrays, and Sets (Contd.) </vt:lpstr>
      <vt:lpstr>Maps and Properties </vt:lpstr>
      <vt:lpstr>Maps and Properties (Contd.)</vt:lpstr>
      <vt:lpstr>Maps and Properties (Contd.)     </vt:lpstr>
      <vt:lpstr>Maps and Properties (Contd.)</vt:lpstr>
      <vt:lpstr>Lend a Hand</vt:lpstr>
      <vt:lpstr>Constructor Injection</vt:lpstr>
      <vt:lpstr>Constructor Injection(Contd.)</vt:lpstr>
      <vt:lpstr>Constructor Injection(Contd.)</vt:lpstr>
      <vt:lpstr>Constructor Ambiguity</vt:lpstr>
      <vt:lpstr>Constructor Ambiguity(Contd.)</vt:lpstr>
      <vt:lpstr>Constructor Ambiguity-type Attribute </vt:lpstr>
      <vt:lpstr>More Confusion!</vt:lpstr>
      <vt:lpstr>Constructor Ambiguity - index Attribute</vt:lpstr>
      <vt:lpstr>Interactive Activity</vt:lpstr>
      <vt:lpstr>Interactive Activity</vt:lpstr>
      <vt:lpstr>Lend a Hand</vt:lpstr>
      <vt:lpstr>Bean References</vt:lpstr>
      <vt:lpstr>Bean References(Contd.)</vt:lpstr>
      <vt:lpstr>Bean References for Setter Methods</vt:lpstr>
      <vt:lpstr> Bean References for Constructor Arguments </vt:lpstr>
      <vt:lpstr>Inner Beans</vt:lpstr>
      <vt:lpstr>@Required Annotation</vt:lpstr>
      <vt:lpstr>@Required Annotation (Contd.)</vt:lpstr>
      <vt:lpstr>Lend a Hand</vt:lpstr>
      <vt:lpstr>Auto-wiring</vt:lpstr>
      <vt:lpstr>Auto-wiring:XMl-Based</vt:lpstr>
      <vt:lpstr>Auto-Wiring by Type</vt:lpstr>
      <vt:lpstr>Auto-Wiring by Name</vt:lpstr>
      <vt:lpstr>Auto-Wiring by Constructor</vt:lpstr>
      <vt:lpstr>Auto-Wiring by Constructor(Contd.)</vt:lpstr>
      <vt:lpstr>Auto-Wiring by Auto-Detection </vt:lpstr>
      <vt:lpstr>Auto-wiring:Annotation-Based</vt:lpstr>
      <vt:lpstr>@Autowired annotation </vt:lpstr>
      <vt:lpstr>@Autowired annotation(Contd.) </vt:lpstr>
      <vt:lpstr> Auto-Wiring by Type with Qualifiers </vt:lpstr>
      <vt:lpstr>Auto Wiring: @Resource annotation</vt:lpstr>
      <vt:lpstr>Lend a Hand</vt:lpstr>
      <vt:lpstr>Inheriting Bean Configuration</vt:lpstr>
      <vt:lpstr>Inheriting Bean Configuration(Contd.)</vt:lpstr>
      <vt:lpstr>Inheriting Bean Configuration(Contd.)</vt:lpstr>
      <vt:lpstr>Inheriting Bean Configuration(Contd.)</vt:lpstr>
      <vt:lpstr>Scanning Components from the Classpath</vt:lpstr>
      <vt:lpstr>Scanning Components from the Classpath(Contd.)</vt:lpstr>
      <vt:lpstr>@Component Annotation</vt:lpstr>
      <vt:lpstr>&lt;context:component-scan&gt;</vt:lpstr>
      <vt:lpstr>@Repository and @Service </vt:lpstr>
      <vt:lpstr> Naming Detected Components </vt:lpstr>
      <vt:lpstr>Lend a Hand</vt:lpstr>
      <vt:lpstr>Bean Scopes</vt:lpstr>
      <vt:lpstr>Singleton Scope</vt:lpstr>
      <vt:lpstr>Prototype Scope</vt:lpstr>
      <vt:lpstr> Singleton Beans with Prototype-bean Dependencies</vt:lpstr>
      <vt:lpstr>Lookup Method Injection</vt:lpstr>
      <vt:lpstr>Interactive Activity</vt:lpstr>
      <vt:lpstr>Interactive Activity</vt:lpstr>
      <vt:lpstr>Bean Initialization and Destruction</vt:lpstr>
      <vt:lpstr>Bean Initialization and Destruction(Contd.)</vt:lpstr>
      <vt:lpstr>Init-method and destroy-method</vt:lpstr>
      <vt:lpstr>@PostConstruct and  @PreDestroy Annotations</vt:lpstr>
      <vt:lpstr>PowerPoint Presentation</vt:lpstr>
      <vt:lpstr>Externalizing Bean Configurations</vt:lpstr>
      <vt:lpstr>Externalizing Bean Configurations (Contd.)</vt:lpstr>
      <vt:lpstr>Externalizing Bean Configurations (Contd.)</vt:lpstr>
      <vt:lpstr>Lend a Hand</vt:lpstr>
      <vt:lpstr>Questions</vt:lpstr>
      <vt:lpstr>Welcome Break</vt:lpstr>
      <vt:lpstr>Case Study</vt:lpstr>
      <vt:lpstr>Model Solution to the  Case Study</vt:lpstr>
      <vt:lpstr>Model Solution to the  Case Study (Contd.)</vt:lpstr>
      <vt:lpstr>Model Solution to the  Case Study (Contd.)</vt:lpstr>
      <vt:lpstr>Best Practices and  Industry Standards</vt:lpstr>
      <vt:lpstr>Best Practices and  Industry Standards (Contd.)</vt:lpstr>
      <vt:lpstr>Best Practices and  Industry Standards (Contd.)</vt:lpstr>
      <vt:lpstr>Best Practices and  Industry Standards (Contd.)</vt:lpstr>
      <vt:lpstr>Best Practices and  Industry Standards (Contd.)</vt:lpstr>
      <vt:lpstr>Best Practices and  Industry Standards (Contd.)</vt:lpstr>
      <vt:lpstr>Best Practices and  Industry Standards (Contd.)</vt:lpstr>
      <vt:lpstr>Test Your Understanding</vt:lpstr>
      <vt:lpstr>Test Your Understanding</vt:lpstr>
      <vt:lpstr>Summary</vt:lpstr>
      <vt:lpstr>Summary (Contd.)</vt:lpstr>
      <vt:lpstr>Summary (Contd.)</vt:lpstr>
      <vt:lpstr>Spring IoC : Source</vt:lpstr>
      <vt:lpstr>PowerPoint Presentation</vt:lpstr>
      <vt:lpstr>PowerPoint Presentation</vt:lpstr>
      <vt:lpstr>Icebreaker Activity</vt:lpstr>
      <vt:lpstr>Overview</vt:lpstr>
      <vt:lpstr>Objectives</vt:lpstr>
      <vt:lpstr>Do You Know</vt:lpstr>
      <vt:lpstr>Limitations of OOP</vt:lpstr>
      <vt:lpstr>Spring  AOP</vt:lpstr>
      <vt:lpstr>Weaving</vt:lpstr>
      <vt:lpstr>Cross-cutting Functionalities</vt:lpstr>
      <vt:lpstr>Key AOP Benefits</vt:lpstr>
      <vt:lpstr>Key AOP Benefits (Contd.)</vt:lpstr>
      <vt:lpstr>Key AOP Benefits (Contd.)</vt:lpstr>
      <vt:lpstr>Key AOP Benefits (Contd.)</vt:lpstr>
      <vt:lpstr>AOP Implementation</vt:lpstr>
      <vt:lpstr>Interactive Activity</vt:lpstr>
      <vt:lpstr>AOP: Terminologies </vt:lpstr>
      <vt:lpstr>AOP: Terminologies (Contd.)</vt:lpstr>
      <vt:lpstr>AOP: Terminologies (Contd.)</vt:lpstr>
      <vt:lpstr>AOP: Terminologies  (Contd.)</vt:lpstr>
      <vt:lpstr>AOP: Terminologies  (Contd.)</vt:lpstr>
      <vt:lpstr>AOP: Terminologies (Contd.)</vt:lpstr>
      <vt:lpstr>AOP: Terminologies (Contd.)</vt:lpstr>
      <vt:lpstr>AOP: Terminologies (Contd.)</vt:lpstr>
      <vt:lpstr>AOP: Terminologies (Contd.)</vt:lpstr>
      <vt:lpstr>AOP: Terminologies (Contd.)</vt:lpstr>
      <vt:lpstr>Spring AOP: AOP Proxy</vt:lpstr>
      <vt:lpstr>Interactive Activity</vt:lpstr>
      <vt:lpstr>Demonstration</vt:lpstr>
      <vt:lpstr>Declaring Aspects with AspectJ Annotations</vt:lpstr>
      <vt:lpstr>Declaring Aspects with AspectJ Annotations (Contd.)</vt:lpstr>
      <vt:lpstr>Declaring Aspects with AspectJ Annotations</vt:lpstr>
      <vt:lpstr>Pointcut Expression Pattern</vt:lpstr>
      <vt:lpstr>Pointcut Expression Examples</vt:lpstr>
      <vt:lpstr>Before Advice</vt:lpstr>
      <vt:lpstr>After Returning Advice</vt:lpstr>
      <vt:lpstr>After Returning Advice (Contd.)</vt:lpstr>
      <vt:lpstr>After Throwing Advice</vt:lpstr>
      <vt:lpstr>After (Finally) Advice</vt:lpstr>
      <vt:lpstr>Around Advice</vt:lpstr>
      <vt:lpstr>Accessing the Joinpoint Information</vt:lpstr>
      <vt:lpstr>Writing AspectJ Pointcut Expressions</vt:lpstr>
      <vt:lpstr>Method Signature Patterns</vt:lpstr>
      <vt:lpstr>Type Signature Patterns</vt:lpstr>
      <vt:lpstr>Type Signature Patterns (Contd.)</vt:lpstr>
      <vt:lpstr>Combining Pointcut Expressions</vt:lpstr>
      <vt:lpstr>Declaring Pointcut Parameters</vt:lpstr>
      <vt:lpstr>Reusing Pointcut Definitions</vt:lpstr>
      <vt:lpstr>Reusing Pointcut Definitions (Contd.)</vt:lpstr>
      <vt:lpstr>Specifying Aspect Precedence</vt:lpstr>
      <vt:lpstr>Questions</vt:lpstr>
      <vt:lpstr>Welcome Break</vt:lpstr>
      <vt:lpstr>Lend a Hand</vt:lpstr>
      <vt:lpstr>Test Your Understanding</vt:lpstr>
      <vt:lpstr>Industry Best Practices and  Coding Standards</vt:lpstr>
      <vt:lpstr>Summary</vt:lpstr>
      <vt:lpstr>Source</vt:lpstr>
      <vt:lpstr>PowerPoint Presentation</vt:lpstr>
      <vt:lpstr>PowerPoint Presentation</vt:lpstr>
      <vt:lpstr>Icebreaker Activity</vt:lpstr>
      <vt:lpstr>Overview</vt:lpstr>
      <vt:lpstr>Objectives</vt:lpstr>
      <vt:lpstr>Do You Know</vt:lpstr>
      <vt:lpstr>Direct JDBC</vt:lpstr>
      <vt:lpstr>Direct JDBC (Contd.)</vt:lpstr>
      <vt:lpstr>Spring’s Solution</vt:lpstr>
      <vt:lpstr>Vehicle Registration: Problem Statement</vt:lpstr>
      <vt:lpstr>Creating the Bean Class</vt:lpstr>
      <vt:lpstr>Data Base: Derby</vt:lpstr>
      <vt:lpstr>Vehicle Table</vt:lpstr>
      <vt:lpstr>Lend a Hand</vt:lpstr>
      <vt:lpstr>Data Access Object Design Pattern</vt:lpstr>
      <vt:lpstr>Configuring a Data Source in Spring</vt:lpstr>
      <vt:lpstr>Configuring a Data Source in Spring (Contd.)</vt:lpstr>
      <vt:lpstr>Configuring a Data Source in Spring (Contd.)</vt:lpstr>
      <vt:lpstr>Configuring a Data Source in Spring (Contd.)</vt:lpstr>
      <vt:lpstr>Demonstration</vt:lpstr>
      <vt:lpstr>Interactive Activity</vt:lpstr>
      <vt:lpstr>Using JdbcTemplate</vt:lpstr>
      <vt:lpstr>Using a JDBC Template to Update a Database</vt:lpstr>
      <vt:lpstr>PreparedStatementCreator</vt:lpstr>
      <vt:lpstr>PreparedStatementCreator (Contd.)</vt:lpstr>
      <vt:lpstr>PreparedStatementCreator (Contd.)</vt:lpstr>
      <vt:lpstr>PreparedStatementSetter</vt:lpstr>
      <vt:lpstr>SQL Statement and Parameter Values</vt:lpstr>
      <vt:lpstr>Simplifying JDBC Template Creation</vt:lpstr>
      <vt:lpstr>Extending the JdbcDaoSupport Class</vt:lpstr>
      <vt:lpstr>Extending the JdbcDaoSupport Class (Contd.)</vt:lpstr>
      <vt:lpstr>Using a JDBC Template to Query a Database</vt:lpstr>
      <vt:lpstr>RowMapper&lt;T&gt;</vt:lpstr>
      <vt:lpstr>RowMapper&lt;T&gt; (Contd.)</vt:lpstr>
      <vt:lpstr>Simple JDBC Template</vt:lpstr>
      <vt:lpstr>Named Parameters </vt:lpstr>
      <vt:lpstr>Named Parameters (Contd.)</vt:lpstr>
      <vt:lpstr>Interactive Activity</vt:lpstr>
      <vt:lpstr>Interactive Activity</vt:lpstr>
      <vt:lpstr>SqlParameterSource</vt:lpstr>
      <vt:lpstr>MapSqlParameterSource</vt:lpstr>
      <vt:lpstr>BeanPropertySqlParameterSource</vt:lpstr>
      <vt:lpstr>Lend a Hand</vt:lpstr>
      <vt:lpstr>Calling a Stored Procedure</vt:lpstr>
      <vt:lpstr>Handling Exceptions</vt:lpstr>
      <vt:lpstr>Handling Exceptions (Contd.)</vt:lpstr>
      <vt:lpstr>Handling Exceptions (Contd.)</vt:lpstr>
      <vt:lpstr>Handling Exceptions (Contd.)</vt:lpstr>
      <vt:lpstr>Customizing Data Access Exception Handling (Contd.)</vt:lpstr>
      <vt:lpstr>Customizing Data Access Exception Handling (Contd.)</vt:lpstr>
      <vt:lpstr>Customizing Data Access Exception Handling (Contd.)</vt:lpstr>
      <vt:lpstr>Customizing Data Access Exception Handling (Contd.)</vt:lpstr>
      <vt:lpstr>Lend a Hand</vt:lpstr>
      <vt:lpstr>Questions</vt:lpstr>
      <vt:lpstr>Welcome Break</vt:lpstr>
      <vt:lpstr>Test Your Understanding</vt:lpstr>
      <vt:lpstr>Summary</vt:lpstr>
      <vt:lpstr>Source</vt:lpstr>
      <vt:lpstr>PowerPoint Presentation</vt:lpstr>
      <vt:lpstr>PowerPoint Presentation</vt:lpstr>
      <vt:lpstr>Icebreaker Activity</vt:lpstr>
      <vt:lpstr>Overview</vt:lpstr>
      <vt:lpstr>Objectives</vt:lpstr>
      <vt:lpstr>Do You Know</vt:lpstr>
      <vt:lpstr>What is Hibernate?</vt:lpstr>
      <vt:lpstr>Why Hibernate?</vt:lpstr>
      <vt:lpstr>High Level Architecture of Hibernate </vt:lpstr>
      <vt:lpstr>Hibernate Application</vt:lpstr>
      <vt:lpstr>Course Management System: Problem Statement</vt:lpstr>
      <vt:lpstr>Hibernate Mapping</vt:lpstr>
      <vt:lpstr>Hibernate Mapping (XML) File</vt:lpstr>
      <vt:lpstr>Hibernate Configuration File</vt:lpstr>
      <vt:lpstr>Main Program</vt:lpstr>
      <vt:lpstr>Main Program (Contd.)</vt:lpstr>
      <vt:lpstr>Demonstration</vt:lpstr>
      <vt:lpstr>Interactive Activity</vt:lpstr>
      <vt:lpstr>Why Spring?</vt:lpstr>
      <vt:lpstr>Configuring a Hibernate Session Factory in Spring</vt:lpstr>
      <vt:lpstr>Configuring a Hibernate Session Factory in Spring (Contd.)</vt:lpstr>
      <vt:lpstr>Configuring a Hibernate Session Factory in Spring (Contd.) </vt:lpstr>
      <vt:lpstr>Configuring a Hibernate  Session Factory in Spring (Contd.)</vt:lpstr>
      <vt:lpstr>Learn How - Demonstration</vt:lpstr>
      <vt:lpstr>Interactive Activity</vt:lpstr>
      <vt:lpstr>Hibernate Template (Contd.)</vt:lpstr>
      <vt:lpstr>Hibernate Template (Contd.)</vt:lpstr>
      <vt:lpstr>Hibernate Template (Contd.)</vt:lpstr>
      <vt:lpstr>HibernateDaoSupport</vt:lpstr>
      <vt:lpstr>Hibernate’s Contextual Sessions   (Contd.)</vt:lpstr>
      <vt:lpstr>Hibernate’s Contextual Sessions (Contd.)</vt:lpstr>
      <vt:lpstr>Hibernate’s  Contextual Sessions (Contd.)</vt:lpstr>
      <vt:lpstr>Lend a Hand</vt:lpstr>
      <vt:lpstr>Questions</vt:lpstr>
      <vt:lpstr>Welcome Break</vt:lpstr>
      <vt:lpstr>Test Your Understanding</vt:lpstr>
      <vt:lpstr>Summary</vt:lpstr>
      <vt:lpstr>Source</vt:lpstr>
      <vt:lpstr>PowerPoint Presentation</vt:lpstr>
      <vt:lpstr>PowerPoint Presentation</vt:lpstr>
      <vt:lpstr>Icebreaker Activity</vt:lpstr>
      <vt:lpstr>Overview</vt:lpstr>
      <vt:lpstr>Objectives</vt:lpstr>
      <vt:lpstr>Do You Know</vt:lpstr>
      <vt:lpstr>What is a Transaction?</vt:lpstr>
      <vt:lpstr>ACID</vt:lpstr>
      <vt:lpstr>Online Book Shop: Problem Statement</vt:lpstr>
      <vt:lpstr>Spring Transaction Management</vt:lpstr>
      <vt:lpstr>Programmatic Transaction Management</vt:lpstr>
      <vt:lpstr>Declarative Transaction Management</vt:lpstr>
      <vt:lpstr>Spring Transaction Manager</vt:lpstr>
      <vt:lpstr>Spring Transaction Manager (Contd.)</vt:lpstr>
      <vt:lpstr>Spring Transaction Manager (Contd.)</vt:lpstr>
      <vt:lpstr>Demonstration</vt:lpstr>
      <vt:lpstr>Interactive Activity</vt:lpstr>
      <vt:lpstr>@Transactional Annotation</vt:lpstr>
      <vt:lpstr>@Transactional Annotation (Contd.)</vt:lpstr>
      <vt:lpstr>Transaction Attributes</vt:lpstr>
      <vt:lpstr>Propagation Behavior</vt:lpstr>
      <vt:lpstr>Propagation Behavior Supported by Spring</vt:lpstr>
      <vt:lpstr>Propagation Behavior  Supported by Spring (Contd.)</vt:lpstr>
      <vt:lpstr>Isolation Level</vt:lpstr>
      <vt:lpstr>Isolation Levels Supported by Spring</vt:lpstr>
      <vt:lpstr>Isolation Levels Supported by Spring (Contd.)</vt:lpstr>
      <vt:lpstr>Read Only</vt:lpstr>
      <vt:lpstr>Timeout</vt:lpstr>
      <vt:lpstr>Rollback</vt:lpstr>
      <vt:lpstr>Rollback (Contd.)</vt:lpstr>
      <vt:lpstr>Lend a Hand</vt:lpstr>
      <vt:lpstr>Interactive Activity</vt:lpstr>
      <vt:lpstr>Questions</vt:lpstr>
      <vt:lpstr>Welcome Break</vt:lpstr>
      <vt:lpstr>Test Your Understanding</vt:lpstr>
      <vt:lpstr>Summary</vt:lpstr>
      <vt:lpstr>Source</vt:lpstr>
      <vt:lpstr>Next Step</vt:lpstr>
      <vt:lpstr>PowerPoint Presentation</vt:lpstr>
      <vt:lpstr>PowerPoint Presentation</vt:lpstr>
      <vt:lpstr>Overview</vt:lpstr>
      <vt:lpstr>Objectives</vt:lpstr>
      <vt:lpstr>Do You Know</vt:lpstr>
      <vt:lpstr>Using Spring in Generic Web Application</vt:lpstr>
      <vt:lpstr>ContextLoaderListener</vt:lpstr>
      <vt:lpstr>Distance Calculation: Problem Statement</vt:lpstr>
      <vt:lpstr>Distance Calculation: Web Components</vt:lpstr>
      <vt:lpstr>ContextLoaderListener -Revisited</vt:lpstr>
      <vt:lpstr>WebApplicationContextUtils</vt:lpstr>
      <vt:lpstr>Demonstration</vt:lpstr>
      <vt:lpstr>Integrating Spring with Struts 1.x</vt:lpstr>
      <vt:lpstr>Struts plug-in</vt:lpstr>
      <vt:lpstr>DelegatingActionProxy</vt:lpstr>
      <vt:lpstr>Bean Definition</vt:lpstr>
      <vt:lpstr>Demonstration</vt:lpstr>
      <vt:lpstr>Questions</vt:lpstr>
      <vt:lpstr>Welcome Break</vt:lpstr>
      <vt:lpstr>Test Your Understanding</vt:lpstr>
      <vt:lpstr>Summary</vt:lpstr>
      <vt:lpstr>Summary (Contd.)</vt:lpstr>
      <vt:lpstr>Source</vt:lpstr>
      <vt:lpstr>PowerPoint Presentation</vt:lpstr>
      <vt:lpstr>Appendix</vt:lpstr>
      <vt:lpstr>Reference</vt:lpstr>
      <vt:lpstr>Change Log</vt:lpstr>
    </vt:vector>
  </TitlesOfParts>
  <Company>Cognizant Technology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Technology Solutions</dc:title>
  <dc:creator>Partheeban, Cynthia (Cognizant)</dc:creator>
  <cp:lastModifiedBy>training</cp:lastModifiedBy>
  <cp:revision>142</cp:revision>
  <dcterms:created xsi:type="dcterms:W3CDTF">2013-02-13T05:51:35Z</dcterms:created>
  <dcterms:modified xsi:type="dcterms:W3CDTF">2017-01-20T10:38:23Z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0x01010044E0F5F119CB3A43A401B21FE0988D48</vt:lpwstr>
  </property>
</Properties>
</file>